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notesMasterIdLst>
    <p:notesMasterId r:id="rId32"/>
  </p:notesMasterIdLst>
  <p:sldIdLst>
    <p:sldId id="339" r:id="rId2"/>
    <p:sldId id="340" r:id="rId3"/>
    <p:sldId id="341" r:id="rId4"/>
    <p:sldId id="389" r:id="rId5"/>
    <p:sldId id="380" r:id="rId6"/>
    <p:sldId id="365" r:id="rId7"/>
    <p:sldId id="391" r:id="rId8"/>
    <p:sldId id="392" r:id="rId9"/>
    <p:sldId id="344" r:id="rId10"/>
    <p:sldId id="381" r:id="rId11"/>
    <p:sldId id="382" r:id="rId12"/>
    <p:sldId id="383" r:id="rId13"/>
    <p:sldId id="384" r:id="rId14"/>
    <p:sldId id="385" r:id="rId15"/>
    <p:sldId id="396" r:id="rId16"/>
    <p:sldId id="350" r:id="rId17"/>
    <p:sldId id="388" r:id="rId18"/>
    <p:sldId id="386" r:id="rId19"/>
    <p:sldId id="393" r:id="rId20"/>
    <p:sldId id="357" r:id="rId21"/>
    <p:sldId id="358" r:id="rId22"/>
    <p:sldId id="359" r:id="rId23"/>
    <p:sldId id="390" r:id="rId24"/>
    <p:sldId id="387" r:id="rId25"/>
    <p:sldId id="394" r:id="rId26"/>
    <p:sldId id="362" r:id="rId27"/>
    <p:sldId id="376" r:id="rId28"/>
    <p:sldId id="375" r:id="rId29"/>
    <p:sldId id="395" r:id="rId30"/>
    <p:sldId id="338" r:id="rId31"/>
  </p:sldIdLst>
  <p:sldSz cx="12192000" cy="6858000"/>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F1E9"/>
    <a:srgbClr val="003C7E"/>
    <a:srgbClr val="B3D9EC"/>
    <a:srgbClr val="5B9BD5"/>
    <a:srgbClr val="ED7D31"/>
    <a:srgbClr val="C3C4E0"/>
    <a:srgbClr val="99CFAF"/>
    <a:srgbClr val="F8BEBD"/>
    <a:srgbClr val="BAE1F0"/>
    <a:srgbClr val="92C9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Светлый стиль 1 — акцент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Светлый стиль 3 — акцент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0" d="100"/>
          <a:sy n="100" d="100"/>
        </p:scale>
        <p:origin x="876"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1C8753-1B31-4DA5-912C-1541341AFAC9}"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ru-RU"/>
        </a:p>
      </dgm:t>
    </dgm:pt>
    <dgm:pt modelId="{5DCA6380-F483-4C93-85FC-4EBFB39EC90A}">
      <dgm:prSet phldrT="[Текст]" custT="1"/>
      <dgm:spPr/>
      <dgm:t>
        <a:bodyPr anchor="ctr"/>
        <a:lstStyle/>
        <a:p>
          <a:r>
            <a:rPr lang="ru-RU" sz="1700" dirty="0">
              <a:solidFill>
                <a:srgbClr val="1F1F1F"/>
              </a:solidFill>
              <a:latin typeface="GothamPro-Medium"/>
            </a:rPr>
            <a:t>«Развитие системы оказания  первичной медико-санитарной помощи»</a:t>
          </a:r>
          <a:endParaRPr lang="ru-RU" sz="1700" dirty="0"/>
        </a:p>
      </dgm:t>
    </dgm:pt>
    <dgm:pt modelId="{E065F16B-602D-4C09-B3FB-DDF3A41CD48B}" type="parTrans" cxnId="{377D633C-8428-46E0-96CB-264ACB65F8D1}">
      <dgm:prSet/>
      <dgm:spPr/>
      <dgm:t>
        <a:bodyPr/>
        <a:lstStyle/>
        <a:p>
          <a:endParaRPr lang="ru-RU" sz="1700"/>
        </a:p>
      </dgm:t>
    </dgm:pt>
    <dgm:pt modelId="{4FE17C95-200F-4210-8B1B-DB77FCDAA781}" type="sibTrans" cxnId="{377D633C-8428-46E0-96CB-264ACB65F8D1}">
      <dgm:prSet/>
      <dgm:spPr/>
      <dgm:t>
        <a:bodyPr/>
        <a:lstStyle/>
        <a:p>
          <a:endParaRPr lang="ru-RU" sz="1700"/>
        </a:p>
      </dgm:t>
    </dgm:pt>
    <dgm:pt modelId="{F1DAA35C-6DED-4167-B37E-6697DD45A7ED}">
      <dgm:prSet custT="1"/>
      <dgm:spPr/>
      <dgm:t>
        <a:bodyPr anchor="ctr"/>
        <a:lstStyle/>
        <a:p>
          <a:r>
            <a:rPr lang="ru-RU" sz="1700" dirty="0">
              <a:solidFill>
                <a:srgbClr val="1F1F1F"/>
              </a:solidFill>
              <a:latin typeface="GothamPro-Medium"/>
            </a:rPr>
            <a:t>«Борьба с онкологическими заболеваниями»</a:t>
          </a:r>
        </a:p>
      </dgm:t>
    </dgm:pt>
    <dgm:pt modelId="{148EDD2D-4A44-4E28-848E-F20CA4DDC47F}" type="parTrans" cxnId="{922981B3-A6EC-420C-8360-2C886606B6D9}">
      <dgm:prSet/>
      <dgm:spPr/>
      <dgm:t>
        <a:bodyPr/>
        <a:lstStyle/>
        <a:p>
          <a:endParaRPr lang="ru-RU" sz="1700"/>
        </a:p>
      </dgm:t>
    </dgm:pt>
    <dgm:pt modelId="{990B12E9-9C09-4B4B-9150-9D19F7D55395}" type="sibTrans" cxnId="{922981B3-A6EC-420C-8360-2C886606B6D9}">
      <dgm:prSet/>
      <dgm:spPr/>
      <dgm:t>
        <a:bodyPr/>
        <a:lstStyle/>
        <a:p>
          <a:endParaRPr lang="ru-RU" sz="1700"/>
        </a:p>
      </dgm:t>
    </dgm:pt>
    <dgm:pt modelId="{0AC33B03-FEF8-49CB-A628-686306FF4369}">
      <dgm:prSet custT="1"/>
      <dgm:spPr/>
      <dgm:t>
        <a:bodyPr anchor="ctr"/>
        <a:lstStyle/>
        <a:p>
          <a:r>
            <a:rPr lang="ru-RU" sz="1700" dirty="0">
              <a:solidFill>
                <a:srgbClr val="1F1F1F"/>
              </a:solidFill>
              <a:latin typeface="GothamPro-Medium"/>
            </a:rPr>
            <a:t>«Борьба с сердечно-сосудистыми заболеваниями»</a:t>
          </a:r>
        </a:p>
      </dgm:t>
    </dgm:pt>
    <dgm:pt modelId="{ADA7381E-746D-4877-B54F-5ECA702F7B4B}" type="parTrans" cxnId="{3CF91633-89F6-4655-9F9E-A4B2055355B9}">
      <dgm:prSet/>
      <dgm:spPr/>
      <dgm:t>
        <a:bodyPr/>
        <a:lstStyle/>
        <a:p>
          <a:endParaRPr lang="ru-RU" sz="1700"/>
        </a:p>
      </dgm:t>
    </dgm:pt>
    <dgm:pt modelId="{9E0125E5-662D-48FF-8392-41BA9FB9F370}" type="sibTrans" cxnId="{3CF91633-89F6-4655-9F9E-A4B2055355B9}">
      <dgm:prSet/>
      <dgm:spPr/>
      <dgm:t>
        <a:bodyPr/>
        <a:lstStyle/>
        <a:p>
          <a:endParaRPr lang="ru-RU" sz="1700"/>
        </a:p>
      </dgm:t>
    </dgm:pt>
    <dgm:pt modelId="{57B0C9FB-4389-4597-B252-1D95C6405064}">
      <dgm:prSet custT="1"/>
      <dgm:spPr/>
      <dgm:t>
        <a:bodyPr anchor="ctr"/>
        <a:lstStyle/>
        <a:p>
          <a:r>
            <a:rPr lang="ru-RU" sz="1700" dirty="0">
              <a:solidFill>
                <a:srgbClr val="1F1F1F"/>
              </a:solidFill>
              <a:latin typeface="GothamPro-Medium"/>
            </a:rPr>
            <a:t>«Развитие детского здравоохранения, включая создание современной инфраструктуры оказания медицинской помощи детям в Ханты-Мансийском автономном округе – Югре»</a:t>
          </a:r>
        </a:p>
      </dgm:t>
    </dgm:pt>
    <dgm:pt modelId="{25D1CB9F-6666-4322-B102-63E2049C76A0}" type="parTrans" cxnId="{CE064282-B0B3-4E93-983B-77A98498819A}">
      <dgm:prSet/>
      <dgm:spPr/>
      <dgm:t>
        <a:bodyPr/>
        <a:lstStyle/>
        <a:p>
          <a:endParaRPr lang="ru-RU" sz="1700"/>
        </a:p>
      </dgm:t>
    </dgm:pt>
    <dgm:pt modelId="{C712B722-A303-43E6-8BA8-CA71C2E88A73}" type="sibTrans" cxnId="{CE064282-B0B3-4E93-983B-77A98498819A}">
      <dgm:prSet/>
      <dgm:spPr/>
      <dgm:t>
        <a:bodyPr/>
        <a:lstStyle/>
        <a:p>
          <a:endParaRPr lang="ru-RU" sz="1700"/>
        </a:p>
      </dgm:t>
    </dgm:pt>
    <dgm:pt modelId="{5C021D8D-95E5-4606-99FC-C2253843D541}">
      <dgm:prSet custT="1"/>
      <dgm:spPr/>
      <dgm:t>
        <a:bodyPr anchor="ctr"/>
        <a:lstStyle/>
        <a:p>
          <a:r>
            <a:rPr lang="ru-RU" sz="1700" dirty="0">
              <a:solidFill>
                <a:srgbClr val="1F1F1F"/>
              </a:solidFill>
              <a:latin typeface="GothamPro-Medium"/>
            </a:rPr>
            <a:t>«Медицинский туризм»</a:t>
          </a:r>
        </a:p>
      </dgm:t>
    </dgm:pt>
    <dgm:pt modelId="{C386E757-00A9-4A1A-A997-689C038BEB10}" type="parTrans" cxnId="{883DF4AB-FD2F-4446-8637-80606255651D}">
      <dgm:prSet/>
      <dgm:spPr/>
      <dgm:t>
        <a:bodyPr/>
        <a:lstStyle/>
        <a:p>
          <a:endParaRPr lang="ru-RU" sz="1700"/>
        </a:p>
      </dgm:t>
    </dgm:pt>
    <dgm:pt modelId="{159458F8-95B5-4DF0-A608-19AE70F6C1C3}" type="sibTrans" cxnId="{883DF4AB-FD2F-4446-8637-80606255651D}">
      <dgm:prSet/>
      <dgm:spPr/>
      <dgm:t>
        <a:bodyPr/>
        <a:lstStyle/>
        <a:p>
          <a:endParaRPr lang="ru-RU" sz="1700"/>
        </a:p>
      </dgm:t>
    </dgm:pt>
    <dgm:pt modelId="{0D0394C9-E86B-4535-A3DF-EBBBD7260AF3}">
      <dgm:prSet custT="1"/>
      <dgm:spPr/>
      <dgm:t>
        <a:bodyPr anchor="ctr"/>
        <a:lstStyle/>
        <a:p>
          <a:r>
            <a:rPr lang="ru-RU" sz="1700" dirty="0">
              <a:solidFill>
                <a:srgbClr val="1F1F1F"/>
              </a:solidFill>
              <a:latin typeface="GothamPro-Medium"/>
            </a:rPr>
            <a:t>«Обеспечение медицинских организаций Ханты-Мансийского автономного округа – Югры квалифицированными кадрами»</a:t>
          </a:r>
        </a:p>
      </dgm:t>
    </dgm:pt>
    <dgm:pt modelId="{7B53FAF9-D73C-4F59-B6B0-C5B7728046A6}" type="parTrans" cxnId="{9735A86A-B9E8-4AE7-96D6-5A0C023FFB57}">
      <dgm:prSet/>
      <dgm:spPr/>
      <dgm:t>
        <a:bodyPr/>
        <a:lstStyle/>
        <a:p>
          <a:endParaRPr lang="ru-RU" sz="1700"/>
        </a:p>
      </dgm:t>
    </dgm:pt>
    <dgm:pt modelId="{80D19889-2511-4640-9289-A25AAE283D44}" type="sibTrans" cxnId="{9735A86A-B9E8-4AE7-96D6-5A0C023FFB57}">
      <dgm:prSet/>
      <dgm:spPr/>
      <dgm:t>
        <a:bodyPr/>
        <a:lstStyle/>
        <a:p>
          <a:endParaRPr lang="ru-RU" sz="1700"/>
        </a:p>
      </dgm:t>
    </dgm:pt>
    <dgm:pt modelId="{0ABC635F-32D7-462C-9243-2F901710EF42}">
      <dgm:prSet custT="1"/>
      <dgm:spPr/>
      <dgm:t>
        <a:bodyPr/>
        <a:lstStyle/>
        <a:p>
          <a:r>
            <a:rPr lang="ru-RU" sz="1700" dirty="0">
              <a:solidFill>
                <a:srgbClr val="1F1F1F"/>
              </a:solidFill>
              <a:latin typeface="GothamPro-Medium"/>
            </a:rPr>
            <a:t>«Создание единого цифрового контура в здравоохранении на основе единой государственной информационной системы в сфере здравоохранения»</a:t>
          </a:r>
        </a:p>
      </dgm:t>
    </dgm:pt>
    <dgm:pt modelId="{EA8FB275-2367-4183-8CFB-8816AEF3F5A8}" type="parTrans" cxnId="{BB1078BF-D847-486C-B282-E6F47C0E8A4F}">
      <dgm:prSet/>
      <dgm:spPr/>
      <dgm:t>
        <a:bodyPr/>
        <a:lstStyle/>
        <a:p>
          <a:endParaRPr lang="ru-RU" sz="1700"/>
        </a:p>
      </dgm:t>
    </dgm:pt>
    <dgm:pt modelId="{E7BA75DF-0742-4A68-B316-64350D8B1D46}" type="sibTrans" cxnId="{BB1078BF-D847-486C-B282-E6F47C0E8A4F}">
      <dgm:prSet/>
      <dgm:spPr/>
      <dgm:t>
        <a:bodyPr/>
        <a:lstStyle/>
        <a:p>
          <a:endParaRPr lang="ru-RU" sz="1700"/>
        </a:p>
      </dgm:t>
    </dgm:pt>
    <dgm:pt modelId="{F9C2B036-C59A-461A-9283-8AC931A0C449}" type="pres">
      <dgm:prSet presAssocID="{711C8753-1B31-4DA5-912C-1541341AFAC9}" presName="vert0" presStyleCnt="0">
        <dgm:presLayoutVars>
          <dgm:dir/>
          <dgm:animOne val="branch"/>
          <dgm:animLvl val="lvl"/>
        </dgm:presLayoutVars>
      </dgm:prSet>
      <dgm:spPr/>
      <dgm:t>
        <a:bodyPr/>
        <a:lstStyle/>
        <a:p>
          <a:endParaRPr lang="ru-RU"/>
        </a:p>
      </dgm:t>
    </dgm:pt>
    <dgm:pt modelId="{6CBA0FB1-3B9C-4582-9B07-B0096561886E}" type="pres">
      <dgm:prSet presAssocID="{5DCA6380-F483-4C93-85FC-4EBFB39EC90A}" presName="thickLine" presStyleLbl="alignNode1" presStyleIdx="0" presStyleCnt="7"/>
      <dgm:spPr/>
    </dgm:pt>
    <dgm:pt modelId="{4E841BCC-3BF5-44C5-B016-28215350691E}" type="pres">
      <dgm:prSet presAssocID="{5DCA6380-F483-4C93-85FC-4EBFB39EC90A}" presName="horz1" presStyleCnt="0"/>
      <dgm:spPr/>
    </dgm:pt>
    <dgm:pt modelId="{D16906B7-9005-4AE5-B57D-ACA7F0353DAD}" type="pres">
      <dgm:prSet presAssocID="{5DCA6380-F483-4C93-85FC-4EBFB39EC90A}" presName="tx1" presStyleLbl="revTx" presStyleIdx="0" presStyleCnt="7" custScaleY="60575"/>
      <dgm:spPr/>
      <dgm:t>
        <a:bodyPr/>
        <a:lstStyle/>
        <a:p>
          <a:endParaRPr lang="ru-RU"/>
        </a:p>
      </dgm:t>
    </dgm:pt>
    <dgm:pt modelId="{FCDDB212-0CFA-4E52-BED6-0D63A8CD90E5}" type="pres">
      <dgm:prSet presAssocID="{5DCA6380-F483-4C93-85FC-4EBFB39EC90A}" presName="vert1" presStyleCnt="0"/>
      <dgm:spPr/>
    </dgm:pt>
    <dgm:pt modelId="{EEB122EF-BF4E-4494-8233-5DD885C35B7A}" type="pres">
      <dgm:prSet presAssocID="{F1DAA35C-6DED-4167-B37E-6697DD45A7ED}" presName="thickLine" presStyleLbl="alignNode1" presStyleIdx="1" presStyleCnt="7"/>
      <dgm:spPr/>
    </dgm:pt>
    <dgm:pt modelId="{B75CA135-F6C2-47DA-ACED-270214AB75DC}" type="pres">
      <dgm:prSet presAssocID="{F1DAA35C-6DED-4167-B37E-6697DD45A7ED}" presName="horz1" presStyleCnt="0"/>
      <dgm:spPr/>
    </dgm:pt>
    <dgm:pt modelId="{7E4FDBEC-3648-4B0B-B552-C512950C58BD}" type="pres">
      <dgm:prSet presAssocID="{F1DAA35C-6DED-4167-B37E-6697DD45A7ED}" presName="tx1" presStyleLbl="revTx" presStyleIdx="1" presStyleCnt="7" custScaleY="59753"/>
      <dgm:spPr/>
      <dgm:t>
        <a:bodyPr/>
        <a:lstStyle/>
        <a:p>
          <a:endParaRPr lang="ru-RU"/>
        </a:p>
      </dgm:t>
    </dgm:pt>
    <dgm:pt modelId="{8CABBE9B-9AEA-4992-A7CD-6B005FD86808}" type="pres">
      <dgm:prSet presAssocID="{F1DAA35C-6DED-4167-B37E-6697DD45A7ED}" presName="vert1" presStyleCnt="0"/>
      <dgm:spPr/>
    </dgm:pt>
    <dgm:pt modelId="{04E4645C-02CA-441E-B646-273629088C96}" type="pres">
      <dgm:prSet presAssocID="{0AC33B03-FEF8-49CB-A628-686306FF4369}" presName="thickLine" presStyleLbl="alignNode1" presStyleIdx="2" presStyleCnt="7"/>
      <dgm:spPr/>
    </dgm:pt>
    <dgm:pt modelId="{B352C7AC-D4D4-46BE-AEF5-15619B20FACB}" type="pres">
      <dgm:prSet presAssocID="{0AC33B03-FEF8-49CB-A628-686306FF4369}" presName="horz1" presStyleCnt="0"/>
      <dgm:spPr/>
    </dgm:pt>
    <dgm:pt modelId="{5E317DBB-8454-421A-A3F5-4A15C65B5FB6}" type="pres">
      <dgm:prSet presAssocID="{0AC33B03-FEF8-49CB-A628-686306FF4369}" presName="tx1" presStyleLbl="revTx" presStyleIdx="2" presStyleCnt="7" custScaleY="58880"/>
      <dgm:spPr/>
      <dgm:t>
        <a:bodyPr/>
        <a:lstStyle/>
        <a:p>
          <a:endParaRPr lang="ru-RU"/>
        </a:p>
      </dgm:t>
    </dgm:pt>
    <dgm:pt modelId="{B616422C-E23E-4D87-80B3-08F2592920F3}" type="pres">
      <dgm:prSet presAssocID="{0AC33B03-FEF8-49CB-A628-686306FF4369}" presName="vert1" presStyleCnt="0"/>
      <dgm:spPr/>
    </dgm:pt>
    <dgm:pt modelId="{72C52B87-699B-4C1E-93A7-17CA6AB22AFB}" type="pres">
      <dgm:prSet presAssocID="{57B0C9FB-4389-4597-B252-1D95C6405064}" presName="thickLine" presStyleLbl="alignNode1" presStyleIdx="3" presStyleCnt="7"/>
      <dgm:spPr/>
    </dgm:pt>
    <dgm:pt modelId="{DF426189-2DC2-4DC0-86AB-F2BEF11EE763}" type="pres">
      <dgm:prSet presAssocID="{57B0C9FB-4389-4597-B252-1D95C6405064}" presName="horz1" presStyleCnt="0"/>
      <dgm:spPr/>
    </dgm:pt>
    <dgm:pt modelId="{E49939C5-CB95-4229-9745-573F0EB9BDAC}" type="pres">
      <dgm:prSet presAssocID="{57B0C9FB-4389-4597-B252-1D95C6405064}" presName="tx1" presStyleLbl="revTx" presStyleIdx="3" presStyleCnt="7" custScaleY="57687"/>
      <dgm:spPr/>
      <dgm:t>
        <a:bodyPr/>
        <a:lstStyle/>
        <a:p>
          <a:endParaRPr lang="ru-RU"/>
        </a:p>
      </dgm:t>
    </dgm:pt>
    <dgm:pt modelId="{35BF86A5-D368-4827-BE75-D014390196D1}" type="pres">
      <dgm:prSet presAssocID="{57B0C9FB-4389-4597-B252-1D95C6405064}" presName="vert1" presStyleCnt="0"/>
      <dgm:spPr/>
    </dgm:pt>
    <dgm:pt modelId="{E1F6BB1C-2BC7-440F-A533-E957EC77CBE6}" type="pres">
      <dgm:prSet presAssocID="{5C021D8D-95E5-4606-99FC-C2253843D541}" presName="thickLine" presStyleLbl="alignNode1" presStyleIdx="4" presStyleCnt="7"/>
      <dgm:spPr/>
    </dgm:pt>
    <dgm:pt modelId="{BF955EDE-48CF-49B4-A495-9336A316B9E5}" type="pres">
      <dgm:prSet presAssocID="{5C021D8D-95E5-4606-99FC-C2253843D541}" presName="horz1" presStyleCnt="0"/>
      <dgm:spPr/>
    </dgm:pt>
    <dgm:pt modelId="{F22BF527-B321-4E7F-88EC-A89B76F76FEB}" type="pres">
      <dgm:prSet presAssocID="{5C021D8D-95E5-4606-99FC-C2253843D541}" presName="tx1" presStyleLbl="revTx" presStyleIdx="4" presStyleCnt="7" custScaleY="56542"/>
      <dgm:spPr/>
      <dgm:t>
        <a:bodyPr/>
        <a:lstStyle/>
        <a:p>
          <a:endParaRPr lang="ru-RU"/>
        </a:p>
      </dgm:t>
    </dgm:pt>
    <dgm:pt modelId="{01283E08-8364-4394-B26C-4B1FBB417FD6}" type="pres">
      <dgm:prSet presAssocID="{5C021D8D-95E5-4606-99FC-C2253843D541}" presName="vert1" presStyleCnt="0"/>
      <dgm:spPr/>
    </dgm:pt>
    <dgm:pt modelId="{13265F3B-01C4-441A-9E27-247D87668BE1}" type="pres">
      <dgm:prSet presAssocID="{0D0394C9-E86B-4535-A3DF-EBBBD7260AF3}" presName="thickLine" presStyleLbl="alignNode1" presStyleIdx="5" presStyleCnt="7"/>
      <dgm:spPr/>
    </dgm:pt>
    <dgm:pt modelId="{DD4095A3-870B-404A-814E-498E9AC0828F}" type="pres">
      <dgm:prSet presAssocID="{0D0394C9-E86B-4535-A3DF-EBBBD7260AF3}" presName="horz1" presStyleCnt="0"/>
      <dgm:spPr/>
    </dgm:pt>
    <dgm:pt modelId="{3FC7ADC6-1EBF-4E09-BD19-3B70F5AFD1AF}" type="pres">
      <dgm:prSet presAssocID="{0D0394C9-E86B-4535-A3DF-EBBBD7260AF3}" presName="tx1" presStyleLbl="revTx" presStyleIdx="5" presStyleCnt="7" custScaleY="59552"/>
      <dgm:spPr/>
      <dgm:t>
        <a:bodyPr/>
        <a:lstStyle/>
        <a:p>
          <a:endParaRPr lang="ru-RU"/>
        </a:p>
      </dgm:t>
    </dgm:pt>
    <dgm:pt modelId="{7DD52034-AC29-43CD-BEEE-910614A8CA40}" type="pres">
      <dgm:prSet presAssocID="{0D0394C9-E86B-4535-A3DF-EBBBD7260AF3}" presName="vert1" presStyleCnt="0"/>
      <dgm:spPr/>
    </dgm:pt>
    <dgm:pt modelId="{78ABD7B3-BC00-4A97-87C8-772F3397E4B4}" type="pres">
      <dgm:prSet presAssocID="{0ABC635F-32D7-462C-9243-2F901710EF42}" presName="thickLine" presStyleLbl="alignNode1" presStyleIdx="6" presStyleCnt="7"/>
      <dgm:spPr/>
    </dgm:pt>
    <dgm:pt modelId="{5A33AF97-679B-4B81-9B8B-C370655BB950}" type="pres">
      <dgm:prSet presAssocID="{0ABC635F-32D7-462C-9243-2F901710EF42}" presName="horz1" presStyleCnt="0"/>
      <dgm:spPr/>
    </dgm:pt>
    <dgm:pt modelId="{FB3B16BA-78AC-4790-AE7C-209487AB6732}" type="pres">
      <dgm:prSet presAssocID="{0ABC635F-32D7-462C-9243-2F901710EF42}" presName="tx1" presStyleLbl="revTx" presStyleIdx="6" presStyleCnt="7" custScaleY="60049"/>
      <dgm:spPr/>
      <dgm:t>
        <a:bodyPr/>
        <a:lstStyle/>
        <a:p>
          <a:endParaRPr lang="ru-RU"/>
        </a:p>
      </dgm:t>
    </dgm:pt>
    <dgm:pt modelId="{87C591F4-F3B9-44DC-962E-ABBCFA3E2D29}" type="pres">
      <dgm:prSet presAssocID="{0ABC635F-32D7-462C-9243-2F901710EF42}" presName="vert1" presStyleCnt="0"/>
      <dgm:spPr/>
    </dgm:pt>
  </dgm:ptLst>
  <dgm:cxnLst>
    <dgm:cxn modelId="{883DF4AB-FD2F-4446-8637-80606255651D}" srcId="{711C8753-1B31-4DA5-912C-1541341AFAC9}" destId="{5C021D8D-95E5-4606-99FC-C2253843D541}" srcOrd="4" destOrd="0" parTransId="{C386E757-00A9-4A1A-A997-689C038BEB10}" sibTransId="{159458F8-95B5-4DF0-A608-19AE70F6C1C3}"/>
    <dgm:cxn modelId="{3CF91633-89F6-4655-9F9E-A4B2055355B9}" srcId="{711C8753-1B31-4DA5-912C-1541341AFAC9}" destId="{0AC33B03-FEF8-49CB-A628-686306FF4369}" srcOrd="2" destOrd="0" parTransId="{ADA7381E-746D-4877-B54F-5ECA702F7B4B}" sibTransId="{9E0125E5-662D-48FF-8392-41BA9FB9F370}"/>
    <dgm:cxn modelId="{CE064282-B0B3-4E93-983B-77A98498819A}" srcId="{711C8753-1B31-4DA5-912C-1541341AFAC9}" destId="{57B0C9FB-4389-4597-B252-1D95C6405064}" srcOrd="3" destOrd="0" parTransId="{25D1CB9F-6666-4322-B102-63E2049C76A0}" sibTransId="{C712B722-A303-43E6-8BA8-CA71C2E88A73}"/>
    <dgm:cxn modelId="{377D633C-8428-46E0-96CB-264ACB65F8D1}" srcId="{711C8753-1B31-4DA5-912C-1541341AFAC9}" destId="{5DCA6380-F483-4C93-85FC-4EBFB39EC90A}" srcOrd="0" destOrd="0" parTransId="{E065F16B-602D-4C09-B3FB-DDF3A41CD48B}" sibTransId="{4FE17C95-200F-4210-8B1B-DB77FCDAA781}"/>
    <dgm:cxn modelId="{E0135A3E-E8F9-4060-8260-3758C6B168B0}" type="presOf" srcId="{0D0394C9-E86B-4535-A3DF-EBBBD7260AF3}" destId="{3FC7ADC6-1EBF-4E09-BD19-3B70F5AFD1AF}" srcOrd="0" destOrd="0" presId="urn:microsoft.com/office/officeart/2008/layout/LinedList"/>
    <dgm:cxn modelId="{DF0D4BDC-E623-4E1F-9D26-9A32A02AF091}" type="presOf" srcId="{5C021D8D-95E5-4606-99FC-C2253843D541}" destId="{F22BF527-B321-4E7F-88EC-A89B76F76FEB}" srcOrd="0" destOrd="0" presId="urn:microsoft.com/office/officeart/2008/layout/LinedList"/>
    <dgm:cxn modelId="{14F44821-4ACD-43FE-B1D6-F6692F29A9E8}" type="presOf" srcId="{711C8753-1B31-4DA5-912C-1541341AFAC9}" destId="{F9C2B036-C59A-461A-9283-8AC931A0C449}" srcOrd="0" destOrd="0" presId="urn:microsoft.com/office/officeart/2008/layout/LinedList"/>
    <dgm:cxn modelId="{76EDFB58-0D50-4C19-AA62-80899B36AE70}" type="presOf" srcId="{57B0C9FB-4389-4597-B252-1D95C6405064}" destId="{E49939C5-CB95-4229-9745-573F0EB9BDAC}" srcOrd="0" destOrd="0" presId="urn:microsoft.com/office/officeart/2008/layout/LinedList"/>
    <dgm:cxn modelId="{9735A86A-B9E8-4AE7-96D6-5A0C023FFB57}" srcId="{711C8753-1B31-4DA5-912C-1541341AFAC9}" destId="{0D0394C9-E86B-4535-A3DF-EBBBD7260AF3}" srcOrd="5" destOrd="0" parTransId="{7B53FAF9-D73C-4F59-B6B0-C5B7728046A6}" sibTransId="{80D19889-2511-4640-9289-A25AAE283D44}"/>
    <dgm:cxn modelId="{FBC410A0-7481-4AA7-A33E-32C3187FF45E}" type="presOf" srcId="{5DCA6380-F483-4C93-85FC-4EBFB39EC90A}" destId="{D16906B7-9005-4AE5-B57D-ACA7F0353DAD}" srcOrd="0" destOrd="0" presId="urn:microsoft.com/office/officeart/2008/layout/LinedList"/>
    <dgm:cxn modelId="{BB1078BF-D847-486C-B282-E6F47C0E8A4F}" srcId="{711C8753-1B31-4DA5-912C-1541341AFAC9}" destId="{0ABC635F-32D7-462C-9243-2F901710EF42}" srcOrd="6" destOrd="0" parTransId="{EA8FB275-2367-4183-8CFB-8816AEF3F5A8}" sibTransId="{E7BA75DF-0742-4A68-B316-64350D8B1D46}"/>
    <dgm:cxn modelId="{922981B3-A6EC-420C-8360-2C886606B6D9}" srcId="{711C8753-1B31-4DA5-912C-1541341AFAC9}" destId="{F1DAA35C-6DED-4167-B37E-6697DD45A7ED}" srcOrd="1" destOrd="0" parTransId="{148EDD2D-4A44-4E28-848E-F20CA4DDC47F}" sibTransId="{990B12E9-9C09-4B4B-9150-9D19F7D55395}"/>
    <dgm:cxn modelId="{3CAF126F-F42F-405A-910E-15B5604F6845}" type="presOf" srcId="{0ABC635F-32D7-462C-9243-2F901710EF42}" destId="{FB3B16BA-78AC-4790-AE7C-209487AB6732}" srcOrd="0" destOrd="0" presId="urn:microsoft.com/office/officeart/2008/layout/LinedList"/>
    <dgm:cxn modelId="{73FF3BBB-9A10-433F-94BC-8EE10D8CA124}" type="presOf" srcId="{F1DAA35C-6DED-4167-B37E-6697DD45A7ED}" destId="{7E4FDBEC-3648-4B0B-B552-C512950C58BD}" srcOrd="0" destOrd="0" presId="urn:microsoft.com/office/officeart/2008/layout/LinedList"/>
    <dgm:cxn modelId="{1A216B1E-110C-4C61-BF43-7CCD74ACED1E}" type="presOf" srcId="{0AC33B03-FEF8-49CB-A628-686306FF4369}" destId="{5E317DBB-8454-421A-A3F5-4A15C65B5FB6}" srcOrd="0" destOrd="0" presId="urn:microsoft.com/office/officeart/2008/layout/LinedList"/>
    <dgm:cxn modelId="{80A715CD-6B82-4571-A1BC-A54ED8B918C3}" type="presParOf" srcId="{F9C2B036-C59A-461A-9283-8AC931A0C449}" destId="{6CBA0FB1-3B9C-4582-9B07-B0096561886E}" srcOrd="0" destOrd="0" presId="urn:microsoft.com/office/officeart/2008/layout/LinedList"/>
    <dgm:cxn modelId="{C9804AF8-99EF-4ECD-9F90-12134F78B087}" type="presParOf" srcId="{F9C2B036-C59A-461A-9283-8AC931A0C449}" destId="{4E841BCC-3BF5-44C5-B016-28215350691E}" srcOrd="1" destOrd="0" presId="urn:microsoft.com/office/officeart/2008/layout/LinedList"/>
    <dgm:cxn modelId="{045B996F-4D35-471B-8B4B-3F9F986E9AD7}" type="presParOf" srcId="{4E841BCC-3BF5-44C5-B016-28215350691E}" destId="{D16906B7-9005-4AE5-B57D-ACA7F0353DAD}" srcOrd="0" destOrd="0" presId="urn:microsoft.com/office/officeart/2008/layout/LinedList"/>
    <dgm:cxn modelId="{6059D6F2-ED65-4CC1-A1D8-EE8950250ED8}" type="presParOf" srcId="{4E841BCC-3BF5-44C5-B016-28215350691E}" destId="{FCDDB212-0CFA-4E52-BED6-0D63A8CD90E5}" srcOrd="1" destOrd="0" presId="urn:microsoft.com/office/officeart/2008/layout/LinedList"/>
    <dgm:cxn modelId="{094B47A0-1DA5-4FEB-A853-69548D5B714F}" type="presParOf" srcId="{F9C2B036-C59A-461A-9283-8AC931A0C449}" destId="{EEB122EF-BF4E-4494-8233-5DD885C35B7A}" srcOrd="2" destOrd="0" presId="urn:microsoft.com/office/officeart/2008/layout/LinedList"/>
    <dgm:cxn modelId="{FE49F80B-2766-40A0-99AC-68742E992714}" type="presParOf" srcId="{F9C2B036-C59A-461A-9283-8AC931A0C449}" destId="{B75CA135-F6C2-47DA-ACED-270214AB75DC}" srcOrd="3" destOrd="0" presId="urn:microsoft.com/office/officeart/2008/layout/LinedList"/>
    <dgm:cxn modelId="{BC1792FD-27F7-46F6-9967-D2E26F91F716}" type="presParOf" srcId="{B75CA135-F6C2-47DA-ACED-270214AB75DC}" destId="{7E4FDBEC-3648-4B0B-B552-C512950C58BD}" srcOrd="0" destOrd="0" presId="urn:microsoft.com/office/officeart/2008/layout/LinedList"/>
    <dgm:cxn modelId="{930BF96D-8E27-451A-9B60-7620981A6616}" type="presParOf" srcId="{B75CA135-F6C2-47DA-ACED-270214AB75DC}" destId="{8CABBE9B-9AEA-4992-A7CD-6B005FD86808}" srcOrd="1" destOrd="0" presId="urn:microsoft.com/office/officeart/2008/layout/LinedList"/>
    <dgm:cxn modelId="{3D4ABDDF-EA94-46D4-8FCC-B54DC17A7A93}" type="presParOf" srcId="{F9C2B036-C59A-461A-9283-8AC931A0C449}" destId="{04E4645C-02CA-441E-B646-273629088C96}" srcOrd="4" destOrd="0" presId="urn:microsoft.com/office/officeart/2008/layout/LinedList"/>
    <dgm:cxn modelId="{256DDF9C-FBAA-4E73-B9EF-E51A7589DEE0}" type="presParOf" srcId="{F9C2B036-C59A-461A-9283-8AC931A0C449}" destId="{B352C7AC-D4D4-46BE-AEF5-15619B20FACB}" srcOrd="5" destOrd="0" presId="urn:microsoft.com/office/officeart/2008/layout/LinedList"/>
    <dgm:cxn modelId="{BA134FF6-A0B4-449C-B817-9A1591D87A9E}" type="presParOf" srcId="{B352C7AC-D4D4-46BE-AEF5-15619B20FACB}" destId="{5E317DBB-8454-421A-A3F5-4A15C65B5FB6}" srcOrd="0" destOrd="0" presId="urn:microsoft.com/office/officeart/2008/layout/LinedList"/>
    <dgm:cxn modelId="{ED9B93DF-8958-4637-A3EA-F0CEEA94CD4D}" type="presParOf" srcId="{B352C7AC-D4D4-46BE-AEF5-15619B20FACB}" destId="{B616422C-E23E-4D87-80B3-08F2592920F3}" srcOrd="1" destOrd="0" presId="urn:microsoft.com/office/officeart/2008/layout/LinedList"/>
    <dgm:cxn modelId="{2B6481EC-007E-4689-967C-D7D335CBD83A}" type="presParOf" srcId="{F9C2B036-C59A-461A-9283-8AC931A0C449}" destId="{72C52B87-699B-4C1E-93A7-17CA6AB22AFB}" srcOrd="6" destOrd="0" presId="urn:microsoft.com/office/officeart/2008/layout/LinedList"/>
    <dgm:cxn modelId="{1F411F6B-11D1-4C5A-BEE1-DD7422943CFD}" type="presParOf" srcId="{F9C2B036-C59A-461A-9283-8AC931A0C449}" destId="{DF426189-2DC2-4DC0-86AB-F2BEF11EE763}" srcOrd="7" destOrd="0" presId="urn:microsoft.com/office/officeart/2008/layout/LinedList"/>
    <dgm:cxn modelId="{80BA963A-7CBA-46B1-8151-73C7588054AF}" type="presParOf" srcId="{DF426189-2DC2-4DC0-86AB-F2BEF11EE763}" destId="{E49939C5-CB95-4229-9745-573F0EB9BDAC}" srcOrd="0" destOrd="0" presId="urn:microsoft.com/office/officeart/2008/layout/LinedList"/>
    <dgm:cxn modelId="{BD703456-3801-4B7D-BACD-82FBB607B5A6}" type="presParOf" srcId="{DF426189-2DC2-4DC0-86AB-F2BEF11EE763}" destId="{35BF86A5-D368-4827-BE75-D014390196D1}" srcOrd="1" destOrd="0" presId="urn:microsoft.com/office/officeart/2008/layout/LinedList"/>
    <dgm:cxn modelId="{26FA0B6A-7D9A-489E-B492-3AAA8E4F223E}" type="presParOf" srcId="{F9C2B036-C59A-461A-9283-8AC931A0C449}" destId="{E1F6BB1C-2BC7-440F-A533-E957EC77CBE6}" srcOrd="8" destOrd="0" presId="urn:microsoft.com/office/officeart/2008/layout/LinedList"/>
    <dgm:cxn modelId="{203CE969-4D8E-4726-9072-87EBE63DAEA3}" type="presParOf" srcId="{F9C2B036-C59A-461A-9283-8AC931A0C449}" destId="{BF955EDE-48CF-49B4-A495-9336A316B9E5}" srcOrd="9" destOrd="0" presId="urn:microsoft.com/office/officeart/2008/layout/LinedList"/>
    <dgm:cxn modelId="{35DDB05A-F762-4BBC-BD36-3A44557D1F7F}" type="presParOf" srcId="{BF955EDE-48CF-49B4-A495-9336A316B9E5}" destId="{F22BF527-B321-4E7F-88EC-A89B76F76FEB}" srcOrd="0" destOrd="0" presId="urn:microsoft.com/office/officeart/2008/layout/LinedList"/>
    <dgm:cxn modelId="{DBF9754F-0981-4ED9-B9AB-639E8B48B1F4}" type="presParOf" srcId="{BF955EDE-48CF-49B4-A495-9336A316B9E5}" destId="{01283E08-8364-4394-B26C-4B1FBB417FD6}" srcOrd="1" destOrd="0" presId="urn:microsoft.com/office/officeart/2008/layout/LinedList"/>
    <dgm:cxn modelId="{18D2B21F-A2F9-4E60-867A-8494F4044264}" type="presParOf" srcId="{F9C2B036-C59A-461A-9283-8AC931A0C449}" destId="{13265F3B-01C4-441A-9E27-247D87668BE1}" srcOrd="10" destOrd="0" presId="urn:microsoft.com/office/officeart/2008/layout/LinedList"/>
    <dgm:cxn modelId="{7AC53EDB-6DB7-480B-975C-48AD281C4194}" type="presParOf" srcId="{F9C2B036-C59A-461A-9283-8AC931A0C449}" destId="{DD4095A3-870B-404A-814E-498E9AC0828F}" srcOrd="11" destOrd="0" presId="urn:microsoft.com/office/officeart/2008/layout/LinedList"/>
    <dgm:cxn modelId="{26CC48CD-6803-4390-9D26-41D8A2E3809B}" type="presParOf" srcId="{DD4095A3-870B-404A-814E-498E9AC0828F}" destId="{3FC7ADC6-1EBF-4E09-BD19-3B70F5AFD1AF}" srcOrd="0" destOrd="0" presId="urn:microsoft.com/office/officeart/2008/layout/LinedList"/>
    <dgm:cxn modelId="{41A995E2-9563-4D7B-AE94-9B61437E5A99}" type="presParOf" srcId="{DD4095A3-870B-404A-814E-498E9AC0828F}" destId="{7DD52034-AC29-43CD-BEEE-910614A8CA40}" srcOrd="1" destOrd="0" presId="urn:microsoft.com/office/officeart/2008/layout/LinedList"/>
    <dgm:cxn modelId="{C27813D6-6B26-4491-A00E-7ECB552B44D0}" type="presParOf" srcId="{F9C2B036-C59A-461A-9283-8AC931A0C449}" destId="{78ABD7B3-BC00-4A97-87C8-772F3397E4B4}" srcOrd="12" destOrd="0" presId="urn:microsoft.com/office/officeart/2008/layout/LinedList"/>
    <dgm:cxn modelId="{C23575E6-4433-4625-8E2E-188B68E7D44F}" type="presParOf" srcId="{F9C2B036-C59A-461A-9283-8AC931A0C449}" destId="{5A33AF97-679B-4B81-9B8B-C370655BB950}" srcOrd="13" destOrd="0" presId="urn:microsoft.com/office/officeart/2008/layout/LinedList"/>
    <dgm:cxn modelId="{6228468E-F596-4BE9-84FF-652A9BB43224}" type="presParOf" srcId="{5A33AF97-679B-4B81-9B8B-C370655BB950}" destId="{FB3B16BA-78AC-4790-AE7C-209487AB6732}" srcOrd="0" destOrd="0" presId="urn:microsoft.com/office/officeart/2008/layout/LinedList"/>
    <dgm:cxn modelId="{AD67739B-E49E-4A39-88F4-843B3AFBE8A3}" type="presParOf" srcId="{5A33AF97-679B-4B81-9B8B-C370655BB950}" destId="{87C591F4-F3B9-44DC-962E-ABBCFA3E2D2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5116FF7-CE6C-43B0-BB4E-54532C9A451E}"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ru-RU"/>
        </a:p>
      </dgm:t>
    </dgm:pt>
    <dgm:pt modelId="{2EB57F70-13A9-42E4-A4C6-A5C69E45ADF6}">
      <dgm:prSet phldrT="[Текст]" custT="1"/>
      <dgm:spPr/>
      <dgm:t>
        <a:bodyPr anchor="ctr"/>
        <a:lstStyle/>
        <a:p>
          <a:pPr algn="just">
            <a:lnSpc>
              <a:spcPct val="100000"/>
            </a:lnSpc>
          </a:pPr>
          <a:r>
            <a:rPr lang="ru-RU" sz="1600" b="0" i="0" u="none" dirty="0" smtClean="0">
              <a:latin typeface="GothamPro-Medium"/>
            </a:rPr>
            <a:t>Разработка региональной программы борьбы с сердечно-сосудистыми заболеваниями</a:t>
          </a:r>
          <a:endParaRPr lang="ru-RU" sz="1600" b="0" dirty="0">
            <a:latin typeface="GothamPro-Medium"/>
          </a:endParaRPr>
        </a:p>
      </dgm:t>
    </dgm:pt>
    <dgm:pt modelId="{903BDEF7-7E76-46A4-B4EE-DA580027AB77}" type="parTrans" cxnId="{44200067-9C17-474E-9280-B9C510DA9433}">
      <dgm:prSet/>
      <dgm:spPr/>
      <dgm:t>
        <a:bodyPr/>
        <a:lstStyle/>
        <a:p>
          <a:pPr algn="just">
            <a:lnSpc>
              <a:spcPct val="100000"/>
            </a:lnSpc>
          </a:pPr>
          <a:endParaRPr lang="ru-RU" sz="1600">
            <a:latin typeface="GothamPro-Medium"/>
          </a:endParaRPr>
        </a:p>
      </dgm:t>
    </dgm:pt>
    <dgm:pt modelId="{B9F87BD1-006A-41F7-8F4D-FC678D807047}" type="sibTrans" cxnId="{44200067-9C17-474E-9280-B9C510DA9433}">
      <dgm:prSet/>
      <dgm:spPr/>
      <dgm:t>
        <a:bodyPr/>
        <a:lstStyle/>
        <a:p>
          <a:pPr algn="just">
            <a:lnSpc>
              <a:spcPct val="100000"/>
            </a:lnSpc>
          </a:pPr>
          <a:endParaRPr lang="ru-RU" sz="1600">
            <a:latin typeface="GothamPro-Medium"/>
          </a:endParaRPr>
        </a:p>
      </dgm:t>
    </dgm:pt>
    <dgm:pt modelId="{EFEEABD4-DF7C-448F-8B65-8C1C9A5B0CDA}">
      <dgm:prSet custT="1"/>
      <dgm:spPr/>
      <dgm:t>
        <a:bodyPr anchor="ctr"/>
        <a:lstStyle/>
        <a:p>
          <a:pPr algn="just">
            <a:lnSpc>
              <a:spcPct val="100000"/>
            </a:lnSpc>
          </a:pPr>
          <a:r>
            <a:rPr lang="ru-RU" sz="1600" b="0" i="0" u="none" dirty="0" smtClean="0">
              <a:latin typeface="GothamPro-Medium"/>
            </a:rPr>
            <a:t>Популяционная профилактика развития сердечно-сосудистых заболеваний и сердечно-сосудистых осложнений у пациентов высокого риска</a:t>
          </a:r>
          <a:endParaRPr lang="ru-RU" sz="1600" b="0" dirty="0">
            <a:latin typeface="GothamPro-Medium"/>
          </a:endParaRPr>
        </a:p>
      </dgm:t>
    </dgm:pt>
    <dgm:pt modelId="{1599AB56-11A1-4775-8F47-5A548E67518B}" type="parTrans" cxnId="{9FA69823-5A92-4178-9F5C-A620693815BC}">
      <dgm:prSet/>
      <dgm:spPr/>
      <dgm:t>
        <a:bodyPr/>
        <a:lstStyle/>
        <a:p>
          <a:pPr algn="just">
            <a:lnSpc>
              <a:spcPct val="100000"/>
            </a:lnSpc>
          </a:pPr>
          <a:endParaRPr lang="ru-RU" sz="1600">
            <a:latin typeface="GothamPro-Medium"/>
          </a:endParaRPr>
        </a:p>
      </dgm:t>
    </dgm:pt>
    <dgm:pt modelId="{7FE493A3-1834-46F9-9887-F7DE00E429D1}" type="sibTrans" cxnId="{9FA69823-5A92-4178-9F5C-A620693815BC}">
      <dgm:prSet/>
      <dgm:spPr/>
      <dgm:t>
        <a:bodyPr/>
        <a:lstStyle/>
        <a:p>
          <a:pPr algn="just">
            <a:lnSpc>
              <a:spcPct val="100000"/>
            </a:lnSpc>
          </a:pPr>
          <a:endParaRPr lang="ru-RU" sz="1600">
            <a:latin typeface="GothamPro-Medium"/>
          </a:endParaRPr>
        </a:p>
      </dgm:t>
    </dgm:pt>
    <dgm:pt modelId="{4ABDE8F8-E394-4F69-98F7-F240A52DFF82}">
      <dgm:prSet custT="1"/>
      <dgm:spPr/>
      <dgm:t>
        <a:bodyPr anchor="ctr"/>
        <a:lstStyle/>
        <a:p>
          <a:pPr algn="just">
            <a:lnSpc>
              <a:spcPct val="100000"/>
            </a:lnSpc>
          </a:pPr>
          <a:r>
            <a:rPr lang="ru-RU" sz="1600" b="0" i="0" u="none" dirty="0" smtClean="0">
              <a:latin typeface="GothamPro-Medium"/>
            </a:rPr>
            <a:t>Обеспечение качества оказания медицинской помощи в соответствии с клиническими рекомендациями и протоколами лечения больных с сердечно-сосудистыми заболеваниями</a:t>
          </a:r>
          <a:endParaRPr lang="ru-RU" sz="1600" b="0" dirty="0">
            <a:latin typeface="GothamPro-Medium"/>
          </a:endParaRPr>
        </a:p>
      </dgm:t>
    </dgm:pt>
    <dgm:pt modelId="{DC7AF5E2-D1D9-4BBF-908A-B3E72010F6C7}" type="parTrans" cxnId="{C22D79D1-0368-4014-B3EC-CE09ACABC04D}">
      <dgm:prSet/>
      <dgm:spPr/>
      <dgm:t>
        <a:bodyPr/>
        <a:lstStyle/>
        <a:p>
          <a:pPr algn="just">
            <a:lnSpc>
              <a:spcPct val="100000"/>
            </a:lnSpc>
          </a:pPr>
          <a:endParaRPr lang="ru-RU" sz="1600">
            <a:latin typeface="GothamPro-Medium"/>
          </a:endParaRPr>
        </a:p>
      </dgm:t>
    </dgm:pt>
    <dgm:pt modelId="{3CD41036-DD82-4026-B0AE-CD333675F31E}" type="sibTrans" cxnId="{C22D79D1-0368-4014-B3EC-CE09ACABC04D}">
      <dgm:prSet/>
      <dgm:spPr/>
      <dgm:t>
        <a:bodyPr/>
        <a:lstStyle/>
        <a:p>
          <a:pPr algn="just">
            <a:lnSpc>
              <a:spcPct val="100000"/>
            </a:lnSpc>
          </a:pPr>
          <a:endParaRPr lang="ru-RU" sz="1600">
            <a:latin typeface="GothamPro-Medium"/>
          </a:endParaRPr>
        </a:p>
      </dgm:t>
    </dgm:pt>
    <dgm:pt modelId="{945D5EFC-3ED5-4AAF-BA34-622967585455}">
      <dgm:prSet custT="1"/>
      <dgm:spPr/>
      <dgm:t>
        <a:bodyPr anchor="ctr"/>
        <a:lstStyle/>
        <a:p>
          <a:pPr algn="just">
            <a:lnSpc>
              <a:spcPct val="100000"/>
            </a:lnSpc>
          </a:pPr>
          <a:r>
            <a:rPr lang="ru-RU" sz="1600" b="0" i="0" u="none" dirty="0" smtClean="0">
              <a:latin typeface="GothamPro-Medium"/>
            </a:rPr>
            <a:t>Переоснащение региональных сосудистых центров, в том числе оборудованием для ранней медицинской реабилитации</a:t>
          </a:r>
          <a:endParaRPr lang="ru-RU" sz="1600" b="0" dirty="0">
            <a:latin typeface="GothamPro-Medium"/>
          </a:endParaRPr>
        </a:p>
      </dgm:t>
    </dgm:pt>
    <dgm:pt modelId="{3DAD4BF9-55B0-4AF5-BCBE-FC6A416258D4}" type="parTrans" cxnId="{7E16B901-C288-4E56-8EBA-0BCD9268414A}">
      <dgm:prSet/>
      <dgm:spPr/>
      <dgm:t>
        <a:bodyPr/>
        <a:lstStyle/>
        <a:p>
          <a:pPr algn="just">
            <a:lnSpc>
              <a:spcPct val="100000"/>
            </a:lnSpc>
          </a:pPr>
          <a:endParaRPr lang="ru-RU" sz="1600">
            <a:latin typeface="GothamPro-Medium"/>
          </a:endParaRPr>
        </a:p>
      </dgm:t>
    </dgm:pt>
    <dgm:pt modelId="{2A2E2115-D8C4-442A-9C56-6E0F3F8628BF}" type="sibTrans" cxnId="{7E16B901-C288-4E56-8EBA-0BCD9268414A}">
      <dgm:prSet/>
      <dgm:spPr/>
      <dgm:t>
        <a:bodyPr/>
        <a:lstStyle/>
        <a:p>
          <a:pPr algn="just">
            <a:lnSpc>
              <a:spcPct val="100000"/>
            </a:lnSpc>
          </a:pPr>
          <a:endParaRPr lang="ru-RU" sz="1600">
            <a:latin typeface="GothamPro-Medium"/>
          </a:endParaRPr>
        </a:p>
      </dgm:t>
    </dgm:pt>
    <dgm:pt modelId="{F94002EE-D545-4AC6-993E-669C10B95290}">
      <dgm:prSet custT="1"/>
      <dgm:spPr/>
      <dgm:t>
        <a:bodyPr anchor="ctr"/>
        <a:lstStyle/>
        <a:p>
          <a:pPr algn="just">
            <a:lnSpc>
              <a:spcPct val="100000"/>
            </a:lnSpc>
          </a:pPr>
          <a:r>
            <a:rPr lang="ru-RU" sz="1600" b="0" i="0" u="none" dirty="0" smtClean="0">
              <a:latin typeface="GothamPro-Medium"/>
            </a:rPr>
            <a:t>Переоснащение первичных сосудистых отделений, в том числе оборудованием для ранней медицинской реабилитации</a:t>
          </a:r>
          <a:endParaRPr lang="ru-RU" sz="1600" b="0" dirty="0">
            <a:latin typeface="GothamPro-Medium"/>
          </a:endParaRPr>
        </a:p>
      </dgm:t>
    </dgm:pt>
    <dgm:pt modelId="{917EEC2F-F429-4D90-9950-B3094091A462}" type="parTrans" cxnId="{741AB58A-8D71-4A84-9BE5-0147C4F83103}">
      <dgm:prSet/>
      <dgm:spPr/>
      <dgm:t>
        <a:bodyPr/>
        <a:lstStyle/>
        <a:p>
          <a:pPr algn="just">
            <a:lnSpc>
              <a:spcPct val="100000"/>
            </a:lnSpc>
          </a:pPr>
          <a:endParaRPr lang="ru-RU" sz="1600">
            <a:latin typeface="GothamPro-Medium"/>
          </a:endParaRPr>
        </a:p>
      </dgm:t>
    </dgm:pt>
    <dgm:pt modelId="{8D49AFFC-D202-47D7-BD31-858AF51F339C}" type="sibTrans" cxnId="{741AB58A-8D71-4A84-9BE5-0147C4F83103}">
      <dgm:prSet/>
      <dgm:spPr/>
      <dgm:t>
        <a:bodyPr/>
        <a:lstStyle/>
        <a:p>
          <a:pPr algn="just">
            <a:lnSpc>
              <a:spcPct val="100000"/>
            </a:lnSpc>
          </a:pPr>
          <a:endParaRPr lang="ru-RU" sz="1600">
            <a:latin typeface="GothamPro-Medium"/>
          </a:endParaRPr>
        </a:p>
      </dgm:t>
    </dgm:pt>
    <dgm:pt modelId="{2ACF7964-6B92-4AA4-BF16-CCCC4F568431}">
      <dgm:prSet custT="1"/>
      <dgm:spPr/>
      <dgm:t>
        <a:bodyPr anchor="ctr"/>
        <a:lstStyle/>
        <a:p>
          <a:pPr algn="just">
            <a:lnSpc>
              <a:spcPct val="100000"/>
            </a:lnSpc>
          </a:pPr>
          <a:r>
            <a:rPr lang="ru-RU" sz="1600" b="0" i="0" u="none" dirty="0" smtClean="0">
              <a:latin typeface="GothamPro-Medium"/>
            </a:rPr>
            <a:t>Кадровое обеспечение системы оказания помощи больным сердечно-сосудистыми заболеваниями</a:t>
          </a:r>
          <a:endParaRPr lang="ru-RU" sz="1600" b="0" dirty="0">
            <a:latin typeface="GothamPro-Medium"/>
          </a:endParaRPr>
        </a:p>
      </dgm:t>
    </dgm:pt>
    <dgm:pt modelId="{48D08DA4-7249-4201-937E-FE6F1F17630B}" type="parTrans" cxnId="{AFB5290A-57BE-4CCB-860E-5773D540CEDB}">
      <dgm:prSet/>
      <dgm:spPr/>
      <dgm:t>
        <a:bodyPr/>
        <a:lstStyle/>
        <a:p>
          <a:pPr algn="just">
            <a:lnSpc>
              <a:spcPct val="100000"/>
            </a:lnSpc>
          </a:pPr>
          <a:endParaRPr lang="ru-RU" sz="1600">
            <a:latin typeface="GothamPro-Medium"/>
          </a:endParaRPr>
        </a:p>
      </dgm:t>
    </dgm:pt>
    <dgm:pt modelId="{AD982367-DF97-41D0-9A46-58999CBA8901}" type="sibTrans" cxnId="{AFB5290A-57BE-4CCB-860E-5773D540CEDB}">
      <dgm:prSet/>
      <dgm:spPr/>
      <dgm:t>
        <a:bodyPr/>
        <a:lstStyle/>
        <a:p>
          <a:pPr algn="just">
            <a:lnSpc>
              <a:spcPct val="100000"/>
            </a:lnSpc>
          </a:pPr>
          <a:endParaRPr lang="ru-RU" sz="1600">
            <a:latin typeface="GothamPro-Medium"/>
          </a:endParaRPr>
        </a:p>
      </dgm:t>
    </dgm:pt>
    <dgm:pt modelId="{4F74C446-078E-4388-9C16-CE67EF692C04}" type="pres">
      <dgm:prSet presAssocID="{45116FF7-CE6C-43B0-BB4E-54532C9A451E}" presName="vert0" presStyleCnt="0">
        <dgm:presLayoutVars>
          <dgm:dir/>
          <dgm:animOne val="branch"/>
          <dgm:animLvl val="lvl"/>
        </dgm:presLayoutVars>
      </dgm:prSet>
      <dgm:spPr/>
      <dgm:t>
        <a:bodyPr/>
        <a:lstStyle/>
        <a:p>
          <a:endParaRPr lang="ru-RU"/>
        </a:p>
      </dgm:t>
    </dgm:pt>
    <dgm:pt modelId="{E62EE137-BA9A-41DE-8249-58D34DFB24DD}" type="pres">
      <dgm:prSet presAssocID="{2EB57F70-13A9-42E4-A4C6-A5C69E45ADF6}" presName="thickLine" presStyleLbl="alignNode1" presStyleIdx="0" presStyleCnt="6"/>
      <dgm:spPr/>
    </dgm:pt>
    <dgm:pt modelId="{602B69BA-A2BC-4434-AB44-AADB17AC0B2C}" type="pres">
      <dgm:prSet presAssocID="{2EB57F70-13A9-42E4-A4C6-A5C69E45ADF6}" presName="horz1" presStyleCnt="0"/>
      <dgm:spPr/>
    </dgm:pt>
    <dgm:pt modelId="{E9389E1A-C6B5-4456-ADDC-82162D62CC29}" type="pres">
      <dgm:prSet presAssocID="{2EB57F70-13A9-42E4-A4C6-A5C69E45ADF6}" presName="tx1" presStyleLbl="revTx" presStyleIdx="0" presStyleCnt="6"/>
      <dgm:spPr/>
      <dgm:t>
        <a:bodyPr/>
        <a:lstStyle/>
        <a:p>
          <a:endParaRPr lang="ru-RU"/>
        </a:p>
      </dgm:t>
    </dgm:pt>
    <dgm:pt modelId="{87C78E69-8360-49A0-B2C3-F47E0AA36299}" type="pres">
      <dgm:prSet presAssocID="{2EB57F70-13A9-42E4-A4C6-A5C69E45ADF6}" presName="vert1" presStyleCnt="0"/>
      <dgm:spPr/>
    </dgm:pt>
    <dgm:pt modelId="{125E62D2-B71C-46CD-9F34-84FFCF6648B6}" type="pres">
      <dgm:prSet presAssocID="{EFEEABD4-DF7C-448F-8B65-8C1C9A5B0CDA}" presName="thickLine" presStyleLbl="alignNode1" presStyleIdx="1" presStyleCnt="6"/>
      <dgm:spPr/>
    </dgm:pt>
    <dgm:pt modelId="{5B7D47C2-0271-4BC1-93E4-94EE298E8913}" type="pres">
      <dgm:prSet presAssocID="{EFEEABD4-DF7C-448F-8B65-8C1C9A5B0CDA}" presName="horz1" presStyleCnt="0"/>
      <dgm:spPr/>
    </dgm:pt>
    <dgm:pt modelId="{109F40E7-0990-43B9-9C7A-9D6A28088158}" type="pres">
      <dgm:prSet presAssocID="{EFEEABD4-DF7C-448F-8B65-8C1C9A5B0CDA}" presName="tx1" presStyleLbl="revTx" presStyleIdx="1" presStyleCnt="6"/>
      <dgm:spPr/>
      <dgm:t>
        <a:bodyPr/>
        <a:lstStyle/>
        <a:p>
          <a:endParaRPr lang="ru-RU"/>
        </a:p>
      </dgm:t>
    </dgm:pt>
    <dgm:pt modelId="{00AD5E61-B339-4BC3-8FF1-D638D2AE3300}" type="pres">
      <dgm:prSet presAssocID="{EFEEABD4-DF7C-448F-8B65-8C1C9A5B0CDA}" presName="vert1" presStyleCnt="0"/>
      <dgm:spPr/>
    </dgm:pt>
    <dgm:pt modelId="{1B409D49-3437-4343-A79D-03977F3621DB}" type="pres">
      <dgm:prSet presAssocID="{4ABDE8F8-E394-4F69-98F7-F240A52DFF82}" presName="thickLine" presStyleLbl="alignNode1" presStyleIdx="2" presStyleCnt="6"/>
      <dgm:spPr/>
    </dgm:pt>
    <dgm:pt modelId="{8E6C21A4-F92E-4443-A6AC-3A8240334DA9}" type="pres">
      <dgm:prSet presAssocID="{4ABDE8F8-E394-4F69-98F7-F240A52DFF82}" presName="horz1" presStyleCnt="0"/>
      <dgm:spPr/>
    </dgm:pt>
    <dgm:pt modelId="{EBB0688D-DA77-47E9-AC72-A9AB180EEC4E}" type="pres">
      <dgm:prSet presAssocID="{4ABDE8F8-E394-4F69-98F7-F240A52DFF82}" presName="tx1" presStyleLbl="revTx" presStyleIdx="2" presStyleCnt="6"/>
      <dgm:spPr/>
      <dgm:t>
        <a:bodyPr/>
        <a:lstStyle/>
        <a:p>
          <a:endParaRPr lang="ru-RU"/>
        </a:p>
      </dgm:t>
    </dgm:pt>
    <dgm:pt modelId="{ECFBF49D-9BF8-47DB-85CE-394188D24B4A}" type="pres">
      <dgm:prSet presAssocID="{4ABDE8F8-E394-4F69-98F7-F240A52DFF82}" presName="vert1" presStyleCnt="0"/>
      <dgm:spPr/>
    </dgm:pt>
    <dgm:pt modelId="{B44B7D55-AAB1-4C8F-9B5B-64DFEFDF81C0}" type="pres">
      <dgm:prSet presAssocID="{945D5EFC-3ED5-4AAF-BA34-622967585455}" presName="thickLine" presStyleLbl="alignNode1" presStyleIdx="3" presStyleCnt="6"/>
      <dgm:spPr/>
    </dgm:pt>
    <dgm:pt modelId="{69ED296B-76D8-438F-859F-CB3719BF140D}" type="pres">
      <dgm:prSet presAssocID="{945D5EFC-3ED5-4AAF-BA34-622967585455}" presName="horz1" presStyleCnt="0"/>
      <dgm:spPr/>
    </dgm:pt>
    <dgm:pt modelId="{464A209D-9213-48E3-9479-BB52D3902B3B}" type="pres">
      <dgm:prSet presAssocID="{945D5EFC-3ED5-4AAF-BA34-622967585455}" presName="tx1" presStyleLbl="revTx" presStyleIdx="3" presStyleCnt="6"/>
      <dgm:spPr/>
      <dgm:t>
        <a:bodyPr/>
        <a:lstStyle/>
        <a:p>
          <a:endParaRPr lang="ru-RU"/>
        </a:p>
      </dgm:t>
    </dgm:pt>
    <dgm:pt modelId="{F6E69031-0CAA-44D8-8782-6C8877769B6A}" type="pres">
      <dgm:prSet presAssocID="{945D5EFC-3ED5-4AAF-BA34-622967585455}" presName="vert1" presStyleCnt="0"/>
      <dgm:spPr/>
    </dgm:pt>
    <dgm:pt modelId="{C7B0F0ED-27DF-49E2-A88D-C655FF95B5A6}" type="pres">
      <dgm:prSet presAssocID="{F94002EE-D545-4AC6-993E-669C10B95290}" presName="thickLine" presStyleLbl="alignNode1" presStyleIdx="4" presStyleCnt="6"/>
      <dgm:spPr/>
    </dgm:pt>
    <dgm:pt modelId="{108F90A9-C069-4C61-8D50-D8F2D5F65EDA}" type="pres">
      <dgm:prSet presAssocID="{F94002EE-D545-4AC6-993E-669C10B95290}" presName="horz1" presStyleCnt="0"/>
      <dgm:spPr/>
    </dgm:pt>
    <dgm:pt modelId="{6011C470-E24E-4486-B02E-7861B1C7ED58}" type="pres">
      <dgm:prSet presAssocID="{F94002EE-D545-4AC6-993E-669C10B95290}" presName="tx1" presStyleLbl="revTx" presStyleIdx="4" presStyleCnt="6"/>
      <dgm:spPr/>
      <dgm:t>
        <a:bodyPr/>
        <a:lstStyle/>
        <a:p>
          <a:endParaRPr lang="ru-RU"/>
        </a:p>
      </dgm:t>
    </dgm:pt>
    <dgm:pt modelId="{8F90FF05-BBC6-45C8-A7C1-8C210DB3943B}" type="pres">
      <dgm:prSet presAssocID="{F94002EE-D545-4AC6-993E-669C10B95290}" presName="vert1" presStyleCnt="0"/>
      <dgm:spPr/>
    </dgm:pt>
    <dgm:pt modelId="{1460F5E7-D76D-4A92-8777-CCBF4EC9F359}" type="pres">
      <dgm:prSet presAssocID="{2ACF7964-6B92-4AA4-BF16-CCCC4F568431}" presName="thickLine" presStyleLbl="alignNode1" presStyleIdx="5" presStyleCnt="6"/>
      <dgm:spPr/>
    </dgm:pt>
    <dgm:pt modelId="{ADC80C65-6B60-4C87-94C9-21C64C78489F}" type="pres">
      <dgm:prSet presAssocID="{2ACF7964-6B92-4AA4-BF16-CCCC4F568431}" presName="horz1" presStyleCnt="0"/>
      <dgm:spPr/>
    </dgm:pt>
    <dgm:pt modelId="{632EF707-CAFC-49EE-94FB-665D6B5B6336}" type="pres">
      <dgm:prSet presAssocID="{2ACF7964-6B92-4AA4-BF16-CCCC4F568431}" presName="tx1" presStyleLbl="revTx" presStyleIdx="5" presStyleCnt="6"/>
      <dgm:spPr/>
      <dgm:t>
        <a:bodyPr/>
        <a:lstStyle/>
        <a:p>
          <a:endParaRPr lang="ru-RU"/>
        </a:p>
      </dgm:t>
    </dgm:pt>
    <dgm:pt modelId="{F80A47F4-8F79-4953-B9F8-41B6DD07F02D}" type="pres">
      <dgm:prSet presAssocID="{2ACF7964-6B92-4AA4-BF16-CCCC4F568431}" presName="vert1" presStyleCnt="0"/>
      <dgm:spPr/>
    </dgm:pt>
  </dgm:ptLst>
  <dgm:cxnLst>
    <dgm:cxn modelId="{7E16B901-C288-4E56-8EBA-0BCD9268414A}" srcId="{45116FF7-CE6C-43B0-BB4E-54532C9A451E}" destId="{945D5EFC-3ED5-4AAF-BA34-622967585455}" srcOrd="3" destOrd="0" parTransId="{3DAD4BF9-55B0-4AF5-BCBE-FC6A416258D4}" sibTransId="{2A2E2115-D8C4-442A-9C56-6E0F3F8628BF}"/>
    <dgm:cxn modelId="{114573E0-6022-4C1D-9F7B-0DB77E797981}" type="presOf" srcId="{2EB57F70-13A9-42E4-A4C6-A5C69E45ADF6}" destId="{E9389E1A-C6B5-4456-ADDC-82162D62CC29}" srcOrd="0" destOrd="0" presId="urn:microsoft.com/office/officeart/2008/layout/LinedList"/>
    <dgm:cxn modelId="{883312C2-F446-4867-8488-2F9666136BD0}" type="presOf" srcId="{945D5EFC-3ED5-4AAF-BA34-622967585455}" destId="{464A209D-9213-48E3-9479-BB52D3902B3B}" srcOrd="0" destOrd="0" presId="urn:microsoft.com/office/officeart/2008/layout/LinedList"/>
    <dgm:cxn modelId="{C22D79D1-0368-4014-B3EC-CE09ACABC04D}" srcId="{45116FF7-CE6C-43B0-BB4E-54532C9A451E}" destId="{4ABDE8F8-E394-4F69-98F7-F240A52DFF82}" srcOrd="2" destOrd="0" parTransId="{DC7AF5E2-D1D9-4BBF-908A-B3E72010F6C7}" sibTransId="{3CD41036-DD82-4026-B0AE-CD333675F31E}"/>
    <dgm:cxn modelId="{E00F5297-302C-4349-A520-2E1CB777D2B0}" type="presOf" srcId="{EFEEABD4-DF7C-448F-8B65-8C1C9A5B0CDA}" destId="{109F40E7-0990-43B9-9C7A-9D6A28088158}" srcOrd="0" destOrd="0" presId="urn:microsoft.com/office/officeart/2008/layout/LinedList"/>
    <dgm:cxn modelId="{F487B67A-32FA-4D51-8B1E-13177E93B43D}" type="presOf" srcId="{4ABDE8F8-E394-4F69-98F7-F240A52DFF82}" destId="{EBB0688D-DA77-47E9-AC72-A9AB180EEC4E}" srcOrd="0" destOrd="0" presId="urn:microsoft.com/office/officeart/2008/layout/LinedList"/>
    <dgm:cxn modelId="{AFB5290A-57BE-4CCB-860E-5773D540CEDB}" srcId="{45116FF7-CE6C-43B0-BB4E-54532C9A451E}" destId="{2ACF7964-6B92-4AA4-BF16-CCCC4F568431}" srcOrd="5" destOrd="0" parTransId="{48D08DA4-7249-4201-937E-FE6F1F17630B}" sibTransId="{AD982367-DF97-41D0-9A46-58999CBA8901}"/>
    <dgm:cxn modelId="{9FA69823-5A92-4178-9F5C-A620693815BC}" srcId="{45116FF7-CE6C-43B0-BB4E-54532C9A451E}" destId="{EFEEABD4-DF7C-448F-8B65-8C1C9A5B0CDA}" srcOrd="1" destOrd="0" parTransId="{1599AB56-11A1-4775-8F47-5A548E67518B}" sibTransId="{7FE493A3-1834-46F9-9887-F7DE00E429D1}"/>
    <dgm:cxn modelId="{741AB58A-8D71-4A84-9BE5-0147C4F83103}" srcId="{45116FF7-CE6C-43B0-BB4E-54532C9A451E}" destId="{F94002EE-D545-4AC6-993E-669C10B95290}" srcOrd="4" destOrd="0" parTransId="{917EEC2F-F429-4D90-9950-B3094091A462}" sibTransId="{8D49AFFC-D202-47D7-BD31-858AF51F339C}"/>
    <dgm:cxn modelId="{44200067-9C17-474E-9280-B9C510DA9433}" srcId="{45116FF7-CE6C-43B0-BB4E-54532C9A451E}" destId="{2EB57F70-13A9-42E4-A4C6-A5C69E45ADF6}" srcOrd="0" destOrd="0" parTransId="{903BDEF7-7E76-46A4-B4EE-DA580027AB77}" sibTransId="{B9F87BD1-006A-41F7-8F4D-FC678D807047}"/>
    <dgm:cxn modelId="{6F803B6A-0E2D-49B1-8A0E-608FFC346444}" type="presOf" srcId="{45116FF7-CE6C-43B0-BB4E-54532C9A451E}" destId="{4F74C446-078E-4388-9C16-CE67EF692C04}" srcOrd="0" destOrd="0" presId="urn:microsoft.com/office/officeart/2008/layout/LinedList"/>
    <dgm:cxn modelId="{42F49ED3-9F8A-4EF9-B5B5-61647B267473}" type="presOf" srcId="{F94002EE-D545-4AC6-993E-669C10B95290}" destId="{6011C470-E24E-4486-B02E-7861B1C7ED58}" srcOrd="0" destOrd="0" presId="urn:microsoft.com/office/officeart/2008/layout/LinedList"/>
    <dgm:cxn modelId="{351A1B48-6F48-4C10-AB97-4BF81CA2D0E1}" type="presOf" srcId="{2ACF7964-6B92-4AA4-BF16-CCCC4F568431}" destId="{632EF707-CAFC-49EE-94FB-665D6B5B6336}" srcOrd="0" destOrd="0" presId="urn:microsoft.com/office/officeart/2008/layout/LinedList"/>
    <dgm:cxn modelId="{A5AF4A12-9845-427E-8372-6EF2E1056848}" type="presParOf" srcId="{4F74C446-078E-4388-9C16-CE67EF692C04}" destId="{E62EE137-BA9A-41DE-8249-58D34DFB24DD}" srcOrd="0" destOrd="0" presId="urn:microsoft.com/office/officeart/2008/layout/LinedList"/>
    <dgm:cxn modelId="{A616D9C2-8961-4597-8C08-338491F211E2}" type="presParOf" srcId="{4F74C446-078E-4388-9C16-CE67EF692C04}" destId="{602B69BA-A2BC-4434-AB44-AADB17AC0B2C}" srcOrd="1" destOrd="0" presId="urn:microsoft.com/office/officeart/2008/layout/LinedList"/>
    <dgm:cxn modelId="{C0EE04E9-84C3-415D-B921-A644433BE5DB}" type="presParOf" srcId="{602B69BA-A2BC-4434-AB44-AADB17AC0B2C}" destId="{E9389E1A-C6B5-4456-ADDC-82162D62CC29}" srcOrd="0" destOrd="0" presId="urn:microsoft.com/office/officeart/2008/layout/LinedList"/>
    <dgm:cxn modelId="{F93AE81E-D915-4E92-8550-ED3C04A921ED}" type="presParOf" srcId="{602B69BA-A2BC-4434-AB44-AADB17AC0B2C}" destId="{87C78E69-8360-49A0-B2C3-F47E0AA36299}" srcOrd="1" destOrd="0" presId="urn:microsoft.com/office/officeart/2008/layout/LinedList"/>
    <dgm:cxn modelId="{D79812F2-681F-4B5B-AA68-D4B6AD42241D}" type="presParOf" srcId="{4F74C446-078E-4388-9C16-CE67EF692C04}" destId="{125E62D2-B71C-46CD-9F34-84FFCF6648B6}" srcOrd="2" destOrd="0" presId="urn:microsoft.com/office/officeart/2008/layout/LinedList"/>
    <dgm:cxn modelId="{1F176686-C3AB-414C-AE5A-7406F8C3238D}" type="presParOf" srcId="{4F74C446-078E-4388-9C16-CE67EF692C04}" destId="{5B7D47C2-0271-4BC1-93E4-94EE298E8913}" srcOrd="3" destOrd="0" presId="urn:microsoft.com/office/officeart/2008/layout/LinedList"/>
    <dgm:cxn modelId="{A2B80BEF-0CBB-41AD-9E19-90F8813FE54B}" type="presParOf" srcId="{5B7D47C2-0271-4BC1-93E4-94EE298E8913}" destId="{109F40E7-0990-43B9-9C7A-9D6A28088158}" srcOrd="0" destOrd="0" presId="urn:microsoft.com/office/officeart/2008/layout/LinedList"/>
    <dgm:cxn modelId="{5BBE0340-2514-4FCA-8A65-F81BB4213A4F}" type="presParOf" srcId="{5B7D47C2-0271-4BC1-93E4-94EE298E8913}" destId="{00AD5E61-B339-4BC3-8FF1-D638D2AE3300}" srcOrd="1" destOrd="0" presId="urn:microsoft.com/office/officeart/2008/layout/LinedList"/>
    <dgm:cxn modelId="{EF797C91-5F85-4237-BF5B-F5F78472894F}" type="presParOf" srcId="{4F74C446-078E-4388-9C16-CE67EF692C04}" destId="{1B409D49-3437-4343-A79D-03977F3621DB}" srcOrd="4" destOrd="0" presId="urn:microsoft.com/office/officeart/2008/layout/LinedList"/>
    <dgm:cxn modelId="{2C6CE6CD-C9C7-493C-B456-F8080D2D365E}" type="presParOf" srcId="{4F74C446-078E-4388-9C16-CE67EF692C04}" destId="{8E6C21A4-F92E-4443-A6AC-3A8240334DA9}" srcOrd="5" destOrd="0" presId="urn:microsoft.com/office/officeart/2008/layout/LinedList"/>
    <dgm:cxn modelId="{2F697F56-D6CE-4C64-ABC9-31497A0F9242}" type="presParOf" srcId="{8E6C21A4-F92E-4443-A6AC-3A8240334DA9}" destId="{EBB0688D-DA77-47E9-AC72-A9AB180EEC4E}" srcOrd="0" destOrd="0" presId="urn:microsoft.com/office/officeart/2008/layout/LinedList"/>
    <dgm:cxn modelId="{7552CE2A-9AB3-459B-925C-89180C6476C0}" type="presParOf" srcId="{8E6C21A4-F92E-4443-A6AC-3A8240334DA9}" destId="{ECFBF49D-9BF8-47DB-85CE-394188D24B4A}" srcOrd="1" destOrd="0" presId="urn:microsoft.com/office/officeart/2008/layout/LinedList"/>
    <dgm:cxn modelId="{32EB5BB3-8F89-4409-81FC-2370E7187376}" type="presParOf" srcId="{4F74C446-078E-4388-9C16-CE67EF692C04}" destId="{B44B7D55-AAB1-4C8F-9B5B-64DFEFDF81C0}" srcOrd="6" destOrd="0" presId="urn:microsoft.com/office/officeart/2008/layout/LinedList"/>
    <dgm:cxn modelId="{303646F8-064B-4086-8A72-AB988DD08045}" type="presParOf" srcId="{4F74C446-078E-4388-9C16-CE67EF692C04}" destId="{69ED296B-76D8-438F-859F-CB3719BF140D}" srcOrd="7" destOrd="0" presId="urn:microsoft.com/office/officeart/2008/layout/LinedList"/>
    <dgm:cxn modelId="{6057731E-213D-48F4-8B6E-83D96D02E722}" type="presParOf" srcId="{69ED296B-76D8-438F-859F-CB3719BF140D}" destId="{464A209D-9213-48E3-9479-BB52D3902B3B}" srcOrd="0" destOrd="0" presId="urn:microsoft.com/office/officeart/2008/layout/LinedList"/>
    <dgm:cxn modelId="{18BF5493-B560-4809-8329-38F4D9649C9A}" type="presParOf" srcId="{69ED296B-76D8-438F-859F-CB3719BF140D}" destId="{F6E69031-0CAA-44D8-8782-6C8877769B6A}" srcOrd="1" destOrd="0" presId="urn:microsoft.com/office/officeart/2008/layout/LinedList"/>
    <dgm:cxn modelId="{9F901904-B761-4F08-9E3A-EF5EA32B7A9B}" type="presParOf" srcId="{4F74C446-078E-4388-9C16-CE67EF692C04}" destId="{C7B0F0ED-27DF-49E2-A88D-C655FF95B5A6}" srcOrd="8" destOrd="0" presId="urn:microsoft.com/office/officeart/2008/layout/LinedList"/>
    <dgm:cxn modelId="{04874E6D-002D-490D-A6CC-6E6242348E94}" type="presParOf" srcId="{4F74C446-078E-4388-9C16-CE67EF692C04}" destId="{108F90A9-C069-4C61-8D50-D8F2D5F65EDA}" srcOrd="9" destOrd="0" presId="urn:microsoft.com/office/officeart/2008/layout/LinedList"/>
    <dgm:cxn modelId="{402D39C3-1958-49B3-BEFB-00728C716E26}" type="presParOf" srcId="{108F90A9-C069-4C61-8D50-D8F2D5F65EDA}" destId="{6011C470-E24E-4486-B02E-7861B1C7ED58}" srcOrd="0" destOrd="0" presId="urn:microsoft.com/office/officeart/2008/layout/LinedList"/>
    <dgm:cxn modelId="{1B800038-5FAC-4785-A5C3-6968DEE31E04}" type="presParOf" srcId="{108F90A9-C069-4C61-8D50-D8F2D5F65EDA}" destId="{8F90FF05-BBC6-45C8-A7C1-8C210DB3943B}" srcOrd="1" destOrd="0" presId="urn:microsoft.com/office/officeart/2008/layout/LinedList"/>
    <dgm:cxn modelId="{14679007-D6AF-4139-9413-1781FBE5722A}" type="presParOf" srcId="{4F74C446-078E-4388-9C16-CE67EF692C04}" destId="{1460F5E7-D76D-4A92-8777-CCBF4EC9F359}" srcOrd="10" destOrd="0" presId="urn:microsoft.com/office/officeart/2008/layout/LinedList"/>
    <dgm:cxn modelId="{F3A792BC-CB92-4130-82BF-C5A1E9CDEC5B}" type="presParOf" srcId="{4F74C446-078E-4388-9C16-CE67EF692C04}" destId="{ADC80C65-6B60-4C87-94C9-21C64C78489F}" srcOrd="11" destOrd="0" presId="urn:microsoft.com/office/officeart/2008/layout/LinedList"/>
    <dgm:cxn modelId="{58126EEB-0589-43B3-8AAE-64791E85F6DF}" type="presParOf" srcId="{ADC80C65-6B60-4C87-94C9-21C64C78489F}" destId="{632EF707-CAFC-49EE-94FB-665D6B5B6336}" srcOrd="0" destOrd="0" presId="urn:microsoft.com/office/officeart/2008/layout/LinedList"/>
    <dgm:cxn modelId="{25FA033A-F242-4E3C-B622-6017E0443106}" type="presParOf" srcId="{ADC80C65-6B60-4C87-94C9-21C64C78489F}" destId="{F80A47F4-8F79-4953-B9F8-41B6DD07F02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85A9C36-FC58-4977-8383-A08BB67E246E}"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ru-RU"/>
        </a:p>
      </dgm:t>
    </dgm:pt>
    <dgm:pt modelId="{C8AA07E1-4D95-4F27-A948-F6D71A831ADE}">
      <dgm:prSet phldrT="[Текст]" custT="1"/>
      <dgm:spPr/>
      <dgm:t>
        <a:bodyPr/>
        <a:lstStyle/>
        <a:p>
          <a:pPr algn="just"/>
          <a:endParaRPr lang="ru-RU" sz="1200">
            <a:latin typeface="GothamPro-Light"/>
          </a:endParaRPr>
        </a:p>
      </dgm:t>
    </dgm:pt>
    <dgm:pt modelId="{416F5D82-9ADF-4020-B274-B9D8F2818C82}" type="parTrans" cxnId="{795550F8-76C6-4FE5-8985-6645E6A54BE1}">
      <dgm:prSet/>
      <dgm:spPr/>
      <dgm:t>
        <a:bodyPr/>
        <a:lstStyle/>
        <a:p>
          <a:endParaRPr lang="ru-RU" sz="1200">
            <a:latin typeface="GothamPro-Light"/>
          </a:endParaRPr>
        </a:p>
      </dgm:t>
    </dgm:pt>
    <dgm:pt modelId="{6543F938-DC0F-4C79-8A5E-E0D3B426B738}" type="sibTrans" cxnId="{795550F8-76C6-4FE5-8985-6645E6A54BE1}">
      <dgm:prSet/>
      <dgm:spPr/>
      <dgm:t>
        <a:bodyPr/>
        <a:lstStyle/>
        <a:p>
          <a:endParaRPr lang="ru-RU" sz="1200">
            <a:latin typeface="GothamPro-Light"/>
          </a:endParaRPr>
        </a:p>
      </dgm:t>
    </dgm:pt>
    <dgm:pt modelId="{6DB06D22-D184-4C62-ADBD-C9F12FE7F018}">
      <dgm:prSet custT="1"/>
      <dgm:spPr/>
      <dgm:t>
        <a:bodyPr/>
        <a:lstStyle/>
        <a:p>
          <a:pPr algn="just"/>
          <a:r>
            <a:rPr lang="ru-RU" sz="1200" dirty="0" smtClean="0">
              <a:latin typeface="GothamPro-Light"/>
            </a:rPr>
            <a:t>Формирование среды, способствующей ведению гражданами Югры здорового образа жизни. </a:t>
          </a:r>
          <a:endParaRPr lang="ru-RU" sz="1200" dirty="0">
            <a:latin typeface="GothamPro-Light"/>
          </a:endParaRPr>
        </a:p>
      </dgm:t>
    </dgm:pt>
    <dgm:pt modelId="{69B69D61-D792-411F-B121-111F8997CBE8}" type="parTrans" cxnId="{7643FD68-317A-4F03-9E9A-5E1BD7C7CA95}">
      <dgm:prSet/>
      <dgm:spPr/>
      <dgm:t>
        <a:bodyPr/>
        <a:lstStyle/>
        <a:p>
          <a:endParaRPr lang="ru-RU" sz="1200">
            <a:latin typeface="GothamPro-Light"/>
          </a:endParaRPr>
        </a:p>
      </dgm:t>
    </dgm:pt>
    <dgm:pt modelId="{7F9A064D-6ED5-4C60-8F1E-9E8909E5BD66}" type="sibTrans" cxnId="{7643FD68-317A-4F03-9E9A-5E1BD7C7CA95}">
      <dgm:prSet/>
      <dgm:spPr/>
      <dgm:t>
        <a:bodyPr/>
        <a:lstStyle/>
        <a:p>
          <a:endParaRPr lang="ru-RU" sz="1200">
            <a:latin typeface="GothamPro-Light"/>
          </a:endParaRPr>
        </a:p>
      </dgm:t>
    </dgm:pt>
    <dgm:pt modelId="{E300E912-7DFE-4DD7-966D-1A83E6FA688E}">
      <dgm:prSet custT="1"/>
      <dgm:spPr/>
      <dgm:t>
        <a:bodyPr/>
        <a:lstStyle/>
        <a:p>
          <a:pPr algn="just"/>
          <a:endParaRPr lang="ru-RU" sz="1200" dirty="0">
            <a:latin typeface="GothamPro-Light"/>
          </a:endParaRPr>
        </a:p>
      </dgm:t>
    </dgm:pt>
    <dgm:pt modelId="{CF70E6D7-F674-4C0F-8394-1CAA1889901F}" type="parTrans" cxnId="{4356B3E2-8F43-4315-AE42-54CD880BB235}">
      <dgm:prSet/>
      <dgm:spPr/>
      <dgm:t>
        <a:bodyPr/>
        <a:lstStyle/>
        <a:p>
          <a:endParaRPr lang="ru-RU" sz="1200">
            <a:latin typeface="GothamPro-Light"/>
          </a:endParaRPr>
        </a:p>
      </dgm:t>
    </dgm:pt>
    <dgm:pt modelId="{FADBE51A-969C-4AF3-AB6C-CBE4045651BF}" type="sibTrans" cxnId="{4356B3E2-8F43-4315-AE42-54CD880BB235}">
      <dgm:prSet/>
      <dgm:spPr/>
      <dgm:t>
        <a:bodyPr/>
        <a:lstStyle/>
        <a:p>
          <a:endParaRPr lang="ru-RU" sz="1200">
            <a:latin typeface="GothamPro-Light"/>
          </a:endParaRPr>
        </a:p>
      </dgm:t>
    </dgm:pt>
    <dgm:pt modelId="{0A6DC5D7-FA8A-441C-98F4-D3BB0C10FAD9}">
      <dgm:prSet custT="1"/>
      <dgm:spPr/>
      <dgm:t>
        <a:bodyPr/>
        <a:lstStyle/>
        <a:p>
          <a:pPr algn="just"/>
          <a:r>
            <a:rPr lang="ru-RU" sz="1200" dirty="0" smtClean="0">
              <a:latin typeface="GothamPro-Light"/>
            </a:rPr>
            <a:t>Обеспечен 80% охват диспансерным наблюдением больных, перенесших инфаркт миокарда, нестабильную стенокардию, ОНМК, кардиохирургические и интервенционные вмешательства. </a:t>
          </a:r>
          <a:endParaRPr lang="ru-RU" sz="1200" dirty="0">
            <a:latin typeface="GothamPro-Light"/>
          </a:endParaRPr>
        </a:p>
      </dgm:t>
    </dgm:pt>
    <dgm:pt modelId="{A0A87D10-1A88-4F27-97EC-F7AD098FD2B3}" type="parTrans" cxnId="{90B3B563-CD1E-4273-99F9-D80679754646}">
      <dgm:prSet/>
      <dgm:spPr/>
      <dgm:t>
        <a:bodyPr/>
        <a:lstStyle/>
        <a:p>
          <a:endParaRPr lang="ru-RU" sz="1200">
            <a:latin typeface="GothamPro-Light"/>
          </a:endParaRPr>
        </a:p>
      </dgm:t>
    </dgm:pt>
    <dgm:pt modelId="{C07DBAF0-48A5-4DF5-8B31-894F71FEF214}" type="sibTrans" cxnId="{90B3B563-CD1E-4273-99F9-D80679754646}">
      <dgm:prSet/>
      <dgm:spPr/>
      <dgm:t>
        <a:bodyPr/>
        <a:lstStyle/>
        <a:p>
          <a:endParaRPr lang="ru-RU" sz="1200">
            <a:latin typeface="GothamPro-Light"/>
          </a:endParaRPr>
        </a:p>
      </dgm:t>
    </dgm:pt>
    <dgm:pt modelId="{D855F70E-649D-49B2-B7A2-46217F32A9E3}">
      <dgm:prSet custT="1"/>
      <dgm:spPr/>
      <dgm:t>
        <a:bodyPr/>
        <a:lstStyle/>
        <a:p>
          <a:pPr algn="just"/>
          <a:endParaRPr lang="ru-RU" sz="1200" dirty="0">
            <a:latin typeface="GothamPro-Light"/>
          </a:endParaRPr>
        </a:p>
      </dgm:t>
    </dgm:pt>
    <dgm:pt modelId="{8301A4DF-9962-43F3-8112-8453DBB4F2D0}" type="parTrans" cxnId="{5CBD4DF1-145A-423F-A7B4-695EE5F95FD0}">
      <dgm:prSet/>
      <dgm:spPr/>
      <dgm:t>
        <a:bodyPr/>
        <a:lstStyle/>
        <a:p>
          <a:endParaRPr lang="ru-RU" sz="1200">
            <a:latin typeface="GothamPro-Light"/>
          </a:endParaRPr>
        </a:p>
      </dgm:t>
    </dgm:pt>
    <dgm:pt modelId="{E4B58A0B-8870-482B-8EE3-511E4F857B85}" type="sibTrans" cxnId="{5CBD4DF1-145A-423F-A7B4-695EE5F95FD0}">
      <dgm:prSet/>
      <dgm:spPr/>
      <dgm:t>
        <a:bodyPr/>
        <a:lstStyle/>
        <a:p>
          <a:endParaRPr lang="ru-RU" sz="1200">
            <a:latin typeface="GothamPro-Light"/>
          </a:endParaRPr>
        </a:p>
      </dgm:t>
    </dgm:pt>
    <dgm:pt modelId="{18525A3E-846C-4DEF-A6E1-153D7611BC82}">
      <dgm:prSet custT="1"/>
      <dgm:spPr/>
      <dgm:t>
        <a:bodyPr/>
        <a:lstStyle/>
        <a:p>
          <a:pPr algn="just"/>
          <a:r>
            <a:rPr lang="ru-RU" sz="1200" dirty="0" smtClean="0">
              <a:latin typeface="GothamPro-Light"/>
            </a:rPr>
            <a:t>Разработана и проведена масштабная информационно-коммуникационная кампания по формированию </a:t>
          </a:r>
          <a:r>
            <a:rPr lang="ru-RU" sz="1200" dirty="0" err="1" smtClean="0">
              <a:latin typeface="GothamPro-Light"/>
            </a:rPr>
            <a:t>здоровьесберегающего</a:t>
          </a:r>
          <a:r>
            <a:rPr lang="ru-RU" sz="1200" dirty="0" smtClean="0">
              <a:latin typeface="GothamPro-Light"/>
            </a:rPr>
            <a:t> </a:t>
          </a:r>
          <a:r>
            <a:rPr lang="ru-RU" sz="1200" dirty="0" smtClean="0">
              <a:latin typeface="GothamPro-Light"/>
            </a:rPr>
            <a:t>поведения в СМИ и социальных сетях.</a:t>
          </a:r>
          <a:endParaRPr lang="ru-RU" sz="1200" dirty="0">
            <a:latin typeface="GothamPro-Light"/>
          </a:endParaRPr>
        </a:p>
      </dgm:t>
    </dgm:pt>
    <dgm:pt modelId="{799C1DC3-F197-4EAF-8008-E59B261C6BC7}" type="parTrans" cxnId="{4708321A-0100-4E4A-80E9-A637D6515C7B}">
      <dgm:prSet/>
      <dgm:spPr/>
      <dgm:t>
        <a:bodyPr/>
        <a:lstStyle/>
        <a:p>
          <a:endParaRPr lang="ru-RU" sz="1200">
            <a:latin typeface="GothamPro-Light"/>
          </a:endParaRPr>
        </a:p>
      </dgm:t>
    </dgm:pt>
    <dgm:pt modelId="{3275532A-CD1C-4FF9-B481-4578EE197002}" type="sibTrans" cxnId="{4708321A-0100-4E4A-80E9-A637D6515C7B}">
      <dgm:prSet/>
      <dgm:spPr/>
      <dgm:t>
        <a:bodyPr/>
        <a:lstStyle/>
        <a:p>
          <a:endParaRPr lang="ru-RU" sz="1200">
            <a:latin typeface="GothamPro-Light"/>
          </a:endParaRPr>
        </a:p>
      </dgm:t>
    </dgm:pt>
    <dgm:pt modelId="{33215E9A-7B88-4DE8-94C0-74A6CF397FCE}">
      <dgm:prSet custT="1"/>
      <dgm:spPr/>
      <dgm:t>
        <a:bodyPr/>
        <a:lstStyle/>
        <a:p>
          <a:pPr algn="just"/>
          <a:endParaRPr lang="ru-RU" sz="1200" dirty="0">
            <a:latin typeface="GothamPro-Light"/>
          </a:endParaRPr>
        </a:p>
      </dgm:t>
    </dgm:pt>
    <dgm:pt modelId="{C50A32F4-5DDF-4C97-B789-75B17B1ADB39}" type="parTrans" cxnId="{B8F50234-990C-464E-AC77-D91E3F816CDB}">
      <dgm:prSet/>
      <dgm:spPr/>
      <dgm:t>
        <a:bodyPr/>
        <a:lstStyle/>
        <a:p>
          <a:endParaRPr lang="ru-RU" sz="1200">
            <a:latin typeface="GothamPro-Light"/>
          </a:endParaRPr>
        </a:p>
      </dgm:t>
    </dgm:pt>
    <dgm:pt modelId="{69BE76EF-CC78-4FB0-B846-3987C0000169}" type="sibTrans" cxnId="{B8F50234-990C-464E-AC77-D91E3F816CDB}">
      <dgm:prSet/>
      <dgm:spPr/>
      <dgm:t>
        <a:bodyPr/>
        <a:lstStyle/>
        <a:p>
          <a:endParaRPr lang="ru-RU" sz="1200">
            <a:latin typeface="GothamPro-Light"/>
          </a:endParaRPr>
        </a:p>
      </dgm:t>
    </dgm:pt>
    <dgm:pt modelId="{A90BD966-9A75-4A4D-9AEE-C85D62D8796A}">
      <dgm:prSet custT="1"/>
      <dgm:spPr/>
      <dgm:t>
        <a:bodyPr/>
        <a:lstStyle/>
        <a:p>
          <a:pPr algn="just"/>
          <a:r>
            <a:rPr lang="ru-RU" sz="1200" dirty="0" smtClean="0">
              <a:latin typeface="GothamPro-Light"/>
            </a:rPr>
            <a:t>Обеспечено выполнение операций аортокоронарного шунтирования не менее 800 в год на 1 млн населения, имплантации ЭКС не менее 250 в год </a:t>
          </a:r>
          <a:r>
            <a:rPr lang="en-US" sz="1200" dirty="0" smtClean="0">
              <a:latin typeface="GothamPro-Light"/>
            </a:rPr>
            <a:t/>
          </a:r>
          <a:br>
            <a:rPr lang="en-US" sz="1200" dirty="0" smtClean="0">
              <a:latin typeface="GothamPro-Light"/>
            </a:rPr>
          </a:br>
          <a:r>
            <a:rPr lang="ru-RU" sz="1200" dirty="0" smtClean="0">
              <a:latin typeface="GothamPro-Light"/>
            </a:rPr>
            <a:t>на</a:t>
          </a:r>
          <a:r>
            <a:rPr lang="en-US" sz="1200" dirty="0" smtClean="0">
              <a:latin typeface="GothamPro-Light"/>
            </a:rPr>
            <a:t> </a:t>
          </a:r>
          <a:r>
            <a:rPr lang="ru-RU" sz="1200" dirty="0" smtClean="0">
              <a:latin typeface="GothamPro-Light"/>
            </a:rPr>
            <a:t>1 млн населения, имплантации ИКД не менее 50 в год на 1 млн населения.</a:t>
          </a:r>
          <a:endParaRPr lang="ru-RU" sz="1200" dirty="0">
            <a:latin typeface="GothamPro-Light"/>
          </a:endParaRPr>
        </a:p>
      </dgm:t>
    </dgm:pt>
    <dgm:pt modelId="{16C139EA-4F24-413F-A20F-1EB6986CC6BA}" type="parTrans" cxnId="{1D3B6C5F-C433-4701-BF77-931EEE896211}">
      <dgm:prSet/>
      <dgm:spPr/>
      <dgm:t>
        <a:bodyPr/>
        <a:lstStyle/>
        <a:p>
          <a:endParaRPr lang="ru-RU" sz="1200">
            <a:latin typeface="GothamPro-Light"/>
          </a:endParaRPr>
        </a:p>
      </dgm:t>
    </dgm:pt>
    <dgm:pt modelId="{E5FE2306-F719-4A11-97E6-25D707BB7E86}" type="sibTrans" cxnId="{1D3B6C5F-C433-4701-BF77-931EEE896211}">
      <dgm:prSet/>
      <dgm:spPr/>
      <dgm:t>
        <a:bodyPr/>
        <a:lstStyle/>
        <a:p>
          <a:endParaRPr lang="ru-RU" sz="1200">
            <a:latin typeface="GothamPro-Light"/>
          </a:endParaRPr>
        </a:p>
      </dgm:t>
    </dgm:pt>
    <dgm:pt modelId="{301AD2AA-91C4-448B-B787-F5DC0B07305A}">
      <dgm:prSet custT="1"/>
      <dgm:spPr/>
      <dgm:t>
        <a:bodyPr/>
        <a:lstStyle/>
        <a:p>
          <a:pPr algn="just"/>
          <a:endParaRPr lang="ru-RU" sz="1200" dirty="0">
            <a:latin typeface="GothamPro-Light"/>
          </a:endParaRPr>
        </a:p>
      </dgm:t>
    </dgm:pt>
    <dgm:pt modelId="{07D8DE7E-A433-4A31-8D3E-CA46456EC98D}" type="parTrans" cxnId="{DF032FD0-59A9-4830-8B49-984E5E0D9BCF}">
      <dgm:prSet/>
      <dgm:spPr/>
      <dgm:t>
        <a:bodyPr/>
        <a:lstStyle/>
        <a:p>
          <a:endParaRPr lang="ru-RU" sz="1200">
            <a:latin typeface="GothamPro-Light"/>
          </a:endParaRPr>
        </a:p>
      </dgm:t>
    </dgm:pt>
    <dgm:pt modelId="{3E5A10FB-25DF-4EF6-A72E-A0E2D6857292}" type="sibTrans" cxnId="{DF032FD0-59A9-4830-8B49-984E5E0D9BCF}">
      <dgm:prSet/>
      <dgm:spPr/>
      <dgm:t>
        <a:bodyPr/>
        <a:lstStyle/>
        <a:p>
          <a:endParaRPr lang="ru-RU" sz="1200">
            <a:latin typeface="GothamPro-Light"/>
          </a:endParaRPr>
        </a:p>
      </dgm:t>
    </dgm:pt>
    <dgm:pt modelId="{A43A3DDA-C1F9-4FF1-A72F-59D361EFBEB9}">
      <dgm:prSet custT="1"/>
      <dgm:spPr/>
      <dgm:t>
        <a:bodyPr/>
        <a:lstStyle/>
        <a:p>
          <a:pPr algn="just"/>
          <a:r>
            <a:rPr lang="ru-RU" sz="1200" dirty="0" smtClean="0">
              <a:latin typeface="GothamPro-Light"/>
            </a:rPr>
            <a:t>Увеличение </a:t>
          </a:r>
          <a:r>
            <a:rPr lang="ru-RU" sz="1200" dirty="0" smtClean="0">
              <a:latin typeface="GothamPro-Light"/>
            </a:rPr>
            <a:t>количества </a:t>
          </a:r>
          <a:r>
            <a:rPr lang="ru-RU" sz="1200" dirty="0" smtClean="0">
              <a:latin typeface="GothamPro-Light"/>
            </a:rPr>
            <a:t>дистанционных консультаций / консилиумов с применением телемедицинских технологий, проводимых ведущими медицинскими организациями округа.</a:t>
          </a:r>
          <a:endParaRPr lang="ru-RU" sz="1200" dirty="0">
            <a:latin typeface="GothamPro-Light"/>
          </a:endParaRPr>
        </a:p>
      </dgm:t>
    </dgm:pt>
    <dgm:pt modelId="{F2F26ECF-95BE-4483-9A99-3BB88BE9A313}" type="parTrans" cxnId="{6664CC2F-DCC7-4C66-9441-6E38D091C036}">
      <dgm:prSet/>
      <dgm:spPr/>
      <dgm:t>
        <a:bodyPr/>
        <a:lstStyle/>
        <a:p>
          <a:endParaRPr lang="ru-RU" sz="1200">
            <a:latin typeface="GothamPro-Light"/>
          </a:endParaRPr>
        </a:p>
      </dgm:t>
    </dgm:pt>
    <dgm:pt modelId="{461F8EDA-54DC-4F54-BE43-74635690E81F}" type="sibTrans" cxnId="{6664CC2F-DCC7-4C66-9441-6E38D091C036}">
      <dgm:prSet/>
      <dgm:spPr/>
      <dgm:t>
        <a:bodyPr/>
        <a:lstStyle/>
        <a:p>
          <a:endParaRPr lang="ru-RU" sz="1200">
            <a:latin typeface="GothamPro-Light"/>
          </a:endParaRPr>
        </a:p>
      </dgm:t>
    </dgm:pt>
    <dgm:pt modelId="{098DCE05-CD29-415A-A787-FAF42F1BD0CE}">
      <dgm:prSet custT="1"/>
      <dgm:spPr/>
      <dgm:t>
        <a:bodyPr/>
        <a:lstStyle/>
        <a:p>
          <a:pPr algn="just"/>
          <a:endParaRPr lang="ru-RU" sz="1200" dirty="0">
            <a:latin typeface="GothamPro-Light"/>
          </a:endParaRPr>
        </a:p>
      </dgm:t>
    </dgm:pt>
    <dgm:pt modelId="{8754B4EE-CFC8-4184-8692-698C5029C16F}" type="parTrans" cxnId="{1590B43C-BC25-4D7C-92AB-F967D25F99EB}">
      <dgm:prSet/>
      <dgm:spPr/>
      <dgm:t>
        <a:bodyPr/>
        <a:lstStyle/>
        <a:p>
          <a:endParaRPr lang="ru-RU" sz="1200">
            <a:latin typeface="GothamPro-Light"/>
          </a:endParaRPr>
        </a:p>
      </dgm:t>
    </dgm:pt>
    <dgm:pt modelId="{EA42828F-E2D1-4F47-9A73-A053BEF466AB}" type="sibTrans" cxnId="{1590B43C-BC25-4D7C-92AB-F967D25F99EB}">
      <dgm:prSet/>
      <dgm:spPr/>
      <dgm:t>
        <a:bodyPr/>
        <a:lstStyle/>
        <a:p>
          <a:endParaRPr lang="ru-RU" sz="1200">
            <a:latin typeface="GothamPro-Light"/>
          </a:endParaRPr>
        </a:p>
      </dgm:t>
    </dgm:pt>
    <dgm:pt modelId="{17F43E2B-203C-41A9-8DE5-FF0C4B724716}">
      <dgm:prSet custT="1"/>
      <dgm:spPr/>
      <dgm:t>
        <a:bodyPr/>
        <a:lstStyle/>
        <a:p>
          <a:pPr algn="just"/>
          <a:r>
            <a:rPr lang="ru-RU" sz="1200" dirty="0" smtClean="0">
              <a:latin typeface="GothamPro-Light"/>
            </a:rPr>
            <a:t>Завершение переоснащения региональных и первичных сосудистых центров. </a:t>
          </a:r>
          <a:endParaRPr lang="ru-RU" sz="1200" dirty="0">
            <a:latin typeface="GothamPro-Light"/>
          </a:endParaRPr>
        </a:p>
      </dgm:t>
    </dgm:pt>
    <dgm:pt modelId="{2A9155ED-0BE7-4676-B54A-B79B50BE00F3}" type="parTrans" cxnId="{FD2E0D3F-3317-4D52-A7FA-143E1C948333}">
      <dgm:prSet/>
      <dgm:spPr/>
      <dgm:t>
        <a:bodyPr/>
        <a:lstStyle/>
        <a:p>
          <a:endParaRPr lang="ru-RU" sz="1200">
            <a:latin typeface="GothamPro-Light"/>
          </a:endParaRPr>
        </a:p>
      </dgm:t>
    </dgm:pt>
    <dgm:pt modelId="{C9090E93-D936-4E01-B589-0EF866F546CC}" type="sibTrans" cxnId="{FD2E0D3F-3317-4D52-A7FA-143E1C948333}">
      <dgm:prSet/>
      <dgm:spPr/>
      <dgm:t>
        <a:bodyPr/>
        <a:lstStyle/>
        <a:p>
          <a:endParaRPr lang="ru-RU" sz="1200">
            <a:latin typeface="GothamPro-Light"/>
          </a:endParaRPr>
        </a:p>
      </dgm:t>
    </dgm:pt>
    <dgm:pt modelId="{AD984A29-C250-43E4-A82F-DC530FD0419E}" type="pres">
      <dgm:prSet presAssocID="{185A9C36-FC58-4977-8383-A08BB67E246E}" presName="linearFlow" presStyleCnt="0">
        <dgm:presLayoutVars>
          <dgm:dir/>
          <dgm:animLvl val="lvl"/>
          <dgm:resizeHandles val="exact"/>
        </dgm:presLayoutVars>
      </dgm:prSet>
      <dgm:spPr/>
      <dgm:t>
        <a:bodyPr/>
        <a:lstStyle/>
        <a:p>
          <a:endParaRPr lang="ru-RU"/>
        </a:p>
      </dgm:t>
    </dgm:pt>
    <dgm:pt modelId="{360062B7-2DAA-4E0E-872F-A2FFAA1BC721}" type="pres">
      <dgm:prSet presAssocID="{C8AA07E1-4D95-4F27-A948-F6D71A831ADE}" presName="composite" presStyleCnt="0"/>
      <dgm:spPr/>
    </dgm:pt>
    <dgm:pt modelId="{C223E7A5-6A5A-458D-B3B8-91DFC93130B7}" type="pres">
      <dgm:prSet presAssocID="{C8AA07E1-4D95-4F27-A948-F6D71A831ADE}" presName="parentText" presStyleLbl="alignNode1" presStyleIdx="0" presStyleCnt="6">
        <dgm:presLayoutVars>
          <dgm:chMax val="1"/>
          <dgm:bulletEnabled val="1"/>
        </dgm:presLayoutVars>
      </dgm:prSet>
      <dgm:spPr/>
      <dgm:t>
        <a:bodyPr/>
        <a:lstStyle/>
        <a:p>
          <a:endParaRPr lang="ru-RU"/>
        </a:p>
      </dgm:t>
    </dgm:pt>
    <dgm:pt modelId="{39CAF78D-0C98-4B5F-BB01-E83B754A4907}" type="pres">
      <dgm:prSet presAssocID="{C8AA07E1-4D95-4F27-A948-F6D71A831ADE}" presName="descendantText" presStyleLbl="alignAcc1" presStyleIdx="0" presStyleCnt="6">
        <dgm:presLayoutVars>
          <dgm:bulletEnabled val="1"/>
        </dgm:presLayoutVars>
      </dgm:prSet>
      <dgm:spPr/>
      <dgm:t>
        <a:bodyPr/>
        <a:lstStyle/>
        <a:p>
          <a:endParaRPr lang="ru-RU"/>
        </a:p>
      </dgm:t>
    </dgm:pt>
    <dgm:pt modelId="{7C2CECEE-A60B-4A22-9FD3-B642DD62A98B}" type="pres">
      <dgm:prSet presAssocID="{6543F938-DC0F-4C79-8A5E-E0D3B426B738}" presName="sp" presStyleCnt="0"/>
      <dgm:spPr/>
    </dgm:pt>
    <dgm:pt modelId="{F1F92F73-A2CA-48BA-80C8-6EE3DF654E3B}" type="pres">
      <dgm:prSet presAssocID="{E300E912-7DFE-4DD7-966D-1A83E6FA688E}" presName="composite" presStyleCnt="0"/>
      <dgm:spPr/>
    </dgm:pt>
    <dgm:pt modelId="{5B90672F-D57D-4303-B240-B4CEDA1E5BD8}" type="pres">
      <dgm:prSet presAssocID="{E300E912-7DFE-4DD7-966D-1A83E6FA688E}" presName="parentText" presStyleLbl="alignNode1" presStyleIdx="1" presStyleCnt="6">
        <dgm:presLayoutVars>
          <dgm:chMax val="1"/>
          <dgm:bulletEnabled val="1"/>
        </dgm:presLayoutVars>
      </dgm:prSet>
      <dgm:spPr/>
      <dgm:t>
        <a:bodyPr/>
        <a:lstStyle/>
        <a:p>
          <a:endParaRPr lang="ru-RU"/>
        </a:p>
      </dgm:t>
    </dgm:pt>
    <dgm:pt modelId="{A1BFA56D-9C1A-4CA5-9E76-109DEF8966A9}" type="pres">
      <dgm:prSet presAssocID="{E300E912-7DFE-4DD7-966D-1A83E6FA688E}" presName="descendantText" presStyleLbl="alignAcc1" presStyleIdx="1" presStyleCnt="6">
        <dgm:presLayoutVars>
          <dgm:bulletEnabled val="1"/>
        </dgm:presLayoutVars>
      </dgm:prSet>
      <dgm:spPr/>
      <dgm:t>
        <a:bodyPr/>
        <a:lstStyle/>
        <a:p>
          <a:endParaRPr lang="ru-RU"/>
        </a:p>
      </dgm:t>
    </dgm:pt>
    <dgm:pt modelId="{97F96860-BD05-4293-81E1-031577D18B94}" type="pres">
      <dgm:prSet presAssocID="{FADBE51A-969C-4AF3-AB6C-CBE4045651BF}" presName="sp" presStyleCnt="0"/>
      <dgm:spPr/>
    </dgm:pt>
    <dgm:pt modelId="{4CF83077-435C-4F6B-8E36-74148770801A}" type="pres">
      <dgm:prSet presAssocID="{D855F70E-649D-49B2-B7A2-46217F32A9E3}" presName="composite" presStyleCnt="0"/>
      <dgm:spPr/>
    </dgm:pt>
    <dgm:pt modelId="{B7711548-DE7C-4DE1-8BC6-512EC1962F83}" type="pres">
      <dgm:prSet presAssocID="{D855F70E-649D-49B2-B7A2-46217F32A9E3}" presName="parentText" presStyleLbl="alignNode1" presStyleIdx="2" presStyleCnt="6">
        <dgm:presLayoutVars>
          <dgm:chMax val="1"/>
          <dgm:bulletEnabled val="1"/>
        </dgm:presLayoutVars>
      </dgm:prSet>
      <dgm:spPr/>
      <dgm:t>
        <a:bodyPr/>
        <a:lstStyle/>
        <a:p>
          <a:endParaRPr lang="ru-RU"/>
        </a:p>
      </dgm:t>
    </dgm:pt>
    <dgm:pt modelId="{715BE0BC-BF03-410E-9583-21DFDAA86D26}" type="pres">
      <dgm:prSet presAssocID="{D855F70E-649D-49B2-B7A2-46217F32A9E3}" presName="descendantText" presStyleLbl="alignAcc1" presStyleIdx="2" presStyleCnt="6">
        <dgm:presLayoutVars>
          <dgm:bulletEnabled val="1"/>
        </dgm:presLayoutVars>
      </dgm:prSet>
      <dgm:spPr/>
      <dgm:t>
        <a:bodyPr/>
        <a:lstStyle/>
        <a:p>
          <a:endParaRPr lang="ru-RU"/>
        </a:p>
      </dgm:t>
    </dgm:pt>
    <dgm:pt modelId="{F98EEF0B-92D7-4A1F-AB72-23DFDC19F3F6}" type="pres">
      <dgm:prSet presAssocID="{E4B58A0B-8870-482B-8EE3-511E4F857B85}" presName="sp" presStyleCnt="0"/>
      <dgm:spPr/>
    </dgm:pt>
    <dgm:pt modelId="{7C2DDFE5-A9E9-48C6-A334-7C9E7ECA4248}" type="pres">
      <dgm:prSet presAssocID="{33215E9A-7B88-4DE8-94C0-74A6CF397FCE}" presName="composite" presStyleCnt="0"/>
      <dgm:spPr/>
    </dgm:pt>
    <dgm:pt modelId="{2E4833F5-B5E2-45A3-B668-BE7FB98B79FB}" type="pres">
      <dgm:prSet presAssocID="{33215E9A-7B88-4DE8-94C0-74A6CF397FCE}" presName="parentText" presStyleLbl="alignNode1" presStyleIdx="3" presStyleCnt="6">
        <dgm:presLayoutVars>
          <dgm:chMax val="1"/>
          <dgm:bulletEnabled val="1"/>
        </dgm:presLayoutVars>
      </dgm:prSet>
      <dgm:spPr/>
      <dgm:t>
        <a:bodyPr/>
        <a:lstStyle/>
        <a:p>
          <a:endParaRPr lang="ru-RU"/>
        </a:p>
      </dgm:t>
    </dgm:pt>
    <dgm:pt modelId="{446A3346-108C-4B13-BAA0-F77D9EF818BF}" type="pres">
      <dgm:prSet presAssocID="{33215E9A-7B88-4DE8-94C0-74A6CF397FCE}" presName="descendantText" presStyleLbl="alignAcc1" presStyleIdx="3" presStyleCnt="6">
        <dgm:presLayoutVars>
          <dgm:bulletEnabled val="1"/>
        </dgm:presLayoutVars>
      </dgm:prSet>
      <dgm:spPr/>
      <dgm:t>
        <a:bodyPr/>
        <a:lstStyle/>
        <a:p>
          <a:endParaRPr lang="ru-RU"/>
        </a:p>
      </dgm:t>
    </dgm:pt>
    <dgm:pt modelId="{354411CE-922D-4C08-BA67-AB2F3E5C0669}" type="pres">
      <dgm:prSet presAssocID="{69BE76EF-CC78-4FB0-B846-3987C0000169}" presName="sp" presStyleCnt="0"/>
      <dgm:spPr/>
    </dgm:pt>
    <dgm:pt modelId="{7F97D56B-925C-4ED1-9297-E4D1B18EB5E0}" type="pres">
      <dgm:prSet presAssocID="{301AD2AA-91C4-448B-B787-F5DC0B07305A}" presName="composite" presStyleCnt="0"/>
      <dgm:spPr/>
    </dgm:pt>
    <dgm:pt modelId="{88521F8B-008D-4231-8127-36354C23E2D7}" type="pres">
      <dgm:prSet presAssocID="{301AD2AA-91C4-448B-B787-F5DC0B07305A}" presName="parentText" presStyleLbl="alignNode1" presStyleIdx="4" presStyleCnt="6">
        <dgm:presLayoutVars>
          <dgm:chMax val="1"/>
          <dgm:bulletEnabled val="1"/>
        </dgm:presLayoutVars>
      </dgm:prSet>
      <dgm:spPr/>
      <dgm:t>
        <a:bodyPr/>
        <a:lstStyle/>
        <a:p>
          <a:endParaRPr lang="ru-RU"/>
        </a:p>
      </dgm:t>
    </dgm:pt>
    <dgm:pt modelId="{B433D7BD-40BE-4EF1-8481-1C8F5F57D051}" type="pres">
      <dgm:prSet presAssocID="{301AD2AA-91C4-448B-B787-F5DC0B07305A}" presName="descendantText" presStyleLbl="alignAcc1" presStyleIdx="4" presStyleCnt="6">
        <dgm:presLayoutVars>
          <dgm:bulletEnabled val="1"/>
        </dgm:presLayoutVars>
      </dgm:prSet>
      <dgm:spPr/>
      <dgm:t>
        <a:bodyPr/>
        <a:lstStyle/>
        <a:p>
          <a:endParaRPr lang="ru-RU"/>
        </a:p>
      </dgm:t>
    </dgm:pt>
    <dgm:pt modelId="{6A61A5A0-1191-49B3-8ED6-B9C4DAE1A3BE}" type="pres">
      <dgm:prSet presAssocID="{3E5A10FB-25DF-4EF6-A72E-A0E2D6857292}" presName="sp" presStyleCnt="0"/>
      <dgm:spPr/>
    </dgm:pt>
    <dgm:pt modelId="{BC28DBC1-F35C-47A9-87BD-627A772CCA14}" type="pres">
      <dgm:prSet presAssocID="{098DCE05-CD29-415A-A787-FAF42F1BD0CE}" presName="composite" presStyleCnt="0"/>
      <dgm:spPr/>
    </dgm:pt>
    <dgm:pt modelId="{0C4F6AFD-51E9-426B-9813-64AA7795CA3F}" type="pres">
      <dgm:prSet presAssocID="{098DCE05-CD29-415A-A787-FAF42F1BD0CE}" presName="parentText" presStyleLbl="alignNode1" presStyleIdx="5" presStyleCnt="6">
        <dgm:presLayoutVars>
          <dgm:chMax val="1"/>
          <dgm:bulletEnabled val="1"/>
        </dgm:presLayoutVars>
      </dgm:prSet>
      <dgm:spPr/>
      <dgm:t>
        <a:bodyPr/>
        <a:lstStyle/>
        <a:p>
          <a:endParaRPr lang="ru-RU"/>
        </a:p>
      </dgm:t>
    </dgm:pt>
    <dgm:pt modelId="{80DBD04B-6E73-4C22-AF57-2E85DE6F2878}" type="pres">
      <dgm:prSet presAssocID="{098DCE05-CD29-415A-A787-FAF42F1BD0CE}" presName="descendantText" presStyleLbl="alignAcc1" presStyleIdx="5" presStyleCnt="6">
        <dgm:presLayoutVars>
          <dgm:bulletEnabled val="1"/>
        </dgm:presLayoutVars>
      </dgm:prSet>
      <dgm:spPr/>
      <dgm:t>
        <a:bodyPr/>
        <a:lstStyle/>
        <a:p>
          <a:endParaRPr lang="ru-RU"/>
        </a:p>
      </dgm:t>
    </dgm:pt>
  </dgm:ptLst>
  <dgm:cxnLst>
    <dgm:cxn modelId="{5170B2A6-2EEB-4D21-B974-1C29688E0E72}" type="presOf" srcId="{6DB06D22-D184-4C62-ADBD-C9F12FE7F018}" destId="{39CAF78D-0C98-4B5F-BB01-E83B754A4907}" srcOrd="0" destOrd="0" presId="urn:microsoft.com/office/officeart/2005/8/layout/chevron2"/>
    <dgm:cxn modelId="{EB76C303-25D4-4C92-826E-0CD2E69029E1}" type="presOf" srcId="{098DCE05-CD29-415A-A787-FAF42F1BD0CE}" destId="{0C4F6AFD-51E9-426B-9813-64AA7795CA3F}" srcOrd="0" destOrd="0" presId="urn:microsoft.com/office/officeart/2005/8/layout/chevron2"/>
    <dgm:cxn modelId="{1590B43C-BC25-4D7C-92AB-F967D25F99EB}" srcId="{185A9C36-FC58-4977-8383-A08BB67E246E}" destId="{098DCE05-CD29-415A-A787-FAF42F1BD0CE}" srcOrd="5" destOrd="0" parTransId="{8754B4EE-CFC8-4184-8692-698C5029C16F}" sibTransId="{EA42828F-E2D1-4F47-9A73-A053BEF466AB}"/>
    <dgm:cxn modelId="{5CBD4DF1-145A-423F-A7B4-695EE5F95FD0}" srcId="{185A9C36-FC58-4977-8383-A08BB67E246E}" destId="{D855F70E-649D-49B2-B7A2-46217F32A9E3}" srcOrd="2" destOrd="0" parTransId="{8301A4DF-9962-43F3-8112-8453DBB4F2D0}" sibTransId="{E4B58A0B-8870-482B-8EE3-511E4F857B85}"/>
    <dgm:cxn modelId="{90B3B563-CD1E-4273-99F9-D80679754646}" srcId="{E300E912-7DFE-4DD7-966D-1A83E6FA688E}" destId="{0A6DC5D7-FA8A-441C-98F4-D3BB0C10FAD9}" srcOrd="0" destOrd="0" parTransId="{A0A87D10-1A88-4F27-97EC-F7AD098FD2B3}" sibTransId="{C07DBAF0-48A5-4DF5-8B31-894F71FEF214}"/>
    <dgm:cxn modelId="{00EC2118-1D8A-4E39-8AFD-114BDF99265D}" type="presOf" srcId="{C8AA07E1-4D95-4F27-A948-F6D71A831ADE}" destId="{C223E7A5-6A5A-458D-B3B8-91DFC93130B7}" srcOrd="0" destOrd="0" presId="urn:microsoft.com/office/officeart/2005/8/layout/chevron2"/>
    <dgm:cxn modelId="{FD2E0D3F-3317-4D52-A7FA-143E1C948333}" srcId="{098DCE05-CD29-415A-A787-FAF42F1BD0CE}" destId="{17F43E2B-203C-41A9-8DE5-FF0C4B724716}" srcOrd="0" destOrd="0" parTransId="{2A9155ED-0BE7-4676-B54A-B79B50BE00F3}" sibTransId="{C9090E93-D936-4E01-B589-0EF866F546CC}"/>
    <dgm:cxn modelId="{795550F8-76C6-4FE5-8985-6645E6A54BE1}" srcId="{185A9C36-FC58-4977-8383-A08BB67E246E}" destId="{C8AA07E1-4D95-4F27-A948-F6D71A831ADE}" srcOrd="0" destOrd="0" parTransId="{416F5D82-9ADF-4020-B274-B9D8F2818C82}" sibTransId="{6543F938-DC0F-4C79-8A5E-E0D3B426B738}"/>
    <dgm:cxn modelId="{31F36354-5758-44F6-B240-87C163958F6C}" type="presOf" srcId="{A43A3DDA-C1F9-4FF1-A72F-59D361EFBEB9}" destId="{B433D7BD-40BE-4EF1-8481-1C8F5F57D051}" srcOrd="0" destOrd="0" presId="urn:microsoft.com/office/officeart/2005/8/layout/chevron2"/>
    <dgm:cxn modelId="{76F39072-923F-4C20-933A-9760964A1BBC}" type="presOf" srcId="{33215E9A-7B88-4DE8-94C0-74A6CF397FCE}" destId="{2E4833F5-B5E2-45A3-B668-BE7FB98B79FB}" srcOrd="0" destOrd="0" presId="urn:microsoft.com/office/officeart/2005/8/layout/chevron2"/>
    <dgm:cxn modelId="{8DA2EB52-5590-47B2-AE87-B8EE4AB7329A}" type="presOf" srcId="{E300E912-7DFE-4DD7-966D-1A83E6FA688E}" destId="{5B90672F-D57D-4303-B240-B4CEDA1E5BD8}" srcOrd="0" destOrd="0" presId="urn:microsoft.com/office/officeart/2005/8/layout/chevron2"/>
    <dgm:cxn modelId="{DB31D528-8EB7-400C-BB16-D1078414A449}" type="presOf" srcId="{0A6DC5D7-FA8A-441C-98F4-D3BB0C10FAD9}" destId="{A1BFA56D-9C1A-4CA5-9E76-109DEF8966A9}" srcOrd="0" destOrd="0" presId="urn:microsoft.com/office/officeart/2005/8/layout/chevron2"/>
    <dgm:cxn modelId="{E32F335B-1F50-4CCD-A1F4-715C10BADB4E}" type="presOf" srcId="{A90BD966-9A75-4A4D-9AEE-C85D62D8796A}" destId="{446A3346-108C-4B13-BAA0-F77D9EF818BF}" srcOrd="0" destOrd="0" presId="urn:microsoft.com/office/officeart/2005/8/layout/chevron2"/>
    <dgm:cxn modelId="{B8F50234-990C-464E-AC77-D91E3F816CDB}" srcId="{185A9C36-FC58-4977-8383-A08BB67E246E}" destId="{33215E9A-7B88-4DE8-94C0-74A6CF397FCE}" srcOrd="3" destOrd="0" parTransId="{C50A32F4-5DDF-4C97-B789-75B17B1ADB39}" sibTransId="{69BE76EF-CC78-4FB0-B846-3987C0000169}"/>
    <dgm:cxn modelId="{9D368261-6652-4BA3-AF26-AEBA5C7EC718}" type="presOf" srcId="{D855F70E-649D-49B2-B7A2-46217F32A9E3}" destId="{B7711548-DE7C-4DE1-8BC6-512EC1962F83}" srcOrd="0" destOrd="0" presId="urn:microsoft.com/office/officeart/2005/8/layout/chevron2"/>
    <dgm:cxn modelId="{DF032FD0-59A9-4830-8B49-984E5E0D9BCF}" srcId="{185A9C36-FC58-4977-8383-A08BB67E246E}" destId="{301AD2AA-91C4-448B-B787-F5DC0B07305A}" srcOrd="4" destOrd="0" parTransId="{07D8DE7E-A433-4A31-8D3E-CA46456EC98D}" sibTransId="{3E5A10FB-25DF-4EF6-A72E-A0E2D6857292}"/>
    <dgm:cxn modelId="{6664CC2F-DCC7-4C66-9441-6E38D091C036}" srcId="{301AD2AA-91C4-448B-B787-F5DC0B07305A}" destId="{A43A3DDA-C1F9-4FF1-A72F-59D361EFBEB9}" srcOrd="0" destOrd="0" parTransId="{F2F26ECF-95BE-4483-9A99-3BB88BE9A313}" sibTransId="{461F8EDA-54DC-4F54-BE43-74635690E81F}"/>
    <dgm:cxn modelId="{BE4EEE09-D744-47B2-9DA8-EA4DD5A47C0F}" type="presOf" srcId="{18525A3E-846C-4DEF-A6E1-153D7611BC82}" destId="{715BE0BC-BF03-410E-9583-21DFDAA86D26}" srcOrd="0" destOrd="0" presId="urn:microsoft.com/office/officeart/2005/8/layout/chevron2"/>
    <dgm:cxn modelId="{CEC50D5D-EE51-40A5-B1DD-6F782ADDD5B6}" type="presOf" srcId="{185A9C36-FC58-4977-8383-A08BB67E246E}" destId="{AD984A29-C250-43E4-A82F-DC530FD0419E}" srcOrd="0" destOrd="0" presId="urn:microsoft.com/office/officeart/2005/8/layout/chevron2"/>
    <dgm:cxn modelId="{DE82E5EB-A45D-48CF-92DC-BD0CAB5C8A81}" type="presOf" srcId="{17F43E2B-203C-41A9-8DE5-FF0C4B724716}" destId="{80DBD04B-6E73-4C22-AF57-2E85DE6F2878}" srcOrd="0" destOrd="0" presId="urn:microsoft.com/office/officeart/2005/8/layout/chevron2"/>
    <dgm:cxn modelId="{921957CD-B1DB-4F67-B03A-11B3EB137526}" type="presOf" srcId="{301AD2AA-91C4-448B-B787-F5DC0B07305A}" destId="{88521F8B-008D-4231-8127-36354C23E2D7}" srcOrd="0" destOrd="0" presId="urn:microsoft.com/office/officeart/2005/8/layout/chevron2"/>
    <dgm:cxn modelId="{7643FD68-317A-4F03-9E9A-5E1BD7C7CA95}" srcId="{C8AA07E1-4D95-4F27-A948-F6D71A831ADE}" destId="{6DB06D22-D184-4C62-ADBD-C9F12FE7F018}" srcOrd="0" destOrd="0" parTransId="{69B69D61-D792-411F-B121-111F8997CBE8}" sibTransId="{7F9A064D-6ED5-4C60-8F1E-9E8909E5BD66}"/>
    <dgm:cxn modelId="{1D3B6C5F-C433-4701-BF77-931EEE896211}" srcId="{33215E9A-7B88-4DE8-94C0-74A6CF397FCE}" destId="{A90BD966-9A75-4A4D-9AEE-C85D62D8796A}" srcOrd="0" destOrd="0" parTransId="{16C139EA-4F24-413F-A20F-1EB6986CC6BA}" sibTransId="{E5FE2306-F719-4A11-97E6-25D707BB7E86}"/>
    <dgm:cxn modelId="{4356B3E2-8F43-4315-AE42-54CD880BB235}" srcId="{185A9C36-FC58-4977-8383-A08BB67E246E}" destId="{E300E912-7DFE-4DD7-966D-1A83E6FA688E}" srcOrd="1" destOrd="0" parTransId="{CF70E6D7-F674-4C0F-8394-1CAA1889901F}" sibTransId="{FADBE51A-969C-4AF3-AB6C-CBE4045651BF}"/>
    <dgm:cxn modelId="{4708321A-0100-4E4A-80E9-A637D6515C7B}" srcId="{D855F70E-649D-49B2-B7A2-46217F32A9E3}" destId="{18525A3E-846C-4DEF-A6E1-153D7611BC82}" srcOrd="0" destOrd="0" parTransId="{799C1DC3-F197-4EAF-8008-E59B261C6BC7}" sibTransId="{3275532A-CD1C-4FF9-B481-4578EE197002}"/>
    <dgm:cxn modelId="{11D81229-0B8B-4238-8D1D-1E67DC863E14}" type="presParOf" srcId="{AD984A29-C250-43E4-A82F-DC530FD0419E}" destId="{360062B7-2DAA-4E0E-872F-A2FFAA1BC721}" srcOrd="0" destOrd="0" presId="urn:microsoft.com/office/officeart/2005/8/layout/chevron2"/>
    <dgm:cxn modelId="{46765DBA-58F0-4993-A93A-15A34582164D}" type="presParOf" srcId="{360062B7-2DAA-4E0E-872F-A2FFAA1BC721}" destId="{C223E7A5-6A5A-458D-B3B8-91DFC93130B7}" srcOrd="0" destOrd="0" presId="urn:microsoft.com/office/officeart/2005/8/layout/chevron2"/>
    <dgm:cxn modelId="{8B7F9C0E-1539-44F0-9EE6-48DAB53290B5}" type="presParOf" srcId="{360062B7-2DAA-4E0E-872F-A2FFAA1BC721}" destId="{39CAF78D-0C98-4B5F-BB01-E83B754A4907}" srcOrd="1" destOrd="0" presId="urn:microsoft.com/office/officeart/2005/8/layout/chevron2"/>
    <dgm:cxn modelId="{78D35F83-CC04-4542-9000-1EC5D0AADBA6}" type="presParOf" srcId="{AD984A29-C250-43E4-A82F-DC530FD0419E}" destId="{7C2CECEE-A60B-4A22-9FD3-B642DD62A98B}" srcOrd="1" destOrd="0" presId="urn:microsoft.com/office/officeart/2005/8/layout/chevron2"/>
    <dgm:cxn modelId="{E278A288-6C61-4893-9EA8-E6682D6A54E4}" type="presParOf" srcId="{AD984A29-C250-43E4-A82F-DC530FD0419E}" destId="{F1F92F73-A2CA-48BA-80C8-6EE3DF654E3B}" srcOrd="2" destOrd="0" presId="urn:microsoft.com/office/officeart/2005/8/layout/chevron2"/>
    <dgm:cxn modelId="{0AD41B2A-9A3A-4B9B-823B-5621E7EFF0D8}" type="presParOf" srcId="{F1F92F73-A2CA-48BA-80C8-6EE3DF654E3B}" destId="{5B90672F-D57D-4303-B240-B4CEDA1E5BD8}" srcOrd="0" destOrd="0" presId="urn:microsoft.com/office/officeart/2005/8/layout/chevron2"/>
    <dgm:cxn modelId="{8342E3CF-6C49-4F95-B080-4119CEC0D9FB}" type="presParOf" srcId="{F1F92F73-A2CA-48BA-80C8-6EE3DF654E3B}" destId="{A1BFA56D-9C1A-4CA5-9E76-109DEF8966A9}" srcOrd="1" destOrd="0" presId="urn:microsoft.com/office/officeart/2005/8/layout/chevron2"/>
    <dgm:cxn modelId="{0ABDE5C2-7A63-4B7F-90C5-1068E7C49635}" type="presParOf" srcId="{AD984A29-C250-43E4-A82F-DC530FD0419E}" destId="{97F96860-BD05-4293-81E1-031577D18B94}" srcOrd="3" destOrd="0" presId="urn:microsoft.com/office/officeart/2005/8/layout/chevron2"/>
    <dgm:cxn modelId="{5BB03F84-929D-4011-A90D-FF26480F9980}" type="presParOf" srcId="{AD984A29-C250-43E4-A82F-DC530FD0419E}" destId="{4CF83077-435C-4F6B-8E36-74148770801A}" srcOrd="4" destOrd="0" presId="urn:microsoft.com/office/officeart/2005/8/layout/chevron2"/>
    <dgm:cxn modelId="{047201C6-1D23-42FA-99D6-90ACD0F0D5E8}" type="presParOf" srcId="{4CF83077-435C-4F6B-8E36-74148770801A}" destId="{B7711548-DE7C-4DE1-8BC6-512EC1962F83}" srcOrd="0" destOrd="0" presId="urn:microsoft.com/office/officeart/2005/8/layout/chevron2"/>
    <dgm:cxn modelId="{25E788F8-D16C-4E2E-9408-2D92953972D2}" type="presParOf" srcId="{4CF83077-435C-4F6B-8E36-74148770801A}" destId="{715BE0BC-BF03-410E-9583-21DFDAA86D26}" srcOrd="1" destOrd="0" presId="urn:microsoft.com/office/officeart/2005/8/layout/chevron2"/>
    <dgm:cxn modelId="{68848B23-4D82-4B61-9AC6-CBB570E008CD}" type="presParOf" srcId="{AD984A29-C250-43E4-A82F-DC530FD0419E}" destId="{F98EEF0B-92D7-4A1F-AB72-23DFDC19F3F6}" srcOrd="5" destOrd="0" presId="urn:microsoft.com/office/officeart/2005/8/layout/chevron2"/>
    <dgm:cxn modelId="{D22B1A3A-D07D-432A-8132-026EE0247FA5}" type="presParOf" srcId="{AD984A29-C250-43E4-A82F-DC530FD0419E}" destId="{7C2DDFE5-A9E9-48C6-A334-7C9E7ECA4248}" srcOrd="6" destOrd="0" presId="urn:microsoft.com/office/officeart/2005/8/layout/chevron2"/>
    <dgm:cxn modelId="{BC11F3A7-1C1B-4570-93EB-62ABA175BE11}" type="presParOf" srcId="{7C2DDFE5-A9E9-48C6-A334-7C9E7ECA4248}" destId="{2E4833F5-B5E2-45A3-B668-BE7FB98B79FB}" srcOrd="0" destOrd="0" presId="urn:microsoft.com/office/officeart/2005/8/layout/chevron2"/>
    <dgm:cxn modelId="{8288FBF8-0B1F-4B11-99F6-751F26B110DC}" type="presParOf" srcId="{7C2DDFE5-A9E9-48C6-A334-7C9E7ECA4248}" destId="{446A3346-108C-4B13-BAA0-F77D9EF818BF}" srcOrd="1" destOrd="0" presId="urn:microsoft.com/office/officeart/2005/8/layout/chevron2"/>
    <dgm:cxn modelId="{E2026ED6-A274-4520-9FAF-54DFDC73F3DE}" type="presParOf" srcId="{AD984A29-C250-43E4-A82F-DC530FD0419E}" destId="{354411CE-922D-4C08-BA67-AB2F3E5C0669}" srcOrd="7" destOrd="0" presId="urn:microsoft.com/office/officeart/2005/8/layout/chevron2"/>
    <dgm:cxn modelId="{47310E43-53F9-4181-B52A-D21DB5089AFC}" type="presParOf" srcId="{AD984A29-C250-43E4-A82F-DC530FD0419E}" destId="{7F97D56B-925C-4ED1-9297-E4D1B18EB5E0}" srcOrd="8" destOrd="0" presId="urn:microsoft.com/office/officeart/2005/8/layout/chevron2"/>
    <dgm:cxn modelId="{87487D0C-5A8E-4724-91B7-81522CF11DAC}" type="presParOf" srcId="{7F97D56B-925C-4ED1-9297-E4D1B18EB5E0}" destId="{88521F8B-008D-4231-8127-36354C23E2D7}" srcOrd="0" destOrd="0" presId="urn:microsoft.com/office/officeart/2005/8/layout/chevron2"/>
    <dgm:cxn modelId="{AE3BE3E3-E4F9-47C3-A07C-3A5BEAAA1614}" type="presParOf" srcId="{7F97D56B-925C-4ED1-9297-E4D1B18EB5E0}" destId="{B433D7BD-40BE-4EF1-8481-1C8F5F57D051}" srcOrd="1" destOrd="0" presId="urn:microsoft.com/office/officeart/2005/8/layout/chevron2"/>
    <dgm:cxn modelId="{9D243BAF-6757-4DE3-8A97-09FEB53DDA79}" type="presParOf" srcId="{AD984A29-C250-43E4-A82F-DC530FD0419E}" destId="{6A61A5A0-1191-49B3-8ED6-B9C4DAE1A3BE}" srcOrd="9" destOrd="0" presId="urn:microsoft.com/office/officeart/2005/8/layout/chevron2"/>
    <dgm:cxn modelId="{9F7BEA1F-1163-4983-B699-221FC5113711}" type="presParOf" srcId="{AD984A29-C250-43E4-A82F-DC530FD0419E}" destId="{BC28DBC1-F35C-47A9-87BD-627A772CCA14}" srcOrd="10" destOrd="0" presId="urn:microsoft.com/office/officeart/2005/8/layout/chevron2"/>
    <dgm:cxn modelId="{1995AA1B-06C2-4CD3-AFB0-99EC28F10092}" type="presParOf" srcId="{BC28DBC1-F35C-47A9-87BD-627A772CCA14}" destId="{0C4F6AFD-51E9-426B-9813-64AA7795CA3F}" srcOrd="0" destOrd="0" presId="urn:microsoft.com/office/officeart/2005/8/layout/chevron2"/>
    <dgm:cxn modelId="{78D6A833-1928-4ED6-83B8-75DD5675C860}" type="presParOf" srcId="{BC28DBC1-F35C-47A9-87BD-627A772CCA14}" destId="{80DBD04B-6E73-4C22-AF57-2E85DE6F287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2170B3A-ADB6-430C-B753-D98D0C7ED456}"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ru-RU"/>
        </a:p>
      </dgm:t>
    </dgm:pt>
    <dgm:pt modelId="{6B6CC26F-F311-4DF8-8949-4C4F04E94CBC}">
      <dgm:prSet phldrT="[Текст]"/>
      <dgm:spPr/>
      <dgm:t>
        <a:bodyPr/>
        <a:lstStyle/>
        <a:p>
          <a:r>
            <a:rPr lang="ru-RU" dirty="0">
              <a:latin typeface="GothamPro-Medium"/>
            </a:rPr>
            <a:t>Цель проекта</a:t>
          </a:r>
        </a:p>
      </dgm:t>
    </dgm:pt>
    <dgm:pt modelId="{FB5AA3AA-5CA3-4E40-8C2B-5125E61286D4}" type="parTrans" cxnId="{40864990-9A33-4D51-8148-E25256FC7C9F}">
      <dgm:prSet/>
      <dgm:spPr/>
      <dgm:t>
        <a:bodyPr/>
        <a:lstStyle/>
        <a:p>
          <a:endParaRPr lang="ru-RU"/>
        </a:p>
      </dgm:t>
    </dgm:pt>
    <dgm:pt modelId="{86EAE91F-6FA6-4E0F-8467-9DF22D0EE1CF}" type="sibTrans" cxnId="{40864990-9A33-4D51-8148-E25256FC7C9F}">
      <dgm:prSet/>
      <dgm:spPr/>
      <dgm:t>
        <a:bodyPr/>
        <a:lstStyle/>
        <a:p>
          <a:endParaRPr lang="ru-RU"/>
        </a:p>
      </dgm:t>
    </dgm:pt>
    <dgm:pt modelId="{EBB78604-66FD-463C-AA09-CAB22DD787F2}">
      <dgm:prSet phldrT="[Текст]" custT="1"/>
      <dgm:spPr/>
      <dgm:t>
        <a:bodyPr/>
        <a:lstStyle/>
        <a:p>
          <a:pPr algn="ctr"/>
          <a:r>
            <a:rPr lang="ru-RU" sz="2400" dirty="0" smtClean="0">
              <a:latin typeface="GothamPro-Medium"/>
            </a:rPr>
            <a:t>Снижение младенческой смертности</a:t>
          </a:r>
        </a:p>
        <a:p>
          <a:pPr algn="ctr"/>
          <a:r>
            <a:rPr lang="ru-RU" sz="2400" b="1" dirty="0" smtClean="0">
              <a:effectLst>
                <a:outerShdw blurRad="38100" dist="38100" dir="2700000" algn="tl">
                  <a:srgbClr val="000000">
                    <a:alpha val="43137"/>
                  </a:srgbClr>
                </a:outerShdw>
              </a:effectLst>
              <a:latin typeface="GothamPro-Medium"/>
            </a:rPr>
            <a:t>(до 3,7 на 1000 родившихся живыми к 2024 году)</a:t>
          </a:r>
        </a:p>
      </dgm:t>
    </dgm:pt>
    <dgm:pt modelId="{CAB8DEF8-61CA-46EA-90FD-E48FC7E7E035}" type="parTrans" cxnId="{3F2BEF2C-C91D-425D-85C4-52D83957F828}">
      <dgm:prSet/>
      <dgm:spPr/>
      <dgm:t>
        <a:bodyPr/>
        <a:lstStyle/>
        <a:p>
          <a:endParaRPr lang="ru-RU"/>
        </a:p>
      </dgm:t>
    </dgm:pt>
    <dgm:pt modelId="{FEFF8E86-F67F-441D-A4D6-79945BCAC0E6}" type="sibTrans" cxnId="{3F2BEF2C-C91D-425D-85C4-52D83957F828}">
      <dgm:prSet/>
      <dgm:spPr/>
      <dgm:t>
        <a:bodyPr/>
        <a:lstStyle/>
        <a:p>
          <a:endParaRPr lang="ru-RU"/>
        </a:p>
      </dgm:t>
    </dgm:pt>
    <dgm:pt modelId="{4D266AF0-62F8-4DE6-A7B2-71D1655123F9}" type="pres">
      <dgm:prSet presAssocID="{02170B3A-ADB6-430C-B753-D98D0C7ED456}" presName="diagram" presStyleCnt="0">
        <dgm:presLayoutVars>
          <dgm:chPref val="1"/>
          <dgm:dir/>
          <dgm:animOne val="branch"/>
          <dgm:animLvl val="lvl"/>
          <dgm:resizeHandles/>
        </dgm:presLayoutVars>
      </dgm:prSet>
      <dgm:spPr/>
      <dgm:t>
        <a:bodyPr/>
        <a:lstStyle/>
        <a:p>
          <a:endParaRPr lang="ru-RU"/>
        </a:p>
      </dgm:t>
    </dgm:pt>
    <dgm:pt modelId="{B4E1928A-D85D-493C-B9D6-8FDFC2CB5011}" type="pres">
      <dgm:prSet presAssocID="{6B6CC26F-F311-4DF8-8949-4C4F04E94CBC}" presName="root" presStyleCnt="0"/>
      <dgm:spPr/>
    </dgm:pt>
    <dgm:pt modelId="{79B3CFAB-E9CA-46F6-BF23-29DD84E4B6B5}" type="pres">
      <dgm:prSet presAssocID="{6B6CC26F-F311-4DF8-8949-4C4F04E94CBC}" presName="rootComposite" presStyleCnt="0"/>
      <dgm:spPr/>
    </dgm:pt>
    <dgm:pt modelId="{AB3EDF55-B3CC-4890-9A8D-7577897C6C98}" type="pres">
      <dgm:prSet presAssocID="{6B6CC26F-F311-4DF8-8949-4C4F04E94CBC}" presName="rootText" presStyleLbl="node1" presStyleIdx="0" presStyleCnt="1" custScaleX="138683" custScaleY="73833"/>
      <dgm:spPr/>
      <dgm:t>
        <a:bodyPr/>
        <a:lstStyle/>
        <a:p>
          <a:endParaRPr lang="ru-RU"/>
        </a:p>
      </dgm:t>
    </dgm:pt>
    <dgm:pt modelId="{9E84F92F-F553-4458-8931-3F9001453EB1}" type="pres">
      <dgm:prSet presAssocID="{6B6CC26F-F311-4DF8-8949-4C4F04E94CBC}" presName="rootConnector" presStyleLbl="node1" presStyleIdx="0" presStyleCnt="1"/>
      <dgm:spPr/>
      <dgm:t>
        <a:bodyPr/>
        <a:lstStyle/>
        <a:p>
          <a:endParaRPr lang="ru-RU"/>
        </a:p>
      </dgm:t>
    </dgm:pt>
    <dgm:pt modelId="{91E31CB8-E27E-4533-9A2E-BFA29827505F}" type="pres">
      <dgm:prSet presAssocID="{6B6CC26F-F311-4DF8-8949-4C4F04E94CBC}" presName="childShape" presStyleCnt="0"/>
      <dgm:spPr/>
    </dgm:pt>
    <dgm:pt modelId="{BD860C56-CE84-42D2-A461-EFEE49E462F6}" type="pres">
      <dgm:prSet presAssocID="{CAB8DEF8-61CA-46EA-90FD-E48FC7E7E035}" presName="Name13" presStyleLbl="parChTrans1D2" presStyleIdx="0" presStyleCnt="1"/>
      <dgm:spPr/>
      <dgm:t>
        <a:bodyPr/>
        <a:lstStyle/>
        <a:p>
          <a:endParaRPr lang="ru-RU"/>
        </a:p>
      </dgm:t>
    </dgm:pt>
    <dgm:pt modelId="{2768E81F-351A-4FB9-9F0B-D50C48D4359D}" type="pres">
      <dgm:prSet presAssocID="{EBB78604-66FD-463C-AA09-CAB22DD787F2}" presName="childText" presStyleLbl="bgAcc1" presStyleIdx="0" presStyleCnt="1" custScaleX="1109581" custScaleY="180234">
        <dgm:presLayoutVars>
          <dgm:bulletEnabled val="1"/>
        </dgm:presLayoutVars>
      </dgm:prSet>
      <dgm:spPr/>
      <dgm:t>
        <a:bodyPr/>
        <a:lstStyle/>
        <a:p>
          <a:endParaRPr lang="ru-RU"/>
        </a:p>
      </dgm:t>
    </dgm:pt>
  </dgm:ptLst>
  <dgm:cxnLst>
    <dgm:cxn modelId="{40864990-9A33-4D51-8148-E25256FC7C9F}" srcId="{02170B3A-ADB6-430C-B753-D98D0C7ED456}" destId="{6B6CC26F-F311-4DF8-8949-4C4F04E94CBC}" srcOrd="0" destOrd="0" parTransId="{FB5AA3AA-5CA3-4E40-8C2B-5125E61286D4}" sibTransId="{86EAE91F-6FA6-4E0F-8467-9DF22D0EE1CF}"/>
    <dgm:cxn modelId="{09A87B7B-3118-4D56-A840-BDE28C52C973}" type="presOf" srcId="{6B6CC26F-F311-4DF8-8949-4C4F04E94CBC}" destId="{AB3EDF55-B3CC-4890-9A8D-7577897C6C98}" srcOrd="0" destOrd="0" presId="urn:microsoft.com/office/officeart/2005/8/layout/hierarchy3"/>
    <dgm:cxn modelId="{2BF70BD7-B356-4439-A844-4AACF2A09716}" type="presOf" srcId="{EBB78604-66FD-463C-AA09-CAB22DD787F2}" destId="{2768E81F-351A-4FB9-9F0B-D50C48D4359D}" srcOrd="0" destOrd="0" presId="urn:microsoft.com/office/officeart/2005/8/layout/hierarchy3"/>
    <dgm:cxn modelId="{20DD174E-CD73-4F21-8E48-BCFC323BB7AB}" type="presOf" srcId="{6B6CC26F-F311-4DF8-8949-4C4F04E94CBC}" destId="{9E84F92F-F553-4458-8931-3F9001453EB1}" srcOrd="1" destOrd="0" presId="urn:microsoft.com/office/officeart/2005/8/layout/hierarchy3"/>
    <dgm:cxn modelId="{52FBD1F9-C0AF-4AED-BDB5-BC3D071AF6EB}" type="presOf" srcId="{CAB8DEF8-61CA-46EA-90FD-E48FC7E7E035}" destId="{BD860C56-CE84-42D2-A461-EFEE49E462F6}" srcOrd="0" destOrd="0" presId="urn:microsoft.com/office/officeart/2005/8/layout/hierarchy3"/>
    <dgm:cxn modelId="{279C3082-EBDE-4F79-898A-02F2874B6726}" type="presOf" srcId="{02170B3A-ADB6-430C-B753-D98D0C7ED456}" destId="{4D266AF0-62F8-4DE6-A7B2-71D1655123F9}" srcOrd="0" destOrd="0" presId="urn:microsoft.com/office/officeart/2005/8/layout/hierarchy3"/>
    <dgm:cxn modelId="{3F2BEF2C-C91D-425D-85C4-52D83957F828}" srcId="{6B6CC26F-F311-4DF8-8949-4C4F04E94CBC}" destId="{EBB78604-66FD-463C-AA09-CAB22DD787F2}" srcOrd="0" destOrd="0" parTransId="{CAB8DEF8-61CA-46EA-90FD-E48FC7E7E035}" sibTransId="{FEFF8E86-F67F-441D-A4D6-79945BCAC0E6}"/>
    <dgm:cxn modelId="{2B696FB7-AA3D-495E-9234-929AC1257DD3}" type="presParOf" srcId="{4D266AF0-62F8-4DE6-A7B2-71D1655123F9}" destId="{B4E1928A-D85D-493C-B9D6-8FDFC2CB5011}" srcOrd="0" destOrd="0" presId="urn:microsoft.com/office/officeart/2005/8/layout/hierarchy3"/>
    <dgm:cxn modelId="{8E606B3E-FCF6-43CA-B1D0-BEEBD1165CE5}" type="presParOf" srcId="{B4E1928A-D85D-493C-B9D6-8FDFC2CB5011}" destId="{79B3CFAB-E9CA-46F6-BF23-29DD84E4B6B5}" srcOrd="0" destOrd="0" presId="urn:microsoft.com/office/officeart/2005/8/layout/hierarchy3"/>
    <dgm:cxn modelId="{1E7A5BEF-967C-43D9-941C-8D8E11542697}" type="presParOf" srcId="{79B3CFAB-E9CA-46F6-BF23-29DD84E4B6B5}" destId="{AB3EDF55-B3CC-4890-9A8D-7577897C6C98}" srcOrd="0" destOrd="0" presId="urn:microsoft.com/office/officeart/2005/8/layout/hierarchy3"/>
    <dgm:cxn modelId="{81B6D120-A559-4CDB-A23E-1F1452B1D525}" type="presParOf" srcId="{79B3CFAB-E9CA-46F6-BF23-29DD84E4B6B5}" destId="{9E84F92F-F553-4458-8931-3F9001453EB1}" srcOrd="1" destOrd="0" presId="urn:microsoft.com/office/officeart/2005/8/layout/hierarchy3"/>
    <dgm:cxn modelId="{547E41BF-E63B-4C83-ACC1-6A42951929A2}" type="presParOf" srcId="{B4E1928A-D85D-493C-B9D6-8FDFC2CB5011}" destId="{91E31CB8-E27E-4533-9A2E-BFA29827505F}" srcOrd="1" destOrd="0" presId="urn:microsoft.com/office/officeart/2005/8/layout/hierarchy3"/>
    <dgm:cxn modelId="{C1AABAF0-AF0A-4BBB-9EC3-5036C2B6D8C1}" type="presParOf" srcId="{91E31CB8-E27E-4533-9A2E-BFA29827505F}" destId="{BD860C56-CE84-42D2-A461-EFEE49E462F6}" srcOrd="0" destOrd="0" presId="urn:microsoft.com/office/officeart/2005/8/layout/hierarchy3"/>
    <dgm:cxn modelId="{C8F0423C-ABDC-412E-AD9E-7F9BE826B8CA}" type="presParOf" srcId="{91E31CB8-E27E-4533-9A2E-BFA29827505F}" destId="{2768E81F-351A-4FB9-9F0B-D50C48D4359D}"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DDE8EE2-2FFE-4F00-AF2D-9958FEFBFC22}"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ru-RU"/>
        </a:p>
      </dgm:t>
    </dgm:pt>
    <dgm:pt modelId="{A89FBFDB-2FC9-4367-8F50-B5DA8293B77F}">
      <dgm:prSet phldrT="[Текст]" custT="1"/>
      <dgm:spPr/>
      <dgm:t>
        <a:bodyPr anchor="ctr"/>
        <a:lstStyle/>
        <a:p>
          <a:pPr algn="just"/>
          <a:r>
            <a:rPr lang="ru-RU" sz="1600" dirty="0" smtClean="0">
              <a:latin typeface="GothamPro-Medium"/>
              <a:ea typeface="Calibri" panose="020F0502020204030204" pitchFamily="34" charset="0"/>
              <a:cs typeface="Times New Roman" panose="02020603050405020304" pitchFamily="18" charset="0"/>
            </a:rPr>
            <a:t>Развитие материально-технической базы детских поликлиник медицинских организаций за счет </a:t>
          </a:r>
          <a:r>
            <a:rPr lang="ru-RU" sz="1600" dirty="0" smtClean="0">
              <a:latin typeface="GothamPro-Medium"/>
              <a:ea typeface="Calibri" panose="020F0502020204030204" pitchFamily="34" charset="0"/>
              <a:cs typeface="Times New Roman" panose="02020603050405020304" pitchFamily="18" charset="0"/>
            </a:rPr>
            <a:t>дооснащения </a:t>
          </a:r>
          <a:r>
            <a:rPr lang="ru-RU" sz="1600" dirty="0" smtClean="0">
              <a:latin typeface="GothamPro-Medium"/>
              <a:ea typeface="Calibri" panose="020F0502020204030204" pitchFamily="34" charset="0"/>
              <a:cs typeface="Times New Roman" panose="02020603050405020304" pitchFamily="18" charset="0"/>
            </a:rPr>
            <a:t>медицинскими изделиями и реализации организационно-планировочных решений внутренних пространств</a:t>
          </a:r>
          <a:endParaRPr lang="ru-RU" sz="1600" dirty="0">
            <a:latin typeface="GothamPro-Medium"/>
          </a:endParaRPr>
        </a:p>
      </dgm:t>
    </dgm:pt>
    <dgm:pt modelId="{2C0ED89A-1EDE-4351-82A7-5678E43477E3}" type="parTrans" cxnId="{B9ADD700-1B2E-4530-B3AB-FCD37F15E757}">
      <dgm:prSet/>
      <dgm:spPr/>
      <dgm:t>
        <a:bodyPr/>
        <a:lstStyle/>
        <a:p>
          <a:pPr algn="just"/>
          <a:endParaRPr lang="ru-RU" sz="1600">
            <a:latin typeface="GothamPro-Medium"/>
          </a:endParaRPr>
        </a:p>
      </dgm:t>
    </dgm:pt>
    <dgm:pt modelId="{83972011-F3FE-4875-9CFB-A2327C5E71B0}" type="sibTrans" cxnId="{B9ADD700-1B2E-4530-B3AB-FCD37F15E757}">
      <dgm:prSet/>
      <dgm:spPr/>
      <dgm:t>
        <a:bodyPr/>
        <a:lstStyle/>
        <a:p>
          <a:pPr algn="just"/>
          <a:endParaRPr lang="ru-RU" sz="1600">
            <a:latin typeface="GothamPro-Medium"/>
          </a:endParaRPr>
        </a:p>
      </dgm:t>
    </dgm:pt>
    <dgm:pt modelId="{CDAD0E76-0F66-4931-B774-93C5557F601C}">
      <dgm:prSet custT="1"/>
      <dgm:spPr/>
      <dgm:t>
        <a:bodyPr anchor="ctr"/>
        <a:lstStyle/>
        <a:p>
          <a:pPr algn="just"/>
          <a:r>
            <a:rPr lang="ru-RU" sz="1600" dirty="0" smtClean="0">
              <a:latin typeface="GothamPro-Medium"/>
              <a:ea typeface="Calibri" panose="020F0502020204030204" pitchFamily="34" charset="0"/>
              <a:cs typeface="Times New Roman" panose="02020603050405020304" pitchFamily="18" charset="0"/>
            </a:rPr>
            <a:t>Развитие ранней диагностики заболеваний органов репродуктивной сферы у детей в возрасте 15-17 лет </a:t>
          </a:r>
          <a:r>
            <a:rPr lang="ru-RU" sz="1600" dirty="0" smtClean="0">
              <a:latin typeface="GothamPro-Medium"/>
              <a:ea typeface="Calibri" panose="020F0502020204030204" pitchFamily="34" charset="0"/>
              <a:cs typeface="Times New Roman" panose="02020603050405020304" pitchFamily="18" charset="0"/>
            </a:rPr>
            <a:t/>
          </a:r>
          <a:br>
            <a:rPr lang="ru-RU" sz="1600" dirty="0" smtClean="0">
              <a:latin typeface="GothamPro-Medium"/>
              <a:ea typeface="Calibri" panose="020F0502020204030204" pitchFamily="34" charset="0"/>
              <a:cs typeface="Times New Roman" panose="02020603050405020304" pitchFamily="18" charset="0"/>
            </a:rPr>
          </a:br>
          <a:r>
            <a:rPr lang="ru-RU" sz="1600" dirty="0" smtClean="0">
              <a:latin typeface="GothamPro-Medium"/>
              <a:ea typeface="Calibri" panose="020F0502020204030204" pitchFamily="34" charset="0"/>
              <a:cs typeface="Times New Roman" panose="02020603050405020304" pitchFamily="18" charset="0"/>
            </a:rPr>
            <a:t>в </a:t>
          </a:r>
          <a:r>
            <a:rPr lang="ru-RU" sz="1600" dirty="0" smtClean="0">
              <a:latin typeface="GothamPro-Medium"/>
              <a:ea typeface="Calibri" panose="020F0502020204030204" pitchFamily="34" charset="0"/>
              <a:cs typeface="Times New Roman" panose="02020603050405020304" pitchFamily="18" charset="0"/>
            </a:rPr>
            <a:t>рамках проведения профилактических осмотров</a:t>
          </a:r>
          <a:endParaRPr lang="ru-RU" sz="1600" dirty="0">
            <a:latin typeface="GothamPro-Medium"/>
            <a:ea typeface="Calibri" panose="020F0502020204030204" pitchFamily="34" charset="0"/>
            <a:cs typeface="Times New Roman" panose="02020603050405020304" pitchFamily="18" charset="0"/>
          </a:endParaRPr>
        </a:p>
      </dgm:t>
    </dgm:pt>
    <dgm:pt modelId="{EFE33BE6-EA43-43D3-B876-BE1B7FEB2841}" type="parTrans" cxnId="{EEA824E8-0701-4CE5-BF56-81EEED86AB49}">
      <dgm:prSet/>
      <dgm:spPr/>
      <dgm:t>
        <a:bodyPr/>
        <a:lstStyle/>
        <a:p>
          <a:pPr algn="just"/>
          <a:endParaRPr lang="ru-RU" sz="1600">
            <a:latin typeface="GothamPro-Medium"/>
          </a:endParaRPr>
        </a:p>
      </dgm:t>
    </dgm:pt>
    <dgm:pt modelId="{FC49B218-5685-4E49-8DF9-E5A20289D7A0}" type="sibTrans" cxnId="{EEA824E8-0701-4CE5-BF56-81EEED86AB49}">
      <dgm:prSet/>
      <dgm:spPr/>
      <dgm:t>
        <a:bodyPr/>
        <a:lstStyle/>
        <a:p>
          <a:pPr algn="just"/>
          <a:endParaRPr lang="ru-RU" sz="1600">
            <a:latin typeface="GothamPro-Medium"/>
          </a:endParaRPr>
        </a:p>
      </dgm:t>
    </dgm:pt>
    <dgm:pt modelId="{3BAFEAE7-8553-4BF2-91E4-18920BF51A9C}">
      <dgm:prSet custT="1"/>
      <dgm:spPr/>
      <dgm:t>
        <a:bodyPr anchor="ctr"/>
        <a:lstStyle/>
        <a:p>
          <a:pPr algn="just"/>
          <a:r>
            <a:rPr lang="ru-RU" sz="1600" dirty="0" smtClean="0">
              <a:latin typeface="GothamPro-Medium"/>
              <a:ea typeface="Calibri" panose="020F0502020204030204" pitchFamily="34" charset="0"/>
              <a:cs typeface="Times New Roman" panose="02020603050405020304" pitchFamily="18" charset="0"/>
            </a:rPr>
            <a:t>Развитие консультативно-диагностической помощи детям на базе медицинских организаций 2 и 3 группы </a:t>
          </a:r>
          <a:r>
            <a:rPr lang="ru-RU" sz="1600" dirty="0" smtClean="0">
              <a:latin typeface="GothamPro-Medium"/>
              <a:ea typeface="Calibri" panose="020F0502020204030204" pitchFamily="34" charset="0"/>
              <a:cs typeface="Times New Roman" panose="02020603050405020304" pitchFamily="18" charset="0"/>
            </a:rPr>
            <a:t/>
          </a:r>
          <a:br>
            <a:rPr lang="ru-RU" sz="1600" dirty="0" smtClean="0">
              <a:latin typeface="GothamPro-Medium"/>
              <a:ea typeface="Calibri" panose="020F0502020204030204" pitchFamily="34" charset="0"/>
              <a:cs typeface="Times New Roman" panose="02020603050405020304" pitchFamily="18" charset="0"/>
            </a:rPr>
          </a:br>
          <a:r>
            <a:rPr lang="ru-RU" sz="1600" dirty="0" smtClean="0">
              <a:latin typeface="GothamPro-Medium"/>
              <a:ea typeface="Calibri" panose="020F0502020204030204" pitchFamily="34" charset="0"/>
              <a:cs typeface="Times New Roman" panose="02020603050405020304" pitchFamily="18" charset="0"/>
            </a:rPr>
            <a:t>Ханты-Мансийского </a:t>
          </a:r>
          <a:r>
            <a:rPr lang="ru-RU" sz="1600" dirty="0" smtClean="0">
              <a:latin typeface="GothamPro-Medium"/>
              <a:ea typeface="Calibri" panose="020F0502020204030204" pitchFamily="34" charset="0"/>
              <a:cs typeface="Times New Roman" panose="02020603050405020304" pitchFamily="18" charset="0"/>
            </a:rPr>
            <a:t>автономного округа – Югры</a:t>
          </a:r>
          <a:endParaRPr lang="ru-RU" sz="1600" dirty="0">
            <a:latin typeface="GothamPro-Medium"/>
            <a:ea typeface="Calibri" panose="020F0502020204030204" pitchFamily="34" charset="0"/>
            <a:cs typeface="Times New Roman" panose="02020603050405020304" pitchFamily="18" charset="0"/>
          </a:endParaRPr>
        </a:p>
      </dgm:t>
    </dgm:pt>
    <dgm:pt modelId="{13FCE040-40AF-4640-97F7-999C7E6B6D17}" type="parTrans" cxnId="{0896FD7E-34C9-4EE3-910F-83B436E71CE5}">
      <dgm:prSet/>
      <dgm:spPr/>
      <dgm:t>
        <a:bodyPr/>
        <a:lstStyle/>
        <a:p>
          <a:pPr algn="just"/>
          <a:endParaRPr lang="ru-RU" sz="1600">
            <a:latin typeface="GothamPro-Medium"/>
          </a:endParaRPr>
        </a:p>
      </dgm:t>
    </dgm:pt>
    <dgm:pt modelId="{46E33E7D-AD2C-4D7A-B885-F1F818BEA07C}" type="sibTrans" cxnId="{0896FD7E-34C9-4EE3-910F-83B436E71CE5}">
      <dgm:prSet/>
      <dgm:spPr/>
      <dgm:t>
        <a:bodyPr/>
        <a:lstStyle/>
        <a:p>
          <a:pPr algn="just"/>
          <a:endParaRPr lang="ru-RU" sz="1600">
            <a:latin typeface="GothamPro-Medium"/>
          </a:endParaRPr>
        </a:p>
      </dgm:t>
    </dgm:pt>
    <dgm:pt modelId="{CBBFDFA5-FF7D-44F2-BD5A-D6CA69063CA5}">
      <dgm:prSet custT="1"/>
      <dgm:spPr/>
      <dgm:t>
        <a:bodyPr anchor="ctr"/>
        <a:lstStyle/>
        <a:p>
          <a:pPr algn="just"/>
          <a:r>
            <a:rPr lang="ru-RU" sz="1600" dirty="0" smtClean="0">
              <a:latin typeface="GothamPro-Medium"/>
              <a:ea typeface="Calibri" panose="020F0502020204030204" pitchFamily="34" charset="0"/>
              <a:cs typeface="Times New Roman" panose="02020603050405020304" pitchFamily="18" charset="0"/>
            </a:rPr>
            <a:t>Повышение квалификации медицинских работников в области </a:t>
          </a:r>
          <a:r>
            <a:rPr lang="ru-RU" sz="1600" dirty="0" err="1" smtClean="0">
              <a:latin typeface="GothamPro-Medium"/>
              <a:ea typeface="Calibri" panose="020F0502020204030204" pitchFamily="34" charset="0"/>
              <a:cs typeface="Times New Roman" panose="02020603050405020304" pitchFamily="18" charset="0"/>
            </a:rPr>
            <a:t>перинатологии</a:t>
          </a:r>
          <a:r>
            <a:rPr lang="ru-RU" sz="1600" dirty="0" smtClean="0">
              <a:latin typeface="GothamPro-Medium"/>
              <a:ea typeface="Calibri" panose="020F0502020204030204" pitchFamily="34" charset="0"/>
              <a:cs typeface="Times New Roman" panose="02020603050405020304" pitchFamily="18" charset="0"/>
            </a:rPr>
            <a:t>, неонатологии и педиатрии, </a:t>
          </a:r>
          <a:r>
            <a:rPr lang="ru-RU" sz="1600" dirty="0" smtClean="0">
              <a:latin typeface="GothamPro-Medium"/>
              <a:ea typeface="Calibri" panose="020F0502020204030204" pitchFamily="34" charset="0"/>
              <a:cs typeface="Times New Roman" panose="02020603050405020304" pitchFamily="18" charset="0"/>
            </a:rPr>
            <a:t/>
          </a:r>
          <a:br>
            <a:rPr lang="ru-RU" sz="1600" dirty="0" smtClean="0">
              <a:latin typeface="GothamPro-Medium"/>
              <a:ea typeface="Calibri" panose="020F0502020204030204" pitchFamily="34" charset="0"/>
              <a:cs typeface="Times New Roman" panose="02020603050405020304" pitchFamily="18" charset="0"/>
            </a:rPr>
          </a:br>
          <a:r>
            <a:rPr lang="ru-RU" sz="1600" dirty="0" smtClean="0">
              <a:latin typeface="GothamPro-Medium"/>
              <a:ea typeface="Calibri" panose="020F0502020204030204" pitchFamily="34" charset="0"/>
              <a:cs typeface="Times New Roman" panose="02020603050405020304" pitchFamily="18" charset="0"/>
            </a:rPr>
            <a:t>в </a:t>
          </a:r>
          <a:r>
            <a:rPr lang="ru-RU" sz="1600" dirty="0" smtClean="0">
              <a:latin typeface="GothamPro-Medium"/>
              <a:ea typeface="Calibri" panose="020F0502020204030204" pitchFamily="34" charset="0"/>
              <a:cs typeface="Times New Roman" panose="02020603050405020304" pitchFamily="18" charset="0"/>
            </a:rPr>
            <a:t>том числе  в симуляционных центрах</a:t>
          </a:r>
          <a:endParaRPr lang="ru-RU" sz="1600" dirty="0">
            <a:latin typeface="GothamPro-Medium"/>
            <a:ea typeface="Calibri" panose="020F0502020204030204" pitchFamily="34" charset="0"/>
            <a:cs typeface="Times New Roman" panose="02020603050405020304" pitchFamily="18" charset="0"/>
          </a:endParaRPr>
        </a:p>
      </dgm:t>
    </dgm:pt>
    <dgm:pt modelId="{ADF0E0A3-C2C7-4D5F-A8FF-B4CB64DFBF63}" type="parTrans" cxnId="{E595E5AD-F027-4A0E-8AA4-ADCDC163E570}">
      <dgm:prSet/>
      <dgm:spPr/>
      <dgm:t>
        <a:bodyPr/>
        <a:lstStyle/>
        <a:p>
          <a:pPr algn="just"/>
          <a:endParaRPr lang="ru-RU" sz="1600">
            <a:latin typeface="GothamPro-Medium"/>
          </a:endParaRPr>
        </a:p>
      </dgm:t>
    </dgm:pt>
    <dgm:pt modelId="{5889E5EA-F0E3-4CA6-8735-57EAFC16F51B}" type="sibTrans" cxnId="{E595E5AD-F027-4A0E-8AA4-ADCDC163E570}">
      <dgm:prSet/>
      <dgm:spPr/>
      <dgm:t>
        <a:bodyPr/>
        <a:lstStyle/>
        <a:p>
          <a:pPr algn="just"/>
          <a:endParaRPr lang="ru-RU" sz="1600">
            <a:latin typeface="GothamPro-Medium"/>
          </a:endParaRPr>
        </a:p>
      </dgm:t>
    </dgm:pt>
    <dgm:pt modelId="{FF4F6316-5302-4165-B62F-8F3EC138BDC8}" type="pres">
      <dgm:prSet presAssocID="{4DDE8EE2-2FFE-4F00-AF2D-9958FEFBFC22}" presName="vert0" presStyleCnt="0">
        <dgm:presLayoutVars>
          <dgm:dir/>
          <dgm:animOne val="branch"/>
          <dgm:animLvl val="lvl"/>
        </dgm:presLayoutVars>
      </dgm:prSet>
      <dgm:spPr/>
      <dgm:t>
        <a:bodyPr/>
        <a:lstStyle/>
        <a:p>
          <a:endParaRPr lang="ru-RU"/>
        </a:p>
      </dgm:t>
    </dgm:pt>
    <dgm:pt modelId="{4A5952FA-E638-49DD-81F7-6768A4D4118B}" type="pres">
      <dgm:prSet presAssocID="{A89FBFDB-2FC9-4367-8F50-B5DA8293B77F}" presName="thickLine" presStyleLbl="alignNode1" presStyleIdx="0" presStyleCnt="4"/>
      <dgm:spPr/>
    </dgm:pt>
    <dgm:pt modelId="{A63C866D-4AD1-42AB-9F3D-A4053BD27306}" type="pres">
      <dgm:prSet presAssocID="{A89FBFDB-2FC9-4367-8F50-B5DA8293B77F}" presName="horz1" presStyleCnt="0"/>
      <dgm:spPr/>
    </dgm:pt>
    <dgm:pt modelId="{2154796A-1039-4D4D-9018-D75D4239693D}" type="pres">
      <dgm:prSet presAssocID="{A89FBFDB-2FC9-4367-8F50-B5DA8293B77F}" presName="tx1" presStyleLbl="revTx" presStyleIdx="0" presStyleCnt="4"/>
      <dgm:spPr/>
      <dgm:t>
        <a:bodyPr/>
        <a:lstStyle/>
        <a:p>
          <a:endParaRPr lang="ru-RU"/>
        </a:p>
      </dgm:t>
    </dgm:pt>
    <dgm:pt modelId="{1CEC6FDF-D6DA-497A-B8A8-90DC94DB5D5B}" type="pres">
      <dgm:prSet presAssocID="{A89FBFDB-2FC9-4367-8F50-B5DA8293B77F}" presName="vert1" presStyleCnt="0"/>
      <dgm:spPr/>
    </dgm:pt>
    <dgm:pt modelId="{BEB761A8-6B26-455D-A58C-D26728C20F42}" type="pres">
      <dgm:prSet presAssocID="{CDAD0E76-0F66-4931-B774-93C5557F601C}" presName="thickLine" presStyleLbl="alignNode1" presStyleIdx="1" presStyleCnt="4"/>
      <dgm:spPr/>
    </dgm:pt>
    <dgm:pt modelId="{75F0C31A-FD06-4037-9B8C-22F860096A39}" type="pres">
      <dgm:prSet presAssocID="{CDAD0E76-0F66-4931-B774-93C5557F601C}" presName="horz1" presStyleCnt="0"/>
      <dgm:spPr/>
    </dgm:pt>
    <dgm:pt modelId="{9037A0E7-A27D-4BFE-9E40-F39F4A00FDEA}" type="pres">
      <dgm:prSet presAssocID="{CDAD0E76-0F66-4931-B774-93C5557F601C}" presName="tx1" presStyleLbl="revTx" presStyleIdx="1" presStyleCnt="4"/>
      <dgm:spPr/>
      <dgm:t>
        <a:bodyPr/>
        <a:lstStyle/>
        <a:p>
          <a:endParaRPr lang="ru-RU"/>
        </a:p>
      </dgm:t>
    </dgm:pt>
    <dgm:pt modelId="{59903FC2-3486-4EC7-BF07-B745949CFE1A}" type="pres">
      <dgm:prSet presAssocID="{CDAD0E76-0F66-4931-B774-93C5557F601C}" presName="vert1" presStyleCnt="0"/>
      <dgm:spPr/>
    </dgm:pt>
    <dgm:pt modelId="{B545B00F-7D1D-4FEB-BA88-D7547AF40B8B}" type="pres">
      <dgm:prSet presAssocID="{3BAFEAE7-8553-4BF2-91E4-18920BF51A9C}" presName="thickLine" presStyleLbl="alignNode1" presStyleIdx="2" presStyleCnt="4"/>
      <dgm:spPr/>
    </dgm:pt>
    <dgm:pt modelId="{BF01E584-F427-42E7-B774-7BA7082BD580}" type="pres">
      <dgm:prSet presAssocID="{3BAFEAE7-8553-4BF2-91E4-18920BF51A9C}" presName="horz1" presStyleCnt="0"/>
      <dgm:spPr/>
    </dgm:pt>
    <dgm:pt modelId="{6922B54B-4895-49B7-B606-9E8E2B52DD80}" type="pres">
      <dgm:prSet presAssocID="{3BAFEAE7-8553-4BF2-91E4-18920BF51A9C}" presName="tx1" presStyleLbl="revTx" presStyleIdx="2" presStyleCnt="4"/>
      <dgm:spPr/>
      <dgm:t>
        <a:bodyPr/>
        <a:lstStyle/>
        <a:p>
          <a:endParaRPr lang="ru-RU"/>
        </a:p>
      </dgm:t>
    </dgm:pt>
    <dgm:pt modelId="{245E405C-6557-4600-85B1-9482F92129C7}" type="pres">
      <dgm:prSet presAssocID="{3BAFEAE7-8553-4BF2-91E4-18920BF51A9C}" presName="vert1" presStyleCnt="0"/>
      <dgm:spPr/>
    </dgm:pt>
    <dgm:pt modelId="{B4885A53-234E-4D9C-B985-1F173B210D5A}" type="pres">
      <dgm:prSet presAssocID="{CBBFDFA5-FF7D-44F2-BD5A-D6CA69063CA5}" presName="thickLine" presStyleLbl="alignNode1" presStyleIdx="3" presStyleCnt="4"/>
      <dgm:spPr/>
    </dgm:pt>
    <dgm:pt modelId="{91E801C5-D7C3-4014-BDAB-DC740FB27B09}" type="pres">
      <dgm:prSet presAssocID="{CBBFDFA5-FF7D-44F2-BD5A-D6CA69063CA5}" presName="horz1" presStyleCnt="0"/>
      <dgm:spPr/>
    </dgm:pt>
    <dgm:pt modelId="{3E2D705E-8BBC-4FE3-A940-24C990C74C34}" type="pres">
      <dgm:prSet presAssocID="{CBBFDFA5-FF7D-44F2-BD5A-D6CA69063CA5}" presName="tx1" presStyleLbl="revTx" presStyleIdx="3" presStyleCnt="4"/>
      <dgm:spPr/>
      <dgm:t>
        <a:bodyPr/>
        <a:lstStyle/>
        <a:p>
          <a:endParaRPr lang="ru-RU"/>
        </a:p>
      </dgm:t>
    </dgm:pt>
    <dgm:pt modelId="{EE6546EB-22B6-43FF-BE52-32974F9921B8}" type="pres">
      <dgm:prSet presAssocID="{CBBFDFA5-FF7D-44F2-BD5A-D6CA69063CA5}" presName="vert1" presStyleCnt="0"/>
      <dgm:spPr/>
    </dgm:pt>
  </dgm:ptLst>
  <dgm:cxnLst>
    <dgm:cxn modelId="{EEA824E8-0701-4CE5-BF56-81EEED86AB49}" srcId="{4DDE8EE2-2FFE-4F00-AF2D-9958FEFBFC22}" destId="{CDAD0E76-0F66-4931-B774-93C5557F601C}" srcOrd="1" destOrd="0" parTransId="{EFE33BE6-EA43-43D3-B876-BE1B7FEB2841}" sibTransId="{FC49B218-5685-4E49-8DF9-E5A20289D7A0}"/>
    <dgm:cxn modelId="{32345446-AC1B-4051-AAA3-913D6E43B5F3}" type="presOf" srcId="{3BAFEAE7-8553-4BF2-91E4-18920BF51A9C}" destId="{6922B54B-4895-49B7-B606-9E8E2B52DD80}" srcOrd="0" destOrd="0" presId="urn:microsoft.com/office/officeart/2008/layout/LinedList"/>
    <dgm:cxn modelId="{59687F8C-DBAC-4AF8-B736-B65C1F7E6F37}" type="presOf" srcId="{4DDE8EE2-2FFE-4F00-AF2D-9958FEFBFC22}" destId="{FF4F6316-5302-4165-B62F-8F3EC138BDC8}" srcOrd="0" destOrd="0" presId="urn:microsoft.com/office/officeart/2008/layout/LinedList"/>
    <dgm:cxn modelId="{94557B51-9A7F-4902-8248-CC96BCB752A3}" type="presOf" srcId="{A89FBFDB-2FC9-4367-8F50-B5DA8293B77F}" destId="{2154796A-1039-4D4D-9018-D75D4239693D}" srcOrd="0" destOrd="0" presId="urn:microsoft.com/office/officeart/2008/layout/LinedList"/>
    <dgm:cxn modelId="{0896FD7E-34C9-4EE3-910F-83B436E71CE5}" srcId="{4DDE8EE2-2FFE-4F00-AF2D-9958FEFBFC22}" destId="{3BAFEAE7-8553-4BF2-91E4-18920BF51A9C}" srcOrd="2" destOrd="0" parTransId="{13FCE040-40AF-4640-97F7-999C7E6B6D17}" sibTransId="{46E33E7D-AD2C-4D7A-B885-F1F818BEA07C}"/>
    <dgm:cxn modelId="{E595E5AD-F027-4A0E-8AA4-ADCDC163E570}" srcId="{4DDE8EE2-2FFE-4F00-AF2D-9958FEFBFC22}" destId="{CBBFDFA5-FF7D-44F2-BD5A-D6CA69063CA5}" srcOrd="3" destOrd="0" parTransId="{ADF0E0A3-C2C7-4D5F-A8FF-B4CB64DFBF63}" sibTransId="{5889E5EA-F0E3-4CA6-8735-57EAFC16F51B}"/>
    <dgm:cxn modelId="{B9ADD700-1B2E-4530-B3AB-FCD37F15E757}" srcId="{4DDE8EE2-2FFE-4F00-AF2D-9958FEFBFC22}" destId="{A89FBFDB-2FC9-4367-8F50-B5DA8293B77F}" srcOrd="0" destOrd="0" parTransId="{2C0ED89A-1EDE-4351-82A7-5678E43477E3}" sibTransId="{83972011-F3FE-4875-9CFB-A2327C5E71B0}"/>
    <dgm:cxn modelId="{B403BBF6-0F4E-42B8-B086-FF9B602DDC7B}" type="presOf" srcId="{CDAD0E76-0F66-4931-B774-93C5557F601C}" destId="{9037A0E7-A27D-4BFE-9E40-F39F4A00FDEA}" srcOrd="0" destOrd="0" presId="urn:microsoft.com/office/officeart/2008/layout/LinedList"/>
    <dgm:cxn modelId="{1AD017BD-4A86-4206-AB4A-25F0E2DEB750}" type="presOf" srcId="{CBBFDFA5-FF7D-44F2-BD5A-D6CA69063CA5}" destId="{3E2D705E-8BBC-4FE3-A940-24C990C74C34}" srcOrd="0" destOrd="0" presId="urn:microsoft.com/office/officeart/2008/layout/LinedList"/>
    <dgm:cxn modelId="{0FDBD057-D028-4D2E-8DC8-6FDB043C8F09}" type="presParOf" srcId="{FF4F6316-5302-4165-B62F-8F3EC138BDC8}" destId="{4A5952FA-E638-49DD-81F7-6768A4D4118B}" srcOrd="0" destOrd="0" presId="urn:microsoft.com/office/officeart/2008/layout/LinedList"/>
    <dgm:cxn modelId="{9796C12E-435B-47B9-BEC1-643007FFB997}" type="presParOf" srcId="{FF4F6316-5302-4165-B62F-8F3EC138BDC8}" destId="{A63C866D-4AD1-42AB-9F3D-A4053BD27306}" srcOrd="1" destOrd="0" presId="urn:microsoft.com/office/officeart/2008/layout/LinedList"/>
    <dgm:cxn modelId="{69F00101-BAF5-4B1A-9AF4-59DD5B27667B}" type="presParOf" srcId="{A63C866D-4AD1-42AB-9F3D-A4053BD27306}" destId="{2154796A-1039-4D4D-9018-D75D4239693D}" srcOrd="0" destOrd="0" presId="urn:microsoft.com/office/officeart/2008/layout/LinedList"/>
    <dgm:cxn modelId="{BA1A5037-697A-4E99-A0BA-44AD6AA3F09B}" type="presParOf" srcId="{A63C866D-4AD1-42AB-9F3D-A4053BD27306}" destId="{1CEC6FDF-D6DA-497A-B8A8-90DC94DB5D5B}" srcOrd="1" destOrd="0" presId="urn:microsoft.com/office/officeart/2008/layout/LinedList"/>
    <dgm:cxn modelId="{5F43FFE3-C875-43F4-A1AB-34CD10CB7B88}" type="presParOf" srcId="{FF4F6316-5302-4165-B62F-8F3EC138BDC8}" destId="{BEB761A8-6B26-455D-A58C-D26728C20F42}" srcOrd="2" destOrd="0" presId="urn:microsoft.com/office/officeart/2008/layout/LinedList"/>
    <dgm:cxn modelId="{43FC9B7F-4AB9-4BDF-BB62-D75A5EDD98EA}" type="presParOf" srcId="{FF4F6316-5302-4165-B62F-8F3EC138BDC8}" destId="{75F0C31A-FD06-4037-9B8C-22F860096A39}" srcOrd="3" destOrd="0" presId="urn:microsoft.com/office/officeart/2008/layout/LinedList"/>
    <dgm:cxn modelId="{FAC39E96-A570-4F07-B784-18FA0BA2A36A}" type="presParOf" srcId="{75F0C31A-FD06-4037-9B8C-22F860096A39}" destId="{9037A0E7-A27D-4BFE-9E40-F39F4A00FDEA}" srcOrd="0" destOrd="0" presId="urn:microsoft.com/office/officeart/2008/layout/LinedList"/>
    <dgm:cxn modelId="{A89B3501-4BCD-413A-8756-11584A563A60}" type="presParOf" srcId="{75F0C31A-FD06-4037-9B8C-22F860096A39}" destId="{59903FC2-3486-4EC7-BF07-B745949CFE1A}" srcOrd="1" destOrd="0" presId="urn:microsoft.com/office/officeart/2008/layout/LinedList"/>
    <dgm:cxn modelId="{8072D1EB-5C1C-4BEA-ADB4-9F35D4B77D99}" type="presParOf" srcId="{FF4F6316-5302-4165-B62F-8F3EC138BDC8}" destId="{B545B00F-7D1D-4FEB-BA88-D7547AF40B8B}" srcOrd="4" destOrd="0" presId="urn:microsoft.com/office/officeart/2008/layout/LinedList"/>
    <dgm:cxn modelId="{DEF91C20-89F6-4549-9D22-F21C9213581C}" type="presParOf" srcId="{FF4F6316-5302-4165-B62F-8F3EC138BDC8}" destId="{BF01E584-F427-42E7-B774-7BA7082BD580}" srcOrd="5" destOrd="0" presId="urn:microsoft.com/office/officeart/2008/layout/LinedList"/>
    <dgm:cxn modelId="{77ED13CF-7357-4C77-AB59-5FD60EEC33A1}" type="presParOf" srcId="{BF01E584-F427-42E7-B774-7BA7082BD580}" destId="{6922B54B-4895-49B7-B606-9E8E2B52DD80}" srcOrd="0" destOrd="0" presId="urn:microsoft.com/office/officeart/2008/layout/LinedList"/>
    <dgm:cxn modelId="{9A393197-29FF-4946-A560-7E4A31E1B8FB}" type="presParOf" srcId="{BF01E584-F427-42E7-B774-7BA7082BD580}" destId="{245E405C-6557-4600-85B1-9482F92129C7}" srcOrd="1" destOrd="0" presId="urn:microsoft.com/office/officeart/2008/layout/LinedList"/>
    <dgm:cxn modelId="{9E5B42F3-3502-4597-8FB1-8F4E1203822A}" type="presParOf" srcId="{FF4F6316-5302-4165-B62F-8F3EC138BDC8}" destId="{B4885A53-234E-4D9C-B985-1F173B210D5A}" srcOrd="6" destOrd="0" presId="urn:microsoft.com/office/officeart/2008/layout/LinedList"/>
    <dgm:cxn modelId="{DBE457D8-FB70-4FB0-BC58-E2FA43633837}" type="presParOf" srcId="{FF4F6316-5302-4165-B62F-8F3EC138BDC8}" destId="{91E801C5-D7C3-4014-BDAB-DC740FB27B09}" srcOrd="7" destOrd="0" presId="urn:microsoft.com/office/officeart/2008/layout/LinedList"/>
    <dgm:cxn modelId="{A071E7C5-08D4-4BCE-A592-7AF2F92707C5}" type="presParOf" srcId="{91E801C5-D7C3-4014-BDAB-DC740FB27B09}" destId="{3E2D705E-8BBC-4FE3-A940-24C990C74C34}" srcOrd="0" destOrd="0" presId="urn:microsoft.com/office/officeart/2008/layout/LinedList"/>
    <dgm:cxn modelId="{B3B28553-4AB6-4E5C-A19E-6CCF89B9D354}" type="presParOf" srcId="{91E801C5-D7C3-4014-BDAB-DC740FB27B09}" destId="{EE6546EB-22B6-43FF-BE52-32974F9921B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AB6999B-28F1-4119-ABC1-6F5BE6C67B3C}"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ru-RU"/>
        </a:p>
      </dgm:t>
    </dgm:pt>
    <dgm:pt modelId="{ABF2A587-C7A7-45C8-8324-BC5D0A657756}">
      <dgm:prSet phldrT="[Текст]" custT="1"/>
      <dgm:spPr/>
      <dgm:t>
        <a:bodyPr/>
        <a:lstStyle/>
        <a:p>
          <a:pPr algn="just">
            <a:lnSpc>
              <a:spcPct val="100000"/>
            </a:lnSpc>
          </a:pPr>
          <a:r>
            <a:rPr lang="ru-RU" sz="1200" b="0" dirty="0">
              <a:latin typeface="GothamPro-Medium"/>
              <a:ea typeface="Calibri" panose="020F0502020204030204" pitchFamily="34" charset="0"/>
              <a:cs typeface="Times New Roman" panose="02020603050405020304" pitchFamily="18" charset="0"/>
            </a:rPr>
            <a:t>24 детские поликлиники к 2021 году соответствуют требованиям федеральных нормативных документов, медицинская помощь детям оказывается в комфортных условиях, повышена доступность профилактической помощи детям.</a:t>
          </a:r>
          <a:endParaRPr lang="ru-RU" sz="1200" b="0" dirty="0">
            <a:latin typeface="GothamPro-Medium"/>
          </a:endParaRPr>
        </a:p>
      </dgm:t>
    </dgm:pt>
    <dgm:pt modelId="{14769398-628C-44D8-BC10-6DCDE9CBF42B}" type="parTrans" cxnId="{F32D0A9E-8DE8-4A3C-84A7-1C8C562D8F71}">
      <dgm:prSet/>
      <dgm:spPr/>
      <dgm:t>
        <a:bodyPr/>
        <a:lstStyle/>
        <a:p>
          <a:pPr algn="just"/>
          <a:endParaRPr lang="ru-RU" sz="1200" b="0">
            <a:latin typeface="GothamPro-Medium"/>
          </a:endParaRPr>
        </a:p>
      </dgm:t>
    </dgm:pt>
    <dgm:pt modelId="{DC0ACDC6-111A-4D22-8158-2AC94C884CCB}" type="sibTrans" cxnId="{F32D0A9E-8DE8-4A3C-84A7-1C8C562D8F71}">
      <dgm:prSet/>
      <dgm:spPr/>
      <dgm:t>
        <a:bodyPr/>
        <a:lstStyle/>
        <a:p>
          <a:pPr algn="just"/>
          <a:endParaRPr lang="ru-RU" sz="1200" b="0">
            <a:latin typeface="GothamPro-Medium"/>
          </a:endParaRPr>
        </a:p>
      </dgm:t>
    </dgm:pt>
    <dgm:pt modelId="{7FF9F2EB-857B-4393-A4A6-90484C37DFD4}">
      <dgm:prSet custT="1"/>
      <dgm:spPr/>
      <dgm:t>
        <a:bodyPr/>
        <a:lstStyle/>
        <a:p>
          <a:pPr algn="just"/>
          <a:r>
            <a:rPr lang="ru-RU" sz="1200" b="0" dirty="0">
              <a:latin typeface="GothamPro-Medium"/>
              <a:ea typeface="Calibri" panose="020F0502020204030204" pitchFamily="34" charset="0"/>
              <a:cs typeface="Times New Roman" panose="02020603050405020304" pitchFamily="18" charset="0"/>
            </a:rPr>
            <a:t>к 2024 году увеличен охват детей профилактическими осмотрами до 95%, в том числе узкими специалистами акушерами-гинекологами и урологами 80%, обеспечено раннее выявление заболеваний, проведение своевременной диагностики, лечения, медицинской реабилитации. </a:t>
          </a:r>
        </a:p>
      </dgm:t>
    </dgm:pt>
    <dgm:pt modelId="{4912F6A5-B06D-4486-8E4E-27F280EBB711}" type="parTrans" cxnId="{BB3FC8A3-BFAF-47B5-9664-712D5F2B276B}">
      <dgm:prSet/>
      <dgm:spPr/>
      <dgm:t>
        <a:bodyPr/>
        <a:lstStyle/>
        <a:p>
          <a:pPr algn="just"/>
          <a:endParaRPr lang="ru-RU" sz="1200">
            <a:latin typeface="GothamPro-Medium"/>
          </a:endParaRPr>
        </a:p>
      </dgm:t>
    </dgm:pt>
    <dgm:pt modelId="{65B92388-4B4E-4096-8641-24FE9AAFB25D}" type="sibTrans" cxnId="{BB3FC8A3-BFAF-47B5-9664-712D5F2B276B}">
      <dgm:prSet/>
      <dgm:spPr/>
      <dgm:t>
        <a:bodyPr/>
        <a:lstStyle/>
        <a:p>
          <a:pPr algn="just"/>
          <a:endParaRPr lang="ru-RU" sz="1200">
            <a:latin typeface="GothamPro-Medium"/>
          </a:endParaRPr>
        </a:p>
      </dgm:t>
    </dgm:pt>
    <dgm:pt modelId="{3FFCB317-F0E9-4677-BF69-C63507CB2413}">
      <dgm:prSet custT="1"/>
      <dgm:spPr/>
      <dgm:t>
        <a:bodyPr/>
        <a:lstStyle/>
        <a:p>
          <a:pPr algn="just"/>
          <a:r>
            <a:rPr lang="ru-RU" sz="1200" b="0" dirty="0">
              <a:latin typeface="GothamPro-Medium"/>
              <a:ea typeface="Calibri" panose="020F0502020204030204" pitchFamily="34" charset="0"/>
              <a:cs typeface="Times New Roman" panose="02020603050405020304" pitchFamily="18" charset="0"/>
            </a:rPr>
            <a:t>обеспечено </a:t>
          </a:r>
          <a:r>
            <a:rPr lang="ru-RU" sz="1200" b="0" dirty="0" smtClean="0">
              <a:latin typeface="GothamPro-Medium"/>
              <a:ea typeface="Calibri" panose="020F0502020204030204" pitchFamily="34" charset="0"/>
              <a:cs typeface="Times New Roman" panose="02020603050405020304" pitchFamily="18" charset="0"/>
            </a:rPr>
            <a:t>систематическое совершенствование </a:t>
          </a:r>
          <a:r>
            <a:rPr lang="ru-RU" sz="1200" b="0" dirty="0">
              <a:latin typeface="GothamPro-Medium"/>
              <a:ea typeface="Calibri" panose="020F0502020204030204" pitchFamily="34" charset="0"/>
              <a:cs typeface="Times New Roman" panose="02020603050405020304" pitchFamily="18" charset="0"/>
            </a:rPr>
            <a:t>манипуляционных и коммуникативных навыков врачей, что обусловит повышение качества медицинской помощи </a:t>
          </a:r>
          <a:r>
            <a:rPr lang="ru-RU" sz="1200" b="0" dirty="0" smtClean="0">
              <a:latin typeface="GothamPro-Medium"/>
              <a:ea typeface="Calibri" panose="020F0502020204030204" pitchFamily="34" charset="0"/>
              <a:cs typeface="Times New Roman" panose="02020603050405020304" pitchFamily="18" charset="0"/>
            </a:rPr>
            <a:t>детям, снижение </a:t>
          </a:r>
          <a:r>
            <a:rPr lang="ru-RU" sz="1200" b="0" dirty="0">
              <a:latin typeface="GothamPro-Medium"/>
              <a:ea typeface="Calibri" panose="020F0502020204030204" pitchFamily="34" charset="0"/>
              <a:cs typeface="Times New Roman" panose="02020603050405020304" pitchFamily="18" charset="0"/>
            </a:rPr>
            <a:t>смертности и инвалидности.</a:t>
          </a:r>
        </a:p>
      </dgm:t>
    </dgm:pt>
    <dgm:pt modelId="{C373535B-E9CC-40EB-B1AB-FA19A8200FFE}" type="parTrans" cxnId="{FF2076A7-E203-4188-A841-4A06BAEED058}">
      <dgm:prSet/>
      <dgm:spPr/>
      <dgm:t>
        <a:bodyPr/>
        <a:lstStyle/>
        <a:p>
          <a:pPr algn="just"/>
          <a:endParaRPr lang="ru-RU" sz="1200">
            <a:latin typeface="GothamPro-Medium"/>
          </a:endParaRPr>
        </a:p>
      </dgm:t>
    </dgm:pt>
    <dgm:pt modelId="{B70572CC-ED62-4B26-9C43-08F037060861}" type="sibTrans" cxnId="{FF2076A7-E203-4188-A841-4A06BAEED058}">
      <dgm:prSet/>
      <dgm:spPr/>
      <dgm:t>
        <a:bodyPr/>
        <a:lstStyle/>
        <a:p>
          <a:pPr algn="just"/>
          <a:endParaRPr lang="ru-RU" sz="1200">
            <a:latin typeface="GothamPro-Medium"/>
          </a:endParaRPr>
        </a:p>
      </dgm:t>
    </dgm:pt>
    <dgm:pt modelId="{2D8FC87D-FB88-4954-AF97-1A46818EABB3}">
      <dgm:prSet phldrT="[Текст]" custT="1"/>
      <dgm:spPr/>
      <dgm:t>
        <a:bodyPr/>
        <a:lstStyle/>
        <a:p>
          <a:pPr algn="just">
            <a:lnSpc>
              <a:spcPct val="100000"/>
            </a:lnSpc>
          </a:pPr>
          <a:endParaRPr lang="ru-RU" sz="1200" b="0" dirty="0">
            <a:latin typeface="GothamPro-Medium"/>
          </a:endParaRPr>
        </a:p>
      </dgm:t>
    </dgm:pt>
    <dgm:pt modelId="{42C57EDB-FB70-4384-AF2C-3CB1A49E6DA4}" type="parTrans" cxnId="{5D242850-437C-484C-A921-6CF2AF07F5CC}">
      <dgm:prSet/>
      <dgm:spPr/>
      <dgm:t>
        <a:bodyPr/>
        <a:lstStyle/>
        <a:p>
          <a:pPr algn="just"/>
          <a:endParaRPr lang="ru-RU" sz="1200">
            <a:latin typeface="GothamPro-Medium"/>
          </a:endParaRPr>
        </a:p>
      </dgm:t>
    </dgm:pt>
    <dgm:pt modelId="{2B104AA2-79C4-4EAF-BDF0-A9A8F4A28F8C}" type="sibTrans" cxnId="{5D242850-437C-484C-A921-6CF2AF07F5CC}">
      <dgm:prSet/>
      <dgm:spPr/>
      <dgm:t>
        <a:bodyPr/>
        <a:lstStyle/>
        <a:p>
          <a:pPr algn="just"/>
          <a:endParaRPr lang="ru-RU" sz="1200">
            <a:latin typeface="GothamPro-Medium"/>
          </a:endParaRPr>
        </a:p>
      </dgm:t>
    </dgm:pt>
    <dgm:pt modelId="{FDA986A8-1B12-4A82-BBB4-78AC5E212AF0}">
      <dgm:prSet custT="1"/>
      <dgm:spPr/>
      <dgm:t>
        <a:bodyPr/>
        <a:lstStyle/>
        <a:p>
          <a:pPr algn="just"/>
          <a:endParaRPr lang="ru-RU" sz="1200" b="0" dirty="0">
            <a:latin typeface="GothamPro-Medium"/>
            <a:ea typeface="Calibri" panose="020F0502020204030204" pitchFamily="34" charset="0"/>
            <a:cs typeface="Times New Roman" panose="02020603050405020304" pitchFamily="18" charset="0"/>
          </a:endParaRPr>
        </a:p>
      </dgm:t>
    </dgm:pt>
    <dgm:pt modelId="{C3195027-9A2C-495F-AE3E-99E02D4E181D}" type="parTrans" cxnId="{4FF01835-B09B-4EBB-8AE6-1B70430B7E75}">
      <dgm:prSet/>
      <dgm:spPr/>
      <dgm:t>
        <a:bodyPr/>
        <a:lstStyle/>
        <a:p>
          <a:pPr algn="just"/>
          <a:endParaRPr lang="ru-RU" sz="1200">
            <a:latin typeface="GothamPro-Medium"/>
          </a:endParaRPr>
        </a:p>
      </dgm:t>
    </dgm:pt>
    <dgm:pt modelId="{B23F25AE-27CF-408A-9E4C-F05F7B444127}" type="sibTrans" cxnId="{4FF01835-B09B-4EBB-8AE6-1B70430B7E75}">
      <dgm:prSet/>
      <dgm:spPr/>
      <dgm:t>
        <a:bodyPr/>
        <a:lstStyle/>
        <a:p>
          <a:pPr algn="just"/>
          <a:endParaRPr lang="ru-RU" sz="1200">
            <a:latin typeface="GothamPro-Medium"/>
          </a:endParaRPr>
        </a:p>
      </dgm:t>
    </dgm:pt>
    <dgm:pt modelId="{2D95A5B9-EBE5-43AD-B8B2-2C9DAD0A62E4}">
      <dgm:prSet custT="1"/>
      <dgm:spPr/>
      <dgm:t>
        <a:bodyPr/>
        <a:lstStyle/>
        <a:p>
          <a:pPr algn="just"/>
          <a:endParaRPr lang="ru-RU" sz="1200" b="0" dirty="0">
            <a:latin typeface="GothamPro-Medium"/>
            <a:ea typeface="Calibri" panose="020F0502020204030204" pitchFamily="34" charset="0"/>
            <a:cs typeface="Times New Roman" panose="02020603050405020304" pitchFamily="18" charset="0"/>
          </a:endParaRPr>
        </a:p>
      </dgm:t>
    </dgm:pt>
    <dgm:pt modelId="{49961320-2A7D-4809-9A15-89F90D3FE270}" type="sibTrans" cxnId="{DD4F1C9F-A419-4285-A25E-362C5552AD64}">
      <dgm:prSet/>
      <dgm:spPr/>
      <dgm:t>
        <a:bodyPr/>
        <a:lstStyle/>
        <a:p>
          <a:pPr algn="just"/>
          <a:endParaRPr lang="ru-RU" sz="1200">
            <a:latin typeface="GothamPro-Medium"/>
          </a:endParaRPr>
        </a:p>
      </dgm:t>
    </dgm:pt>
    <dgm:pt modelId="{6541649E-95B5-49C8-B84A-A94FA07D4F23}" type="parTrans" cxnId="{DD4F1C9F-A419-4285-A25E-362C5552AD64}">
      <dgm:prSet/>
      <dgm:spPr/>
      <dgm:t>
        <a:bodyPr/>
        <a:lstStyle/>
        <a:p>
          <a:pPr algn="just"/>
          <a:endParaRPr lang="ru-RU" sz="1200">
            <a:latin typeface="GothamPro-Medium"/>
          </a:endParaRPr>
        </a:p>
      </dgm:t>
    </dgm:pt>
    <dgm:pt modelId="{F1F5FEB3-6ED2-4FE5-BBAC-2959742BCFBF}">
      <dgm:prSet custT="1"/>
      <dgm:spPr/>
      <dgm:t>
        <a:bodyPr/>
        <a:lstStyle/>
        <a:p>
          <a:pPr algn="just"/>
          <a:r>
            <a:rPr lang="ru-RU" sz="1200" b="0" dirty="0">
              <a:latin typeface="GothamPro-Medium"/>
              <a:ea typeface="Calibri" panose="020F0502020204030204" pitchFamily="34" charset="0"/>
              <a:cs typeface="Times New Roman" panose="02020603050405020304" pitchFamily="18" charset="0"/>
            </a:rPr>
            <a:t>к 2024 году повышена доступность специализированной, в том числе высокотехнологичной медицинской помощи </a:t>
          </a:r>
          <a:r>
            <a:rPr lang="ru-RU" sz="1200" b="0" dirty="0" smtClean="0">
              <a:latin typeface="GothamPro-Medium"/>
              <a:ea typeface="Calibri" panose="020F0502020204030204" pitchFamily="34" charset="0"/>
              <a:cs typeface="Times New Roman" panose="02020603050405020304" pitchFamily="18" charset="0"/>
            </a:rPr>
            <a:t>детям. </a:t>
          </a:r>
          <a:endParaRPr lang="ru-RU" sz="1200" b="0" dirty="0">
            <a:latin typeface="GothamPro-Medium"/>
            <a:ea typeface="Calibri" panose="020F0502020204030204" pitchFamily="34" charset="0"/>
            <a:cs typeface="Times New Roman" panose="02020603050405020304" pitchFamily="18" charset="0"/>
          </a:endParaRPr>
        </a:p>
      </dgm:t>
    </dgm:pt>
    <dgm:pt modelId="{00450D0E-6AA1-416F-BFE4-49F793423BEC}" type="sibTrans" cxnId="{B2BD1F08-C501-42E6-9C2B-49DFD7C7F407}">
      <dgm:prSet/>
      <dgm:spPr/>
      <dgm:t>
        <a:bodyPr/>
        <a:lstStyle/>
        <a:p>
          <a:pPr algn="just"/>
          <a:endParaRPr lang="ru-RU" sz="1200">
            <a:latin typeface="GothamPro-Medium"/>
          </a:endParaRPr>
        </a:p>
      </dgm:t>
    </dgm:pt>
    <dgm:pt modelId="{3B8BEEF4-D927-4149-AEFF-8C6B2E916785}" type="parTrans" cxnId="{B2BD1F08-C501-42E6-9C2B-49DFD7C7F407}">
      <dgm:prSet/>
      <dgm:spPr/>
      <dgm:t>
        <a:bodyPr/>
        <a:lstStyle/>
        <a:p>
          <a:pPr algn="just"/>
          <a:endParaRPr lang="ru-RU" sz="1200">
            <a:latin typeface="GothamPro-Medium"/>
          </a:endParaRPr>
        </a:p>
      </dgm:t>
    </dgm:pt>
    <dgm:pt modelId="{829A55F3-E7A1-450B-9FE0-F6A618438C11}">
      <dgm:prSet custT="1"/>
      <dgm:spPr/>
      <dgm:t>
        <a:bodyPr/>
        <a:lstStyle/>
        <a:p>
          <a:pPr algn="just"/>
          <a:endParaRPr lang="ru-RU" sz="1200" b="0" dirty="0">
            <a:latin typeface="GothamPro-Medium"/>
            <a:ea typeface="Calibri" panose="020F0502020204030204" pitchFamily="34" charset="0"/>
            <a:cs typeface="Times New Roman" panose="02020603050405020304" pitchFamily="18" charset="0"/>
          </a:endParaRPr>
        </a:p>
      </dgm:t>
    </dgm:pt>
    <dgm:pt modelId="{696F1E65-A1C0-4287-9454-48F1DFBE437C}" type="parTrans" cxnId="{A3E1F822-186F-432C-88E3-A0C743C0012B}">
      <dgm:prSet/>
      <dgm:spPr/>
      <dgm:t>
        <a:bodyPr/>
        <a:lstStyle/>
        <a:p>
          <a:pPr algn="just"/>
          <a:endParaRPr lang="ru-RU" sz="1200">
            <a:latin typeface="GothamPro-Medium"/>
          </a:endParaRPr>
        </a:p>
      </dgm:t>
    </dgm:pt>
    <dgm:pt modelId="{B84FDAF5-19AC-4F8B-BEC5-5E5D5DAAB0C9}" type="sibTrans" cxnId="{A3E1F822-186F-432C-88E3-A0C743C0012B}">
      <dgm:prSet/>
      <dgm:spPr/>
      <dgm:t>
        <a:bodyPr/>
        <a:lstStyle/>
        <a:p>
          <a:pPr algn="just"/>
          <a:endParaRPr lang="ru-RU" sz="1200">
            <a:latin typeface="GothamPro-Medium"/>
          </a:endParaRPr>
        </a:p>
      </dgm:t>
    </dgm:pt>
    <dgm:pt modelId="{135B77F1-CE6C-4DF0-916A-E7631CE1CDCD}" type="pres">
      <dgm:prSet presAssocID="{5AB6999B-28F1-4119-ABC1-6F5BE6C67B3C}" presName="linearFlow" presStyleCnt="0">
        <dgm:presLayoutVars>
          <dgm:dir/>
          <dgm:animLvl val="lvl"/>
          <dgm:resizeHandles val="exact"/>
        </dgm:presLayoutVars>
      </dgm:prSet>
      <dgm:spPr/>
      <dgm:t>
        <a:bodyPr/>
        <a:lstStyle/>
        <a:p>
          <a:endParaRPr lang="ru-RU"/>
        </a:p>
      </dgm:t>
    </dgm:pt>
    <dgm:pt modelId="{BE0A753B-D6C5-4D75-B3E2-8B6B969BA173}" type="pres">
      <dgm:prSet presAssocID="{2D8FC87D-FB88-4954-AF97-1A46818EABB3}" presName="composite" presStyleCnt="0"/>
      <dgm:spPr/>
    </dgm:pt>
    <dgm:pt modelId="{9510C818-329A-485B-B46A-94004498C25D}" type="pres">
      <dgm:prSet presAssocID="{2D8FC87D-FB88-4954-AF97-1A46818EABB3}" presName="parentText" presStyleLbl="alignNode1" presStyleIdx="0" presStyleCnt="4">
        <dgm:presLayoutVars>
          <dgm:chMax val="1"/>
          <dgm:bulletEnabled val="1"/>
        </dgm:presLayoutVars>
      </dgm:prSet>
      <dgm:spPr/>
      <dgm:t>
        <a:bodyPr/>
        <a:lstStyle/>
        <a:p>
          <a:endParaRPr lang="ru-RU"/>
        </a:p>
      </dgm:t>
    </dgm:pt>
    <dgm:pt modelId="{B9012F07-B232-431C-93A4-E3157AB58DD0}" type="pres">
      <dgm:prSet presAssocID="{2D8FC87D-FB88-4954-AF97-1A46818EABB3}" presName="descendantText" presStyleLbl="alignAcc1" presStyleIdx="0" presStyleCnt="4">
        <dgm:presLayoutVars>
          <dgm:bulletEnabled val="1"/>
        </dgm:presLayoutVars>
      </dgm:prSet>
      <dgm:spPr/>
      <dgm:t>
        <a:bodyPr/>
        <a:lstStyle/>
        <a:p>
          <a:endParaRPr lang="ru-RU"/>
        </a:p>
      </dgm:t>
    </dgm:pt>
    <dgm:pt modelId="{299409DF-8E55-465F-AD91-463A8EAE8C66}" type="pres">
      <dgm:prSet presAssocID="{2B104AA2-79C4-4EAF-BDF0-A9A8F4A28F8C}" presName="sp" presStyleCnt="0"/>
      <dgm:spPr/>
    </dgm:pt>
    <dgm:pt modelId="{032647B7-103F-4FF6-959E-4F7D75EA2C09}" type="pres">
      <dgm:prSet presAssocID="{FDA986A8-1B12-4A82-BBB4-78AC5E212AF0}" presName="composite" presStyleCnt="0"/>
      <dgm:spPr/>
    </dgm:pt>
    <dgm:pt modelId="{5955D49E-DC3F-4E52-A173-860B5AF26A49}" type="pres">
      <dgm:prSet presAssocID="{FDA986A8-1B12-4A82-BBB4-78AC5E212AF0}" presName="parentText" presStyleLbl="alignNode1" presStyleIdx="1" presStyleCnt="4">
        <dgm:presLayoutVars>
          <dgm:chMax val="1"/>
          <dgm:bulletEnabled val="1"/>
        </dgm:presLayoutVars>
      </dgm:prSet>
      <dgm:spPr/>
      <dgm:t>
        <a:bodyPr/>
        <a:lstStyle/>
        <a:p>
          <a:endParaRPr lang="ru-RU"/>
        </a:p>
      </dgm:t>
    </dgm:pt>
    <dgm:pt modelId="{805185D2-9D3D-445D-B960-FB91649E28F2}" type="pres">
      <dgm:prSet presAssocID="{FDA986A8-1B12-4A82-BBB4-78AC5E212AF0}" presName="descendantText" presStyleLbl="alignAcc1" presStyleIdx="1" presStyleCnt="4">
        <dgm:presLayoutVars>
          <dgm:bulletEnabled val="1"/>
        </dgm:presLayoutVars>
      </dgm:prSet>
      <dgm:spPr/>
      <dgm:t>
        <a:bodyPr/>
        <a:lstStyle/>
        <a:p>
          <a:endParaRPr lang="ru-RU"/>
        </a:p>
      </dgm:t>
    </dgm:pt>
    <dgm:pt modelId="{F193E299-0E9B-4327-AB7A-FC7441103EC3}" type="pres">
      <dgm:prSet presAssocID="{B23F25AE-27CF-408A-9E4C-F05F7B444127}" presName="sp" presStyleCnt="0"/>
      <dgm:spPr/>
    </dgm:pt>
    <dgm:pt modelId="{6A581305-5E53-47E3-A32F-213F8A7AE51A}" type="pres">
      <dgm:prSet presAssocID="{2D95A5B9-EBE5-43AD-B8B2-2C9DAD0A62E4}" presName="composite" presStyleCnt="0"/>
      <dgm:spPr/>
    </dgm:pt>
    <dgm:pt modelId="{916A599D-C4E8-4811-B322-1E1E3566703E}" type="pres">
      <dgm:prSet presAssocID="{2D95A5B9-EBE5-43AD-B8B2-2C9DAD0A62E4}" presName="parentText" presStyleLbl="alignNode1" presStyleIdx="2" presStyleCnt="4">
        <dgm:presLayoutVars>
          <dgm:chMax val="1"/>
          <dgm:bulletEnabled val="1"/>
        </dgm:presLayoutVars>
      </dgm:prSet>
      <dgm:spPr/>
      <dgm:t>
        <a:bodyPr/>
        <a:lstStyle/>
        <a:p>
          <a:endParaRPr lang="ru-RU"/>
        </a:p>
      </dgm:t>
    </dgm:pt>
    <dgm:pt modelId="{FA146D3C-C80C-46AE-8C91-4590C0FFFE49}" type="pres">
      <dgm:prSet presAssocID="{2D95A5B9-EBE5-43AD-B8B2-2C9DAD0A62E4}" presName="descendantText" presStyleLbl="alignAcc1" presStyleIdx="2" presStyleCnt="4">
        <dgm:presLayoutVars>
          <dgm:bulletEnabled val="1"/>
        </dgm:presLayoutVars>
      </dgm:prSet>
      <dgm:spPr/>
      <dgm:t>
        <a:bodyPr/>
        <a:lstStyle/>
        <a:p>
          <a:endParaRPr lang="ru-RU"/>
        </a:p>
      </dgm:t>
    </dgm:pt>
    <dgm:pt modelId="{42F6E6FC-2893-41B0-AC95-7CF79F073267}" type="pres">
      <dgm:prSet presAssocID="{49961320-2A7D-4809-9A15-89F90D3FE270}" presName="sp" presStyleCnt="0"/>
      <dgm:spPr/>
    </dgm:pt>
    <dgm:pt modelId="{13185355-74A3-48BD-8A9B-D689C00BBFE8}" type="pres">
      <dgm:prSet presAssocID="{829A55F3-E7A1-450B-9FE0-F6A618438C11}" presName="composite" presStyleCnt="0"/>
      <dgm:spPr/>
    </dgm:pt>
    <dgm:pt modelId="{8C2B3D1C-D1B6-44F6-BE59-0787E5E6B8EF}" type="pres">
      <dgm:prSet presAssocID="{829A55F3-E7A1-450B-9FE0-F6A618438C11}" presName="parentText" presStyleLbl="alignNode1" presStyleIdx="3" presStyleCnt="4">
        <dgm:presLayoutVars>
          <dgm:chMax val="1"/>
          <dgm:bulletEnabled val="1"/>
        </dgm:presLayoutVars>
      </dgm:prSet>
      <dgm:spPr/>
      <dgm:t>
        <a:bodyPr/>
        <a:lstStyle/>
        <a:p>
          <a:endParaRPr lang="ru-RU"/>
        </a:p>
      </dgm:t>
    </dgm:pt>
    <dgm:pt modelId="{6DD9BD83-B68D-4812-8406-5A8FFBD120B4}" type="pres">
      <dgm:prSet presAssocID="{829A55F3-E7A1-450B-9FE0-F6A618438C11}" presName="descendantText" presStyleLbl="alignAcc1" presStyleIdx="3" presStyleCnt="4">
        <dgm:presLayoutVars>
          <dgm:bulletEnabled val="1"/>
        </dgm:presLayoutVars>
      </dgm:prSet>
      <dgm:spPr/>
      <dgm:t>
        <a:bodyPr/>
        <a:lstStyle/>
        <a:p>
          <a:endParaRPr lang="ru-RU"/>
        </a:p>
      </dgm:t>
    </dgm:pt>
  </dgm:ptLst>
  <dgm:cxnLst>
    <dgm:cxn modelId="{5D242850-437C-484C-A921-6CF2AF07F5CC}" srcId="{5AB6999B-28F1-4119-ABC1-6F5BE6C67B3C}" destId="{2D8FC87D-FB88-4954-AF97-1A46818EABB3}" srcOrd="0" destOrd="0" parTransId="{42C57EDB-FB70-4384-AF2C-3CB1A49E6DA4}" sibTransId="{2B104AA2-79C4-4EAF-BDF0-A9A8F4A28F8C}"/>
    <dgm:cxn modelId="{F32D0A9E-8DE8-4A3C-84A7-1C8C562D8F71}" srcId="{2D8FC87D-FB88-4954-AF97-1A46818EABB3}" destId="{ABF2A587-C7A7-45C8-8324-BC5D0A657756}" srcOrd="0" destOrd="0" parTransId="{14769398-628C-44D8-BC10-6DCDE9CBF42B}" sibTransId="{DC0ACDC6-111A-4D22-8158-2AC94C884CCB}"/>
    <dgm:cxn modelId="{B2BD1F08-C501-42E6-9C2B-49DFD7C7F407}" srcId="{2D95A5B9-EBE5-43AD-B8B2-2C9DAD0A62E4}" destId="{F1F5FEB3-6ED2-4FE5-BBAC-2959742BCFBF}" srcOrd="0" destOrd="0" parTransId="{3B8BEEF4-D927-4149-AEFF-8C6B2E916785}" sibTransId="{00450D0E-6AA1-416F-BFE4-49F793423BEC}"/>
    <dgm:cxn modelId="{9B457C13-AC4F-430A-B536-D559A8BE71DE}" type="presOf" srcId="{FDA986A8-1B12-4A82-BBB4-78AC5E212AF0}" destId="{5955D49E-DC3F-4E52-A173-860B5AF26A49}" srcOrd="0" destOrd="0" presId="urn:microsoft.com/office/officeart/2005/8/layout/chevron2"/>
    <dgm:cxn modelId="{DE077ED7-5ABD-40AD-8454-6969ABB65DF7}" type="presOf" srcId="{5AB6999B-28F1-4119-ABC1-6F5BE6C67B3C}" destId="{135B77F1-CE6C-4DF0-916A-E7631CE1CDCD}" srcOrd="0" destOrd="0" presId="urn:microsoft.com/office/officeart/2005/8/layout/chevron2"/>
    <dgm:cxn modelId="{BB3FC8A3-BFAF-47B5-9664-712D5F2B276B}" srcId="{FDA986A8-1B12-4A82-BBB4-78AC5E212AF0}" destId="{7FF9F2EB-857B-4393-A4A6-90484C37DFD4}" srcOrd="0" destOrd="0" parTransId="{4912F6A5-B06D-4486-8E4E-27F280EBB711}" sibTransId="{65B92388-4B4E-4096-8641-24FE9AAFB25D}"/>
    <dgm:cxn modelId="{02AFB707-BF36-4747-9ED7-49D9C6F4A568}" type="presOf" srcId="{7FF9F2EB-857B-4393-A4A6-90484C37DFD4}" destId="{805185D2-9D3D-445D-B960-FB91649E28F2}" srcOrd="0" destOrd="0" presId="urn:microsoft.com/office/officeart/2005/8/layout/chevron2"/>
    <dgm:cxn modelId="{2FDC80FB-9A60-41C7-AF38-439C34B8E3C1}" type="presOf" srcId="{2D95A5B9-EBE5-43AD-B8B2-2C9DAD0A62E4}" destId="{916A599D-C4E8-4811-B322-1E1E3566703E}" srcOrd="0" destOrd="0" presId="urn:microsoft.com/office/officeart/2005/8/layout/chevron2"/>
    <dgm:cxn modelId="{DD4F1C9F-A419-4285-A25E-362C5552AD64}" srcId="{5AB6999B-28F1-4119-ABC1-6F5BE6C67B3C}" destId="{2D95A5B9-EBE5-43AD-B8B2-2C9DAD0A62E4}" srcOrd="2" destOrd="0" parTransId="{6541649E-95B5-49C8-B84A-A94FA07D4F23}" sibTransId="{49961320-2A7D-4809-9A15-89F90D3FE270}"/>
    <dgm:cxn modelId="{4FF01835-B09B-4EBB-8AE6-1B70430B7E75}" srcId="{5AB6999B-28F1-4119-ABC1-6F5BE6C67B3C}" destId="{FDA986A8-1B12-4A82-BBB4-78AC5E212AF0}" srcOrd="1" destOrd="0" parTransId="{C3195027-9A2C-495F-AE3E-99E02D4E181D}" sibTransId="{B23F25AE-27CF-408A-9E4C-F05F7B444127}"/>
    <dgm:cxn modelId="{75ACC097-B83B-43C1-8EF5-5F6040D8D64B}" type="presOf" srcId="{ABF2A587-C7A7-45C8-8324-BC5D0A657756}" destId="{B9012F07-B232-431C-93A4-E3157AB58DD0}" srcOrd="0" destOrd="0" presId="urn:microsoft.com/office/officeart/2005/8/layout/chevron2"/>
    <dgm:cxn modelId="{A6400555-9E01-4160-AEEA-C7D55234888C}" type="presOf" srcId="{2D8FC87D-FB88-4954-AF97-1A46818EABB3}" destId="{9510C818-329A-485B-B46A-94004498C25D}" srcOrd="0" destOrd="0" presId="urn:microsoft.com/office/officeart/2005/8/layout/chevron2"/>
    <dgm:cxn modelId="{5DD98A10-0177-47DB-867A-040DFAC929D0}" type="presOf" srcId="{3FFCB317-F0E9-4677-BF69-C63507CB2413}" destId="{6DD9BD83-B68D-4812-8406-5A8FFBD120B4}" srcOrd="0" destOrd="0" presId="urn:microsoft.com/office/officeart/2005/8/layout/chevron2"/>
    <dgm:cxn modelId="{A3E1F822-186F-432C-88E3-A0C743C0012B}" srcId="{5AB6999B-28F1-4119-ABC1-6F5BE6C67B3C}" destId="{829A55F3-E7A1-450B-9FE0-F6A618438C11}" srcOrd="3" destOrd="0" parTransId="{696F1E65-A1C0-4287-9454-48F1DFBE437C}" sibTransId="{B84FDAF5-19AC-4F8B-BEC5-5E5D5DAAB0C9}"/>
    <dgm:cxn modelId="{242FB51B-43E9-4FC9-9D82-C5E78320D94C}" type="presOf" srcId="{829A55F3-E7A1-450B-9FE0-F6A618438C11}" destId="{8C2B3D1C-D1B6-44F6-BE59-0787E5E6B8EF}" srcOrd="0" destOrd="0" presId="urn:microsoft.com/office/officeart/2005/8/layout/chevron2"/>
    <dgm:cxn modelId="{E5C5EAD9-36A9-409B-8227-B3BEECE91F7F}" type="presOf" srcId="{F1F5FEB3-6ED2-4FE5-BBAC-2959742BCFBF}" destId="{FA146D3C-C80C-46AE-8C91-4590C0FFFE49}" srcOrd="0" destOrd="0" presId="urn:microsoft.com/office/officeart/2005/8/layout/chevron2"/>
    <dgm:cxn modelId="{FF2076A7-E203-4188-A841-4A06BAEED058}" srcId="{829A55F3-E7A1-450B-9FE0-F6A618438C11}" destId="{3FFCB317-F0E9-4677-BF69-C63507CB2413}" srcOrd="0" destOrd="0" parTransId="{C373535B-E9CC-40EB-B1AB-FA19A8200FFE}" sibTransId="{B70572CC-ED62-4B26-9C43-08F037060861}"/>
    <dgm:cxn modelId="{689513F1-6082-48F1-A814-0C94AE1788DA}" type="presParOf" srcId="{135B77F1-CE6C-4DF0-916A-E7631CE1CDCD}" destId="{BE0A753B-D6C5-4D75-B3E2-8B6B969BA173}" srcOrd="0" destOrd="0" presId="urn:microsoft.com/office/officeart/2005/8/layout/chevron2"/>
    <dgm:cxn modelId="{50C29100-919F-4A43-A37E-3BA48B5C096B}" type="presParOf" srcId="{BE0A753B-D6C5-4D75-B3E2-8B6B969BA173}" destId="{9510C818-329A-485B-B46A-94004498C25D}" srcOrd="0" destOrd="0" presId="urn:microsoft.com/office/officeart/2005/8/layout/chevron2"/>
    <dgm:cxn modelId="{01638380-633F-4286-867F-97B84881737A}" type="presParOf" srcId="{BE0A753B-D6C5-4D75-B3E2-8B6B969BA173}" destId="{B9012F07-B232-431C-93A4-E3157AB58DD0}" srcOrd="1" destOrd="0" presId="urn:microsoft.com/office/officeart/2005/8/layout/chevron2"/>
    <dgm:cxn modelId="{F4A595C0-5356-442B-9E65-FBD736B860E6}" type="presParOf" srcId="{135B77F1-CE6C-4DF0-916A-E7631CE1CDCD}" destId="{299409DF-8E55-465F-AD91-463A8EAE8C66}" srcOrd="1" destOrd="0" presId="urn:microsoft.com/office/officeart/2005/8/layout/chevron2"/>
    <dgm:cxn modelId="{7CF178EF-1449-4817-91B2-F4DE78D31F1C}" type="presParOf" srcId="{135B77F1-CE6C-4DF0-916A-E7631CE1CDCD}" destId="{032647B7-103F-4FF6-959E-4F7D75EA2C09}" srcOrd="2" destOrd="0" presId="urn:microsoft.com/office/officeart/2005/8/layout/chevron2"/>
    <dgm:cxn modelId="{8C2D9C1F-9FD9-4530-A7D7-08E89D4DFAFD}" type="presParOf" srcId="{032647B7-103F-4FF6-959E-4F7D75EA2C09}" destId="{5955D49E-DC3F-4E52-A173-860B5AF26A49}" srcOrd="0" destOrd="0" presId="urn:microsoft.com/office/officeart/2005/8/layout/chevron2"/>
    <dgm:cxn modelId="{F0E981BF-DAD5-40DB-BAC6-0361D48FB8D2}" type="presParOf" srcId="{032647B7-103F-4FF6-959E-4F7D75EA2C09}" destId="{805185D2-9D3D-445D-B960-FB91649E28F2}" srcOrd="1" destOrd="0" presId="urn:microsoft.com/office/officeart/2005/8/layout/chevron2"/>
    <dgm:cxn modelId="{7CDE565B-A82F-424D-B0B2-A3523FBA9BCA}" type="presParOf" srcId="{135B77F1-CE6C-4DF0-916A-E7631CE1CDCD}" destId="{F193E299-0E9B-4327-AB7A-FC7441103EC3}" srcOrd="3" destOrd="0" presId="urn:microsoft.com/office/officeart/2005/8/layout/chevron2"/>
    <dgm:cxn modelId="{C3AAAA72-12AC-443A-8CAE-3188F7EF7136}" type="presParOf" srcId="{135B77F1-CE6C-4DF0-916A-E7631CE1CDCD}" destId="{6A581305-5E53-47E3-A32F-213F8A7AE51A}" srcOrd="4" destOrd="0" presId="urn:microsoft.com/office/officeart/2005/8/layout/chevron2"/>
    <dgm:cxn modelId="{D59C654F-71BF-4E6C-9640-E4F95404F0B5}" type="presParOf" srcId="{6A581305-5E53-47E3-A32F-213F8A7AE51A}" destId="{916A599D-C4E8-4811-B322-1E1E3566703E}" srcOrd="0" destOrd="0" presId="urn:microsoft.com/office/officeart/2005/8/layout/chevron2"/>
    <dgm:cxn modelId="{33FB4F6D-DA96-4E77-9EA8-1138FC93C943}" type="presParOf" srcId="{6A581305-5E53-47E3-A32F-213F8A7AE51A}" destId="{FA146D3C-C80C-46AE-8C91-4590C0FFFE49}" srcOrd="1" destOrd="0" presId="urn:microsoft.com/office/officeart/2005/8/layout/chevron2"/>
    <dgm:cxn modelId="{6B15393C-A2FE-48EC-9706-803C9E0AED48}" type="presParOf" srcId="{135B77F1-CE6C-4DF0-916A-E7631CE1CDCD}" destId="{42F6E6FC-2893-41B0-AC95-7CF79F073267}" srcOrd="5" destOrd="0" presId="urn:microsoft.com/office/officeart/2005/8/layout/chevron2"/>
    <dgm:cxn modelId="{EAB7F29D-3C88-42D5-BD51-4848DC4EDC34}" type="presParOf" srcId="{135B77F1-CE6C-4DF0-916A-E7631CE1CDCD}" destId="{13185355-74A3-48BD-8A9B-D689C00BBFE8}" srcOrd="6" destOrd="0" presId="urn:microsoft.com/office/officeart/2005/8/layout/chevron2"/>
    <dgm:cxn modelId="{68326FF9-2E8D-42F8-9AA4-955331212F6D}" type="presParOf" srcId="{13185355-74A3-48BD-8A9B-D689C00BBFE8}" destId="{8C2B3D1C-D1B6-44F6-BE59-0787E5E6B8EF}" srcOrd="0" destOrd="0" presId="urn:microsoft.com/office/officeart/2005/8/layout/chevron2"/>
    <dgm:cxn modelId="{14EA5014-EFD6-4208-9711-CD806094AE11}" type="presParOf" srcId="{13185355-74A3-48BD-8A9B-D689C00BBFE8}" destId="{6DD9BD83-B68D-4812-8406-5A8FFBD120B4}"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2170B3A-ADB6-430C-B753-D98D0C7ED456}"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ru-RU"/>
        </a:p>
      </dgm:t>
    </dgm:pt>
    <dgm:pt modelId="{6B6CC26F-F311-4DF8-8949-4C4F04E94CBC}">
      <dgm:prSet phldrT="[Текст]"/>
      <dgm:spPr/>
      <dgm:t>
        <a:bodyPr/>
        <a:lstStyle/>
        <a:p>
          <a:r>
            <a:rPr lang="ru-RU" dirty="0">
              <a:latin typeface="GothamPro-Medium"/>
            </a:rPr>
            <a:t>Цель проекта</a:t>
          </a:r>
        </a:p>
      </dgm:t>
    </dgm:pt>
    <dgm:pt modelId="{FB5AA3AA-5CA3-4E40-8C2B-5125E61286D4}" type="parTrans" cxnId="{40864990-9A33-4D51-8148-E25256FC7C9F}">
      <dgm:prSet/>
      <dgm:spPr/>
      <dgm:t>
        <a:bodyPr/>
        <a:lstStyle/>
        <a:p>
          <a:endParaRPr lang="ru-RU"/>
        </a:p>
      </dgm:t>
    </dgm:pt>
    <dgm:pt modelId="{86EAE91F-6FA6-4E0F-8467-9DF22D0EE1CF}" type="sibTrans" cxnId="{40864990-9A33-4D51-8148-E25256FC7C9F}">
      <dgm:prSet/>
      <dgm:spPr/>
      <dgm:t>
        <a:bodyPr/>
        <a:lstStyle/>
        <a:p>
          <a:endParaRPr lang="ru-RU"/>
        </a:p>
      </dgm:t>
    </dgm:pt>
    <dgm:pt modelId="{EBB78604-66FD-463C-AA09-CAB22DD787F2}">
      <dgm:prSet phldrT="[Текст]" custT="1"/>
      <dgm:spPr/>
      <dgm:t>
        <a:bodyPr/>
        <a:lstStyle/>
        <a:p>
          <a:pPr algn="just"/>
          <a:r>
            <a:rPr lang="ru-RU" sz="1600" dirty="0">
              <a:latin typeface="GothamPro-Medium"/>
            </a:rPr>
            <a:t>Увеличение объема экспорта медицинских услуг не менее, чем в 4 раза по сравнению с 2017 годом </a:t>
          </a:r>
          <a:r>
            <a:rPr lang="ru-RU" sz="1600" dirty="0" smtClean="0">
              <a:latin typeface="GothamPro-Medium"/>
            </a:rPr>
            <a:t>на </a:t>
          </a:r>
          <a:r>
            <a:rPr lang="ru-RU" sz="1600" dirty="0">
              <a:latin typeface="GothamPro-Medium"/>
            </a:rPr>
            <a:t>период до 2024 года</a:t>
          </a:r>
        </a:p>
      </dgm:t>
    </dgm:pt>
    <dgm:pt modelId="{FEFF8E86-F67F-441D-A4D6-79945BCAC0E6}" type="sibTrans" cxnId="{3F2BEF2C-C91D-425D-85C4-52D83957F828}">
      <dgm:prSet/>
      <dgm:spPr/>
      <dgm:t>
        <a:bodyPr/>
        <a:lstStyle/>
        <a:p>
          <a:endParaRPr lang="ru-RU"/>
        </a:p>
      </dgm:t>
    </dgm:pt>
    <dgm:pt modelId="{CAB8DEF8-61CA-46EA-90FD-E48FC7E7E035}" type="parTrans" cxnId="{3F2BEF2C-C91D-425D-85C4-52D83957F828}">
      <dgm:prSet/>
      <dgm:spPr/>
      <dgm:t>
        <a:bodyPr/>
        <a:lstStyle/>
        <a:p>
          <a:endParaRPr lang="ru-RU"/>
        </a:p>
      </dgm:t>
    </dgm:pt>
    <dgm:pt modelId="{4D266AF0-62F8-4DE6-A7B2-71D1655123F9}" type="pres">
      <dgm:prSet presAssocID="{02170B3A-ADB6-430C-B753-D98D0C7ED456}" presName="diagram" presStyleCnt="0">
        <dgm:presLayoutVars>
          <dgm:chPref val="1"/>
          <dgm:dir/>
          <dgm:animOne val="branch"/>
          <dgm:animLvl val="lvl"/>
          <dgm:resizeHandles/>
        </dgm:presLayoutVars>
      </dgm:prSet>
      <dgm:spPr/>
      <dgm:t>
        <a:bodyPr/>
        <a:lstStyle/>
        <a:p>
          <a:endParaRPr lang="ru-RU"/>
        </a:p>
      </dgm:t>
    </dgm:pt>
    <dgm:pt modelId="{B4E1928A-D85D-493C-B9D6-8FDFC2CB5011}" type="pres">
      <dgm:prSet presAssocID="{6B6CC26F-F311-4DF8-8949-4C4F04E94CBC}" presName="root" presStyleCnt="0"/>
      <dgm:spPr/>
    </dgm:pt>
    <dgm:pt modelId="{79B3CFAB-E9CA-46F6-BF23-29DD84E4B6B5}" type="pres">
      <dgm:prSet presAssocID="{6B6CC26F-F311-4DF8-8949-4C4F04E94CBC}" presName="rootComposite" presStyleCnt="0"/>
      <dgm:spPr/>
    </dgm:pt>
    <dgm:pt modelId="{AB3EDF55-B3CC-4890-9A8D-7577897C6C98}" type="pres">
      <dgm:prSet presAssocID="{6B6CC26F-F311-4DF8-8949-4C4F04E94CBC}" presName="rootText" presStyleLbl="node1" presStyleIdx="0" presStyleCnt="1" custScaleX="138683" custScaleY="73833" custLinFactY="-54921" custLinFactNeighborX="1412" custLinFactNeighborY="-100000"/>
      <dgm:spPr/>
      <dgm:t>
        <a:bodyPr/>
        <a:lstStyle/>
        <a:p>
          <a:endParaRPr lang="ru-RU"/>
        </a:p>
      </dgm:t>
    </dgm:pt>
    <dgm:pt modelId="{9E84F92F-F553-4458-8931-3F9001453EB1}" type="pres">
      <dgm:prSet presAssocID="{6B6CC26F-F311-4DF8-8949-4C4F04E94CBC}" presName="rootConnector" presStyleLbl="node1" presStyleIdx="0" presStyleCnt="1"/>
      <dgm:spPr/>
      <dgm:t>
        <a:bodyPr/>
        <a:lstStyle/>
        <a:p>
          <a:endParaRPr lang="ru-RU"/>
        </a:p>
      </dgm:t>
    </dgm:pt>
    <dgm:pt modelId="{91E31CB8-E27E-4533-9A2E-BFA29827505F}" type="pres">
      <dgm:prSet presAssocID="{6B6CC26F-F311-4DF8-8949-4C4F04E94CBC}" presName="childShape" presStyleCnt="0"/>
      <dgm:spPr/>
    </dgm:pt>
    <dgm:pt modelId="{BD860C56-CE84-42D2-A461-EFEE49E462F6}" type="pres">
      <dgm:prSet presAssocID="{CAB8DEF8-61CA-46EA-90FD-E48FC7E7E035}" presName="Name13" presStyleLbl="parChTrans1D2" presStyleIdx="0" presStyleCnt="1"/>
      <dgm:spPr/>
      <dgm:t>
        <a:bodyPr/>
        <a:lstStyle/>
        <a:p>
          <a:endParaRPr lang="ru-RU"/>
        </a:p>
      </dgm:t>
    </dgm:pt>
    <dgm:pt modelId="{2768E81F-351A-4FB9-9F0B-D50C48D4359D}" type="pres">
      <dgm:prSet presAssocID="{EBB78604-66FD-463C-AA09-CAB22DD787F2}" presName="childText" presStyleLbl="bgAcc1" presStyleIdx="0" presStyleCnt="1" custScaleX="1109581" custScaleY="77506" custLinFactY="-62101" custLinFactNeighborX="3084" custLinFactNeighborY="-100000">
        <dgm:presLayoutVars>
          <dgm:bulletEnabled val="1"/>
        </dgm:presLayoutVars>
      </dgm:prSet>
      <dgm:spPr/>
      <dgm:t>
        <a:bodyPr/>
        <a:lstStyle/>
        <a:p>
          <a:endParaRPr lang="ru-RU"/>
        </a:p>
      </dgm:t>
    </dgm:pt>
  </dgm:ptLst>
  <dgm:cxnLst>
    <dgm:cxn modelId="{40864990-9A33-4D51-8148-E25256FC7C9F}" srcId="{02170B3A-ADB6-430C-B753-D98D0C7ED456}" destId="{6B6CC26F-F311-4DF8-8949-4C4F04E94CBC}" srcOrd="0" destOrd="0" parTransId="{FB5AA3AA-5CA3-4E40-8C2B-5125E61286D4}" sibTransId="{86EAE91F-6FA6-4E0F-8467-9DF22D0EE1CF}"/>
    <dgm:cxn modelId="{09A87B7B-3118-4D56-A840-BDE28C52C973}" type="presOf" srcId="{6B6CC26F-F311-4DF8-8949-4C4F04E94CBC}" destId="{AB3EDF55-B3CC-4890-9A8D-7577897C6C98}" srcOrd="0" destOrd="0" presId="urn:microsoft.com/office/officeart/2005/8/layout/hierarchy3"/>
    <dgm:cxn modelId="{2BF70BD7-B356-4439-A844-4AACF2A09716}" type="presOf" srcId="{EBB78604-66FD-463C-AA09-CAB22DD787F2}" destId="{2768E81F-351A-4FB9-9F0B-D50C48D4359D}" srcOrd="0" destOrd="0" presId="urn:microsoft.com/office/officeart/2005/8/layout/hierarchy3"/>
    <dgm:cxn modelId="{20DD174E-CD73-4F21-8E48-BCFC323BB7AB}" type="presOf" srcId="{6B6CC26F-F311-4DF8-8949-4C4F04E94CBC}" destId="{9E84F92F-F553-4458-8931-3F9001453EB1}" srcOrd="1" destOrd="0" presId="urn:microsoft.com/office/officeart/2005/8/layout/hierarchy3"/>
    <dgm:cxn modelId="{52FBD1F9-C0AF-4AED-BDB5-BC3D071AF6EB}" type="presOf" srcId="{CAB8DEF8-61CA-46EA-90FD-E48FC7E7E035}" destId="{BD860C56-CE84-42D2-A461-EFEE49E462F6}" srcOrd="0" destOrd="0" presId="urn:microsoft.com/office/officeart/2005/8/layout/hierarchy3"/>
    <dgm:cxn modelId="{279C3082-EBDE-4F79-898A-02F2874B6726}" type="presOf" srcId="{02170B3A-ADB6-430C-B753-D98D0C7ED456}" destId="{4D266AF0-62F8-4DE6-A7B2-71D1655123F9}" srcOrd="0" destOrd="0" presId="urn:microsoft.com/office/officeart/2005/8/layout/hierarchy3"/>
    <dgm:cxn modelId="{3F2BEF2C-C91D-425D-85C4-52D83957F828}" srcId="{6B6CC26F-F311-4DF8-8949-4C4F04E94CBC}" destId="{EBB78604-66FD-463C-AA09-CAB22DD787F2}" srcOrd="0" destOrd="0" parTransId="{CAB8DEF8-61CA-46EA-90FD-E48FC7E7E035}" sibTransId="{FEFF8E86-F67F-441D-A4D6-79945BCAC0E6}"/>
    <dgm:cxn modelId="{2B696FB7-AA3D-495E-9234-929AC1257DD3}" type="presParOf" srcId="{4D266AF0-62F8-4DE6-A7B2-71D1655123F9}" destId="{B4E1928A-D85D-493C-B9D6-8FDFC2CB5011}" srcOrd="0" destOrd="0" presId="urn:microsoft.com/office/officeart/2005/8/layout/hierarchy3"/>
    <dgm:cxn modelId="{8E606B3E-FCF6-43CA-B1D0-BEEBD1165CE5}" type="presParOf" srcId="{B4E1928A-D85D-493C-B9D6-8FDFC2CB5011}" destId="{79B3CFAB-E9CA-46F6-BF23-29DD84E4B6B5}" srcOrd="0" destOrd="0" presId="urn:microsoft.com/office/officeart/2005/8/layout/hierarchy3"/>
    <dgm:cxn modelId="{1E7A5BEF-967C-43D9-941C-8D8E11542697}" type="presParOf" srcId="{79B3CFAB-E9CA-46F6-BF23-29DD84E4B6B5}" destId="{AB3EDF55-B3CC-4890-9A8D-7577897C6C98}" srcOrd="0" destOrd="0" presId="urn:microsoft.com/office/officeart/2005/8/layout/hierarchy3"/>
    <dgm:cxn modelId="{81B6D120-A559-4CDB-A23E-1F1452B1D525}" type="presParOf" srcId="{79B3CFAB-E9CA-46F6-BF23-29DD84E4B6B5}" destId="{9E84F92F-F553-4458-8931-3F9001453EB1}" srcOrd="1" destOrd="0" presId="urn:microsoft.com/office/officeart/2005/8/layout/hierarchy3"/>
    <dgm:cxn modelId="{547E41BF-E63B-4C83-ACC1-6A42951929A2}" type="presParOf" srcId="{B4E1928A-D85D-493C-B9D6-8FDFC2CB5011}" destId="{91E31CB8-E27E-4533-9A2E-BFA29827505F}" srcOrd="1" destOrd="0" presId="urn:microsoft.com/office/officeart/2005/8/layout/hierarchy3"/>
    <dgm:cxn modelId="{C1AABAF0-AF0A-4BBB-9EC3-5036C2B6D8C1}" type="presParOf" srcId="{91E31CB8-E27E-4533-9A2E-BFA29827505F}" destId="{BD860C56-CE84-42D2-A461-EFEE49E462F6}" srcOrd="0" destOrd="0" presId="urn:microsoft.com/office/officeart/2005/8/layout/hierarchy3"/>
    <dgm:cxn modelId="{C8F0423C-ABDC-412E-AD9E-7F9BE826B8CA}" type="presParOf" srcId="{91E31CB8-E27E-4533-9A2E-BFA29827505F}" destId="{2768E81F-351A-4FB9-9F0B-D50C48D4359D}"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52F08374-0CF0-4D47-AF31-A36941A68BD7}"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ru-RU"/>
        </a:p>
      </dgm:t>
    </dgm:pt>
    <dgm:pt modelId="{59FEDB2A-316A-4F6D-93EC-A4E4C7AE6EF4}">
      <dgm:prSet phldrT="[Текст]" custT="1"/>
      <dgm:spPr/>
      <dgm:t>
        <a:bodyPr anchor="ctr"/>
        <a:lstStyle/>
        <a:p>
          <a:pPr algn="just">
            <a:lnSpc>
              <a:spcPct val="100000"/>
            </a:lnSpc>
          </a:pPr>
          <a:r>
            <a:rPr lang="ru-RU" sz="1600" b="0" i="0" dirty="0">
              <a:latin typeface="GothamPro-Medium"/>
              <a:ea typeface="Arial Unicode MS"/>
            </a:rPr>
            <a:t>Разработка и внедрение маркетинговой Программы по информированию, коммуникации и привлечению граждан иностранных государств (стран дальнего и ближнего зарубежья) на русском, английском языках крупнейших национальных диаспор региона для получения консультативно-диагностических и лечебных услуг в </a:t>
          </a:r>
          <a:r>
            <a:rPr lang="ru-RU" sz="1600" b="0" i="0" dirty="0" smtClean="0">
              <a:latin typeface="GothamPro-Medium"/>
              <a:ea typeface="Arial Unicode MS"/>
            </a:rPr>
            <a:t>пилотных </a:t>
          </a:r>
          <a:r>
            <a:rPr lang="ru-RU" sz="1600" b="0" i="0" dirty="0">
              <a:latin typeface="GothamPro-Medium"/>
              <a:ea typeface="Arial Unicode MS"/>
            </a:rPr>
            <a:t>медицинских организациях на платной основе (за счет личных средств граждан)</a:t>
          </a:r>
          <a:endParaRPr lang="ru-RU" sz="1600" b="0" i="0" dirty="0">
            <a:latin typeface="GothamPro-Medium"/>
          </a:endParaRPr>
        </a:p>
      </dgm:t>
    </dgm:pt>
    <dgm:pt modelId="{75189F07-1BDA-4D5C-81E5-1F4BABC05614}" type="parTrans" cxnId="{0DF9A343-0915-4C82-BBFD-042BEE1B2363}">
      <dgm:prSet/>
      <dgm:spPr/>
      <dgm:t>
        <a:bodyPr/>
        <a:lstStyle/>
        <a:p>
          <a:pPr algn="just">
            <a:lnSpc>
              <a:spcPct val="100000"/>
            </a:lnSpc>
          </a:pPr>
          <a:endParaRPr lang="ru-RU" sz="1600" b="0" i="0">
            <a:latin typeface="GothamPro-Medium"/>
          </a:endParaRPr>
        </a:p>
      </dgm:t>
    </dgm:pt>
    <dgm:pt modelId="{85B0208B-80EE-407D-B4D3-77AEBE3D44B3}" type="sibTrans" cxnId="{0DF9A343-0915-4C82-BBFD-042BEE1B2363}">
      <dgm:prSet/>
      <dgm:spPr/>
      <dgm:t>
        <a:bodyPr/>
        <a:lstStyle/>
        <a:p>
          <a:pPr algn="just">
            <a:lnSpc>
              <a:spcPct val="100000"/>
            </a:lnSpc>
          </a:pPr>
          <a:endParaRPr lang="ru-RU" sz="1600" b="0" i="0">
            <a:latin typeface="GothamPro-Medium"/>
          </a:endParaRPr>
        </a:p>
      </dgm:t>
    </dgm:pt>
    <dgm:pt modelId="{ABBE4ECF-FE0A-4041-8EAD-44E4232F412F}">
      <dgm:prSet custT="1"/>
      <dgm:spPr/>
      <dgm:t>
        <a:bodyPr anchor="ctr"/>
        <a:lstStyle/>
        <a:p>
          <a:pPr algn="just">
            <a:lnSpc>
              <a:spcPct val="100000"/>
            </a:lnSpc>
          </a:pPr>
          <a:r>
            <a:rPr lang="ru-RU" sz="1600" b="0" i="0" dirty="0">
              <a:latin typeface="GothamPro-Medium"/>
              <a:ea typeface="Arial Unicode MS"/>
            </a:rPr>
            <a:t>Разработка и внедрение системы мониторинга медицинских услуг и статистических данных медицинских организаций по объему оказания медицинских услуг иностранным гражданам</a:t>
          </a:r>
        </a:p>
      </dgm:t>
    </dgm:pt>
    <dgm:pt modelId="{A0BC294D-29E4-4FB4-A7D8-5117C4AB5D91}" type="parTrans" cxnId="{E3EAEABB-6781-4E58-80AD-4803F3A39BFA}">
      <dgm:prSet/>
      <dgm:spPr/>
      <dgm:t>
        <a:bodyPr/>
        <a:lstStyle/>
        <a:p>
          <a:pPr algn="just">
            <a:lnSpc>
              <a:spcPct val="100000"/>
            </a:lnSpc>
          </a:pPr>
          <a:endParaRPr lang="ru-RU" sz="1600" b="0" i="0">
            <a:latin typeface="GothamPro-Medium"/>
          </a:endParaRPr>
        </a:p>
      </dgm:t>
    </dgm:pt>
    <dgm:pt modelId="{81232571-E8B4-4B7D-B028-21394048E367}" type="sibTrans" cxnId="{E3EAEABB-6781-4E58-80AD-4803F3A39BFA}">
      <dgm:prSet/>
      <dgm:spPr/>
      <dgm:t>
        <a:bodyPr/>
        <a:lstStyle/>
        <a:p>
          <a:pPr algn="just">
            <a:lnSpc>
              <a:spcPct val="100000"/>
            </a:lnSpc>
          </a:pPr>
          <a:endParaRPr lang="ru-RU" sz="1600" b="0" i="0">
            <a:latin typeface="GothamPro-Medium"/>
          </a:endParaRPr>
        </a:p>
      </dgm:t>
    </dgm:pt>
    <dgm:pt modelId="{CD6D06E4-7694-4B14-950E-BA0363F46993}">
      <dgm:prSet custT="1"/>
      <dgm:spPr/>
      <dgm:t>
        <a:bodyPr anchor="ctr"/>
        <a:lstStyle/>
        <a:p>
          <a:pPr algn="just">
            <a:lnSpc>
              <a:spcPct val="100000"/>
            </a:lnSpc>
          </a:pPr>
          <a:r>
            <a:rPr lang="ru-RU" sz="1600" b="0" i="0" dirty="0">
              <a:latin typeface="GothamPro-Medium"/>
              <a:ea typeface="Arial Unicode MS"/>
            </a:rPr>
            <a:t>Создание региональной организационной модели экспорта медицинских услуг и пилотных площадок на базах медицинских организаций по экспорту медицинских услуг</a:t>
          </a:r>
        </a:p>
      </dgm:t>
    </dgm:pt>
    <dgm:pt modelId="{B9A56D74-D729-4593-B678-70E0A5A2967F}" type="parTrans" cxnId="{47156511-C1B2-4815-9507-97E4C9BE9695}">
      <dgm:prSet/>
      <dgm:spPr/>
      <dgm:t>
        <a:bodyPr/>
        <a:lstStyle/>
        <a:p>
          <a:pPr algn="just">
            <a:lnSpc>
              <a:spcPct val="100000"/>
            </a:lnSpc>
          </a:pPr>
          <a:endParaRPr lang="ru-RU" sz="1600" b="0" i="0">
            <a:latin typeface="GothamPro-Medium"/>
          </a:endParaRPr>
        </a:p>
      </dgm:t>
    </dgm:pt>
    <dgm:pt modelId="{05396C79-5CD7-49B8-9011-AD5FE68C1084}" type="sibTrans" cxnId="{47156511-C1B2-4815-9507-97E4C9BE9695}">
      <dgm:prSet/>
      <dgm:spPr/>
      <dgm:t>
        <a:bodyPr/>
        <a:lstStyle/>
        <a:p>
          <a:pPr algn="just">
            <a:lnSpc>
              <a:spcPct val="100000"/>
            </a:lnSpc>
          </a:pPr>
          <a:endParaRPr lang="ru-RU" sz="1600" b="0" i="0">
            <a:latin typeface="GothamPro-Medium"/>
          </a:endParaRPr>
        </a:p>
      </dgm:t>
    </dgm:pt>
    <dgm:pt modelId="{E0B6AFFF-F732-486B-BA7E-335DA9C83ADB}" type="pres">
      <dgm:prSet presAssocID="{52F08374-0CF0-4D47-AF31-A36941A68BD7}" presName="vert0" presStyleCnt="0">
        <dgm:presLayoutVars>
          <dgm:dir/>
          <dgm:animOne val="branch"/>
          <dgm:animLvl val="lvl"/>
        </dgm:presLayoutVars>
      </dgm:prSet>
      <dgm:spPr/>
      <dgm:t>
        <a:bodyPr/>
        <a:lstStyle/>
        <a:p>
          <a:endParaRPr lang="ru-RU"/>
        </a:p>
      </dgm:t>
    </dgm:pt>
    <dgm:pt modelId="{FFCE0E2F-2974-4B2B-8B74-B0608C18428D}" type="pres">
      <dgm:prSet presAssocID="{59FEDB2A-316A-4F6D-93EC-A4E4C7AE6EF4}" presName="thickLine" presStyleLbl="alignNode1" presStyleIdx="0" presStyleCnt="3"/>
      <dgm:spPr/>
    </dgm:pt>
    <dgm:pt modelId="{38179875-046C-4C7E-8844-6FA55483C153}" type="pres">
      <dgm:prSet presAssocID="{59FEDB2A-316A-4F6D-93EC-A4E4C7AE6EF4}" presName="horz1" presStyleCnt="0"/>
      <dgm:spPr/>
    </dgm:pt>
    <dgm:pt modelId="{08BA10E3-7DEA-4275-AAB4-CB1DB06C89C1}" type="pres">
      <dgm:prSet presAssocID="{59FEDB2A-316A-4F6D-93EC-A4E4C7AE6EF4}" presName="tx1" presStyleLbl="revTx" presStyleIdx="0" presStyleCnt="3"/>
      <dgm:spPr/>
      <dgm:t>
        <a:bodyPr/>
        <a:lstStyle/>
        <a:p>
          <a:endParaRPr lang="ru-RU"/>
        </a:p>
      </dgm:t>
    </dgm:pt>
    <dgm:pt modelId="{3F8A3AE4-587B-44BB-9694-8315D9270207}" type="pres">
      <dgm:prSet presAssocID="{59FEDB2A-316A-4F6D-93EC-A4E4C7AE6EF4}" presName="vert1" presStyleCnt="0"/>
      <dgm:spPr/>
    </dgm:pt>
    <dgm:pt modelId="{ABF2B609-B49D-4FAA-A9BB-2A26590381F5}" type="pres">
      <dgm:prSet presAssocID="{ABBE4ECF-FE0A-4041-8EAD-44E4232F412F}" presName="thickLine" presStyleLbl="alignNode1" presStyleIdx="1" presStyleCnt="3"/>
      <dgm:spPr/>
    </dgm:pt>
    <dgm:pt modelId="{6C6C6C20-B335-437F-8249-24F7D3986DCA}" type="pres">
      <dgm:prSet presAssocID="{ABBE4ECF-FE0A-4041-8EAD-44E4232F412F}" presName="horz1" presStyleCnt="0"/>
      <dgm:spPr/>
    </dgm:pt>
    <dgm:pt modelId="{D4B98834-412B-404F-AD0C-10843B06FC85}" type="pres">
      <dgm:prSet presAssocID="{ABBE4ECF-FE0A-4041-8EAD-44E4232F412F}" presName="tx1" presStyleLbl="revTx" presStyleIdx="1" presStyleCnt="3"/>
      <dgm:spPr/>
      <dgm:t>
        <a:bodyPr/>
        <a:lstStyle/>
        <a:p>
          <a:endParaRPr lang="ru-RU"/>
        </a:p>
      </dgm:t>
    </dgm:pt>
    <dgm:pt modelId="{12BD3485-ADB1-4387-AD7A-AE8A91FB3A4A}" type="pres">
      <dgm:prSet presAssocID="{ABBE4ECF-FE0A-4041-8EAD-44E4232F412F}" presName="vert1" presStyleCnt="0"/>
      <dgm:spPr/>
    </dgm:pt>
    <dgm:pt modelId="{63AB67EE-3B51-45F6-BB97-41D390977731}" type="pres">
      <dgm:prSet presAssocID="{CD6D06E4-7694-4B14-950E-BA0363F46993}" presName="thickLine" presStyleLbl="alignNode1" presStyleIdx="2" presStyleCnt="3"/>
      <dgm:spPr/>
    </dgm:pt>
    <dgm:pt modelId="{2083C6FE-4037-47A0-9492-CAA09D165956}" type="pres">
      <dgm:prSet presAssocID="{CD6D06E4-7694-4B14-950E-BA0363F46993}" presName="horz1" presStyleCnt="0"/>
      <dgm:spPr/>
    </dgm:pt>
    <dgm:pt modelId="{61B75F28-D7BC-4AE4-B0CD-8B41DFC43467}" type="pres">
      <dgm:prSet presAssocID="{CD6D06E4-7694-4B14-950E-BA0363F46993}" presName="tx1" presStyleLbl="revTx" presStyleIdx="2" presStyleCnt="3"/>
      <dgm:spPr/>
      <dgm:t>
        <a:bodyPr/>
        <a:lstStyle/>
        <a:p>
          <a:endParaRPr lang="ru-RU"/>
        </a:p>
      </dgm:t>
    </dgm:pt>
    <dgm:pt modelId="{FC0F0F9D-7809-4252-9769-62D21F374EBF}" type="pres">
      <dgm:prSet presAssocID="{CD6D06E4-7694-4B14-950E-BA0363F46993}" presName="vert1" presStyleCnt="0"/>
      <dgm:spPr/>
    </dgm:pt>
  </dgm:ptLst>
  <dgm:cxnLst>
    <dgm:cxn modelId="{E3EAEABB-6781-4E58-80AD-4803F3A39BFA}" srcId="{52F08374-0CF0-4D47-AF31-A36941A68BD7}" destId="{ABBE4ECF-FE0A-4041-8EAD-44E4232F412F}" srcOrd="1" destOrd="0" parTransId="{A0BC294D-29E4-4FB4-A7D8-5117C4AB5D91}" sibTransId="{81232571-E8B4-4B7D-B028-21394048E367}"/>
    <dgm:cxn modelId="{47156511-C1B2-4815-9507-97E4C9BE9695}" srcId="{52F08374-0CF0-4D47-AF31-A36941A68BD7}" destId="{CD6D06E4-7694-4B14-950E-BA0363F46993}" srcOrd="2" destOrd="0" parTransId="{B9A56D74-D729-4593-B678-70E0A5A2967F}" sibTransId="{05396C79-5CD7-49B8-9011-AD5FE68C1084}"/>
    <dgm:cxn modelId="{C7175D9E-54CE-478D-AA61-21E24B0FBC02}" type="presOf" srcId="{52F08374-0CF0-4D47-AF31-A36941A68BD7}" destId="{E0B6AFFF-F732-486B-BA7E-335DA9C83ADB}" srcOrd="0" destOrd="0" presId="urn:microsoft.com/office/officeart/2008/layout/LinedList"/>
    <dgm:cxn modelId="{5400D281-9D10-427A-A23E-0A0554E0FD46}" type="presOf" srcId="{59FEDB2A-316A-4F6D-93EC-A4E4C7AE6EF4}" destId="{08BA10E3-7DEA-4275-AAB4-CB1DB06C89C1}" srcOrd="0" destOrd="0" presId="urn:microsoft.com/office/officeart/2008/layout/LinedList"/>
    <dgm:cxn modelId="{93D05772-E540-4018-99E8-E46CACF4559C}" type="presOf" srcId="{ABBE4ECF-FE0A-4041-8EAD-44E4232F412F}" destId="{D4B98834-412B-404F-AD0C-10843B06FC85}" srcOrd="0" destOrd="0" presId="urn:microsoft.com/office/officeart/2008/layout/LinedList"/>
    <dgm:cxn modelId="{A4DA279E-AD7A-41A0-875E-621A97582E64}" type="presOf" srcId="{CD6D06E4-7694-4B14-950E-BA0363F46993}" destId="{61B75F28-D7BC-4AE4-B0CD-8B41DFC43467}" srcOrd="0" destOrd="0" presId="urn:microsoft.com/office/officeart/2008/layout/LinedList"/>
    <dgm:cxn modelId="{0DF9A343-0915-4C82-BBFD-042BEE1B2363}" srcId="{52F08374-0CF0-4D47-AF31-A36941A68BD7}" destId="{59FEDB2A-316A-4F6D-93EC-A4E4C7AE6EF4}" srcOrd="0" destOrd="0" parTransId="{75189F07-1BDA-4D5C-81E5-1F4BABC05614}" sibTransId="{85B0208B-80EE-407D-B4D3-77AEBE3D44B3}"/>
    <dgm:cxn modelId="{A46631B0-CAE0-4C51-9B89-979CB8E08D93}" type="presParOf" srcId="{E0B6AFFF-F732-486B-BA7E-335DA9C83ADB}" destId="{FFCE0E2F-2974-4B2B-8B74-B0608C18428D}" srcOrd="0" destOrd="0" presId="urn:microsoft.com/office/officeart/2008/layout/LinedList"/>
    <dgm:cxn modelId="{C9F23318-8589-4F30-9473-618F3E2C6626}" type="presParOf" srcId="{E0B6AFFF-F732-486B-BA7E-335DA9C83ADB}" destId="{38179875-046C-4C7E-8844-6FA55483C153}" srcOrd="1" destOrd="0" presId="urn:microsoft.com/office/officeart/2008/layout/LinedList"/>
    <dgm:cxn modelId="{2716F798-4D5A-4DAC-B51D-4A753D041670}" type="presParOf" srcId="{38179875-046C-4C7E-8844-6FA55483C153}" destId="{08BA10E3-7DEA-4275-AAB4-CB1DB06C89C1}" srcOrd="0" destOrd="0" presId="urn:microsoft.com/office/officeart/2008/layout/LinedList"/>
    <dgm:cxn modelId="{064F0E43-5BB1-43E3-B9A3-460535097A29}" type="presParOf" srcId="{38179875-046C-4C7E-8844-6FA55483C153}" destId="{3F8A3AE4-587B-44BB-9694-8315D9270207}" srcOrd="1" destOrd="0" presId="urn:microsoft.com/office/officeart/2008/layout/LinedList"/>
    <dgm:cxn modelId="{28A2C405-D378-4991-B947-07A5AEE77FF7}" type="presParOf" srcId="{E0B6AFFF-F732-486B-BA7E-335DA9C83ADB}" destId="{ABF2B609-B49D-4FAA-A9BB-2A26590381F5}" srcOrd="2" destOrd="0" presId="urn:microsoft.com/office/officeart/2008/layout/LinedList"/>
    <dgm:cxn modelId="{C1241CD9-3126-46CB-89A8-EFED32A4AE3E}" type="presParOf" srcId="{E0B6AFFF-F732-486B-BA7E-335DA9C83ADB}" destId="{6C6C6C20-B335-437F-8249-24F7D3986DCA}" srcOrd="3" destOrd="0" presId="urn:microsoft.com/office/officeart/2008/layout/LinedList"/>
    <dgm:cxn modelId="{E50B3D07-930D-4CEE-9E75-C1B88696C27C}" type="presParOf" srcId="{6C6C6C20-B335-437F-8249-24F7D3986DCA}" destId="{D4B98834-412B-404F-AD0C-10843B06FC85}" srcOrd="0" destOrd="0" presId="urn:microsoft.com/office/officeart/2008/layout/LinedList"/>
    <dgm:cxn modelId="{2E45AE2E-B97E-40CE-BDC2-A0743B6D9F96}" type="presParOf" srcId="{6C6C6C20-B335-437F-8249-24F7D3986DCA}" destId="{12BD3485-ADB1-4387-AD7A-AE8A91FB3A4A}" srcOrd="1" destOrd="0" presId="urn:microsoft.com/office/officeart/2008/layout/LinedList"/>
    <dgm:cxn modelId="{DAF1A001-91D8-4DC6-AE71-461B9B5400D9}" type="presParOf" srcId="{E0B6AFFF-F732-486B-BA7E-335DA9C83ADB}" destId="{63AB67EE-3B51-45F6-BB97-41D390977731}" srcOrd="4" destOrd="0" presId="urn:microsoft.com/office/officeart/2008/layout/LinedList"/>
    <dgm:cxn modelId="{052ED002-E1DD-4E90-98A7-9E29F66AF482}" type="presParOf" srcId="{E0B6AFFF-F732-486B-BA7E-335DA9C83ADB}" destId="{2083C6FE-4037-47A0-9492-CAA09D165956}" srcOrd="5" destOrd="0" presId="urn:microsoft.com/office/officeart/2008/layout/LinedList"/>
    <dgm:cxn modelId="{B4331FD5-F271-4365-9666-D098B5B54431}" type="presParOf" srcId="{2083C6FE-4037-47A0-9492-CAA09D165956}" destId="{61B75F28-D7BC-4AE4-B0CD-8B41DFC43467}" srcOrd="0" destOrd="0" presId="urn:microsoft.com/office/officeart/2008/layout/LinedList"/>
    <dgm:cxn modelId="{D736D76D-49AC-43AF-92F5-C8DB73F1272E}" type="presParOf" srcId="{2083C6FE-4037-47A0-9492-CAA09D165956}" destId="{FC0F0F9D-7809-4252-9769-62D21F374EB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02170B3A-ADB6-430C-B753-D98D0C7ED456}"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ru-RU"/>
        </a:p>
      </dgm:t>
    </dgm:pt>
    <dgm:pt modelId="{6B6CC26F-F311-4DF8-8949-4C4F04E94CBC}">
      <dgm:prSet phldrT="[Текст]"/>
      <dgm:spPr/>
      <dgm:t>
        <a:bodyPr/>
        <a:lstStyle/>
        <a:p>
          <a:r>
            <a:rPr lang="ru-RU" dirty="0">
              <a:latin typeface="GothamPro-Medium"/>
            </a:rPr>
            <a:t>Цель проекта</a:t>
          </a:r>
        </a:p>
      </dgm:t>
    </dgm:pt>
    <dgm:pt modelId="{FB5AA3AA-5CA3-4E40-8C2B-5125E61286D4}" type="parTrans" cxnId="{40864990-9A33-4D51-8148-E25256FC7C9F}">
      <dgm:prSet/>
      <dgm:spPr/>
      <dgm:t>
        <a:bodyPr/>
        <a:lstStyle/>
        <a:p>
          <a:endParaRPr lang="ru-RU"/>
        </a:p>
      </dgm:t>
    </dgm:pt>
    <dgm:pt modelId="{86EAE91F-6FA6-4E0F-8467-9DF22D0EE1CF}" type="sibTrans" cxnId="{40864990-9A33-4D51-8148-E25256FC7C9F}">
      <dgm:prSet/>
      <dgm:spPr/>
      <dgm:t>
        <a:bodyPr/>
        <a:lstStyle/>
        <a:p>
          <a:endParaRPr lang="ru-RU"/>
        </a:p>
      </dgm:t>
    </dgm:pt>
    <dgm:pt modelId="{EBB78604-66FD-463C-AA09-CAB22DD787F2}">
      <dgm:prSet phldrT="[Текст]" custT="1"/>
      <dgm:spPr/>
      <dgm:t>
        <a:bodyPr/>
        <a:lstStyle/>
        <a:p>
          <a:pPr algn="ctr"/>
          <a:r>
            <a:rPr lang="ru-RU" sz="2400" dirty="0" smtClean="0">
              <a:latin typeface="GothamPro-Medium"/>
            </a:rPr>
            <a:t>Ликвидация кадрового дефицита в медицинских организациях, </a:t>
          </a:r>
          <a:br>
            <a:rPr lang="ru-RU" sz="2400" dirty="0" smtClean="0">
              <a:latin typeface="GothamPro-Medium"/>
            </a:rPr>
          </a:br>
          <a:r>
            <a:rPr lang="ru-RU" sz="2400" b="1" dirty="0" smtClean="0">
              <a:effectLst>
                <a:outerShdw blurRad="38100" dist="38100" dir="2700000" algn="tl">
                  <a:srgbClr val="000000">
                    <a:alpha val="43137"/>
                  </a:srgbClr>
                </a:outerShdw>
              </a:effectLst>
              <a:latin typeface="GothamPro-Medium"/>
            </a:rPr>
            <a:t>оказывающих первичную медико-санитарную помощь</a:t>
          </a:r>
        </a:p>
      </dgm:t>
    </dgm:pt>
    <dgm:pt modelId="{CAB8DEF8-61CA-46EA-90FD-E48FC7E7E035}" type="parTrans" cxnId="{3F2BEF2C-C91D-425D-85C4-52D83957F828}">
      <dgm:prSet/>
      <dgm:spPr/>
      <dgm:t>
        <a:bodyPr/>
        <a:lstStyle/>
        <a:p>
          <a:endParaRPr lang="ru-RU"/>
        </a:p>
      </dgm:t>
    </dgm:pt>
    <dgm:pt modelId="{FEFF8E86-F67F-441D-A4D6-79945BCAC0E6}" type="sibTrans" cxnId="{3F2BEF2C-C91D-425D-85C4-52D83957F828}">
      <dgm:prSet/>
      <dgm:spPr/>
      <dgm:t>
        <a:bodyPr/>
        <a:lstStyle/>
        <a:p>
          <a:endParaRPr lang="ru-RU"/>
        </a:p>
      </dgm:t>
    </dgm:pt>
    <dgm:pt modelId="{4D266AF0-62F8-4DE6-A7B2-71D1655123F9}" type="pres">
      <dgm:prSet presAssocID="{02170B3A-ADB6-430C-B753-D98D0C7ED456}" presName="diagram" presStyleCnt="0">
        <dgm:presLayoutVars>
          <dgm:chPref val="1"/>
          <dgm:dir/>
          <dgm:animOne val="branch"/>
          <dgm:animLvl val="lvl"/>
          <dgm:resizeHandles/>
        </dgm:presLayoutVars>
      </dgm:prSet>
      <dgm:spPr/>
      <dgm:t>
        <a:bodyPr/>
        <a:lstStyle/>
        <a:p>
          <a:endParaRPr lang="ru-RU"/>
        </a:p>
      </dgm:t>
    </dgm:pt>
    <dgm:pt modelId="{B4E1928A-D85D-493C-B9D6-8FDFC2CB5011}" type="pres">
      <dgm:prSet presAssocID="{6B6CC26F-F311-4DF8-8949-4C4F04E94CBC}" presName="root" presStyleCnt="0"/>
      <dgm:spPr/>
    </dgm:pt>
    <dgm:pt modelId="{79B3CFAB-E9CA-46F6-BF23-29DD84E4B6B5}" type="pres">
      <dgm:prSet presAssocID="{6B6CC26F-F311-4DF8-8949-4C4F04E94CBC}" presName="rootComposite" presStyleCnt="0"/>
      <dgm:spPr/>
    </dgm:pt>
    <dgm:pt modelId="{AB3EDF55-B3CC-4890-9A8D-7577897C6C98}" type="pres">
      <dgm:prSet presAssocID="{6B6CC26F-F311-4DF8-8949-4C4F04E94CBC}" presName="rootText" presStyleLbl="node1" presStyleIdx="0" presStyleCnt="1" custScaleX="138683" custScaleY="73833"/>
      <dgm:spPr/>
      <dgm:t>
        <a:bodyPr/>
        <a:lstStyle/>
        <a:p>
          <a:endParaRPr lang="ru-RU"/>
        </a:p>
      </dgm:t>
    </dgm:pt>
    <dgm:pt modelId="{9E84F92F-F553-4458-8931-3F9001453EB1}" type="pres">
      <dgm:prSet presAssocID="{6B6CC26F-F311-4DF8-8949-4C4F04E94CBC}" presName="rootConnector" presStyleLbl="node1" presStyleIdx="0" presStyleCnt="1"/>
      <dgm:spPr/>
      <dgm:t>
        <a:bodyPr/>
        <a:lstStyle/>
        <a:p>
          <a:endParaRPr lang="ru-RU"/>
        </a:p>
      </dgm:t>
    </dgm:pt>
    <dgm:pt modelId="{91E31CB8-E27E-4533-9A2E-BFA29827505F}" type="pres">
      <dgm:prSet presAssocID="{6B6CC26F-F311-4DF8-8949-4C4F04E94CBC}" presName="childShape" presStyleCnt="0"/>
      <dgm:spPr/>
    </dgm:pt>
    <dgm:pt modelId="{BD860C56-CE84-42D2-A461-EFEE49E462F6}" type="pres">
      <dgm:prSet presAssocID="{CAB8DEF8-61CA-46EA-90FD-E48FC7E7E035}" presName="Name13" presStyleLbl="parChTrans1D2" presStyleIdx="0" presStyleCnt="1"/>
      <dgm:spPr/>
      <dgm:t>
        <a:bodyPr/>
        <a:lstStyle/>
        <a:p>
          <a:endParaRPr lang="ru-RU"/>
        </a:p>
      </dgm:t>
    </dgm:pt>
    <dgm:pt modelId="{2768E81F-351A-4FB9-9F0B-D50C48D4359D}" type="pres">
      <dgm:prSet presAssocID="{EBB78604-66FD-463C-AA09-CAB22DD787F2}" presName="childText" presStyleLbl="bgAcc1" presStyleIdx="0" presStyleCnt="1" custScaleX="1109581" custScaleY="180234">
        <dgm:presLayoutVars>
          <dgm:bulletEnabled val="1"/>
        </dgm:presLayoutVars>
      </dgm:prSet>
      <dgm:spPr/>
      <dgm:t>
        <a:bodyPr/>
        <a:lstStyle/>
        <a:p>
          <a:endParaRPr lang="ru-RU"/>
        </a:p>
      </dgm:t>
    </dgm:pt>
  </dgm:ptLst>
  <dgm:cxnLst>
    <dgm:cxn modelId="{40864990-9A33-4D51-8148-E25256FC7C9F}" srcId="{02170B3A-ADB6-430C-B753-D98D0C7ED456}" destId="{6B6CC26F-F311-4DF8-8949-4C4F04E94CBC}" srcOrd="0" destOrd="0" parTransId="{FB5AA3AA-5CA3-4E40-8C2B-5125E61286D4}" sibTransId="{86EAE91F-6FA6-4E0F-8467-9DF22D0EE1CF}"/>
    <dgm:cxn modelId="{09A87B7B-3118-4D56-A840-BDE28C52C973}" type="presOf" srcId="{6B6CC26F-F311-4DF8-8949-4C4F04E94CBC}" destId="{AB3EDF55-B3CC-4890-9A8D-7577897C6C98}" srcOrd="0" destOrd="0" presId="urn:microsoft.com/office/officeart/2005/8/layout/hierarchy3"/>
    <dgm:cxn modelId="{2BF70BD7-B356-4439-A844-4AACF2A09716}" type="presOf" srcId="{EBB78604-66FD-463C-AA09-CAB22DD787F2}" destId="{2768E81F-351A-4FB9-9F0B-D50C48D4359D}" srcOrd="0" destOrd="0" presId="urn:microsoft.com/office/officeart/2005/8/layout/hierarchy3"/>
    <dgm:cxn modelId="{20DD174E-CD73-4F21-8E48-BCFC323BB7AB}" type="presOf" srcId="{6B6CC26F-F311-4DF8-8949-4C4F04E94CBC}" destId="{9E84F92F-F553-4458-8931-3F9001453EB1}" srcOrd="1" destOrd="0" presId="urn:microsoft.com/office/officeart/2005/8/layout/hierarchy3"/>
    <dgm:cxn modelId="{52FBD1F9-C0AF-4AED-BDB5-BC3D071AF6EB}" type="presOf" srcId="{CAB8DEF8-61CA-46EA-90FD-E48FC7E7E035}" destId="{BD860C56-CE84-42D2-A461-EFEE49E462F6}" srcOrd="0" destOrd="0" presId="urn:microsoft.com/office/officeart/2005/8/layout/hierarchy3"/>
    <dgm:cxn modelId="{279C3082-EBDE-4F79-898A-02F2874B6726}" type="presOf" srcId="{02170B3A-ADB6-430C-B753-D98D0C7ED456}" destId="{4D266AF0-62F8-4DE6-A7B2-71D1655123F9}" srcOrd="0" destOrd="0" presId="urn:microsoft.com/office/officeart/2005/8/layout/hierarchy3"/>
    <dgm:cxn modelId="{3F2BEF2C-C91D-425D-85C4-52D83957F828}" srcId="{6B6CC26F-F311-4DF8-8949-4C4F04E94CBC}" destId="{EBB78604-66FD-463C-AA09-CAB22DD787F2}" srcOrd="0" destOrd="0" parTransId="{CAB8DEF8-61CA-46EA-90FD-E48FC7E7E035}" sibTransId="{FEFF8E86-F67F-441D-A4D6-79945BCAC0E6}"/>
    <dgm:cxn modelId="{2B696FB7-AA3D-495E-9234-929AC1257DD3}" type="presParOf" srcId="{4D266AF0-62F8-4DE6-A7B2-71D1655123F9}" destId="{B4E1928A-D85D-493C-B9D6-8FDFC2CB5011}" srcOrd="0" destOrd="0" presId="urn:microsoft.com/office/officeart/2005/8/layout/hierarchy3"/>
    <dgm:cxn modelId="{8E606B3E-FCF6-43CA-B1D0-BEEBD1165CE5}" type="presParOf" srcId="{B4E1928A-D85D-493C-B9D6-8FDFC2CB5011}" destId="{79B3CFAB-E9CA-46F6-BF23-29DD84E4B6B5}" srcOrd="0" destOrd="0" presId="urn:microsoft.com/office/officeart/2005/8/layout/hierarchy3"/>
    <dgm:cxn modelId="{1E7A5BEF-967C-43D9-941C-8D8E11542697}" type="presParOf" srcId="{79B3CFAB-E9CA-46F6-BF23-29DD84E4B6B5}" destId="{AB3EDF55-B3CC-4890-9A8D-7577897C6C98}" srcOrd="0" destOrd="0" presId="urn:microsoft.com/office/officeart/2005/8/layout/hierarchy3"/>
    <dgm:cxn modelId="{81B6D120-A559-4CDB-A23E-1F1452B1D525}" type="presParOf" srcId="{79B3CFAB-E9CA-46F6-BF23-29DD84E4B6B5}" destId="{9E84F92F-F553-4458-8931-3F9001453EB1}" srcOrd="1" destOrd="0" presId="urn:microsoft.com/office/officeart/2005/8/layout/hierarchy3"/>
    <dgm:cxn modelId="{547E41BF-E63B-4C83-ACC1-6A42951929A2}" type="presParOf" srcId="{B4E1928A-D85D-493C-B9D6-8FDFC2CB5011}" destId="{91E31CB8-E27E-4533-9A2E-BFA29827505F}" srcOrd="1" destOrd="0" presId="urn:microsoft.com/office/officeart/2005/8/layout/hierarchy3"/>
    <dgm:cxn modelId="{C1AABAF0-AF0A-4BBB-9EC3-5036C2B6D8C1}" type="presParOf" srcId="{91E31CB8-E27E-4533-9A2E-BFA29827505F}" destId="{BD860C56-CE84-42D2-A461-EFEE49E462F6}" srcOrd="0" destOrd="0" presId="urn:microsoft.com/office/officeart/2005/8/layout/hierarchy3"/>
    <dgm:cxn modelId="{C8F0423C-ABDC-412E-AD9E-7F9BE826B8CA}" type="presParOf" srcId="{91E31CB8-E27E-4533-9A2E-BFA29827505F}" destId="{2768E81F-351A-4FB9-9F0B-D50C48D4359D}"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1768794D-F30D-4CF2-B845-991D2E0D1BCA}"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ru-RU"/>
        </a:p>
      </dgm:t>
    </dgm:pt>
    <dgm:pt modelId="{4761E6D1-51F6-4ED2-B72A-1C0D5B1BD14B}">
      <dgm:prSet phldrT="[Текст]" custT="1"/>
      <dgm:spPr/>
      <dgm:t>
        <a:bodyPr anchor="ctr"/>
        <a:lstStyle/>
        <a:p>
          <a:pPr algn="just">
            <a:lnSpc>
              <a:spcPct val="100000"/>
            </a:lnSpc>
          </a:pPr>
          <a:r>
            <a:rPr lang="ru-RU" sz="1300" b="0" dirty="0" smtClean="0">
              <a:latin typeface="GothamPro-Medium"/>
            </a:rPr>
            <a:t>Корректировка прогнозной потребности в врачах и среднем медицинском персонале для государственных и муниципальных медицинских организаций в разрезе специальностей.</a:t>
          </a:r>
        </a:p>
      </dgm:t>
    </dgm:pt>
    <dgm:pt modelId="{DB2F4594-99B7-49F5-B552-801CE33F6D2A}" type="parTrans" cxnId="{63B53F8B-BAB1-496E-9AF5-455E154F8157}">
      <dgm:prSet/>
      <dgm:spPr/>
      <dgm:t>
        <a:bodyPr/>
        <a:lstStyle/>
        <a:p>
          <a:pPr>
            <a:lnSpc>
              <a:spcPct val="100000"/>
            </a:lnSpc>
          </a:pPr>
          <a:endParaRPr lang="ru-RU" sz="1200">
            <a:latin typeface="GothamPro-Medium"/>
          </a:endParaRPr>
        </a:p>
      </dgm:t>
    </dgm:pt>
    <dgm:pt modelId="{3A7C7464-0A75-436B-9BF1-8AD1740D281F}" type="sibTrans" cxnId="{63B53F8B-BAB1-496E-9AF5-455E154F8157}">
      <dgm:prSet/>
      <dgm:spPr/>
      <dgm:t>
        <a:bodyPr/>
        <a:lstStyle/>
        <a:p>
          <a:pPr>
            <a:lnSpc>
              <a:spcPct val="100000"/>
            </a:lnSpc>
          </a:pPr>
          <a:endParaRPr lang="ru-RU" sz="1200">
            <a:latin typeface="GothamPro-Medium"/>
          </a:endParaRPr>
        </a:p>
      </dgm:t>
    </dgm:pt>
    <dgm:pt modelId="{E774D1E0-566A-4CDB-9B89-97BCEC13EA52}">
      <dgm:prSet custT="1"/>
      <dgm:spPr/>
      <dgm:t>
        <a:bodyPr anchor="ctr"/>
        <a:lstStyle/>
        <a:p>
          <a:pPr algn="just">
            <a:lnSpc>
              <a:spcPct val="100000"/>
            </a:lnSpc>
          </a:pPr>
          <a:r>
            <a:rPr lang="ru-RU" sz="1300" b="0" dirty="0" smtClean="0">
              <a:latin typeface="GothamPro-Medium"/>
            </a:rPr>
            <a:t>Актуализация кадрового резерва в медицинских организациях.</a:t>
          </a:r>
        </a:p>
      </dgm:t>
    </dgm:pt>
    <dgm:pt modelId="{297B9ED5-5609-44E0-AE8F-36B641B8ACED}" type="parTrans" cxnId="{2543BA0B-B326-449D-8A72-0637CA2B0B04}">
      <dgm:prSet/>
      <dgm:spPr/>
      <dgm:t>
        <a:bodyPr/>
        <a:lstStyle/>
        <a:p>
          <a:pPr>
            <a:lnSpc>
              <a:spcPct val="100000"/>
            </a:lnSpc>
          </a:pPr>
          <a:endParaRPr lang="ru-RU" sz="1200">
            <a:latin typeface="GothamPro-Medium"/>
          </a:endParaRPr>
        </a:p>
      </dgm:t>
    </dgm:pt>
    <dgm:pt modelId="{CE6293B3-6FA1-45ED-8E92-2F5787154603}" type="sibTrans" cxnId="{2543BA0B-B326-449D-8A72-0637CA2B0B04}">
      <dgm:prSet/>
      <dgm:spPr/>
      <dgm:t>
        <a:bodyPr/>
        <a:lstStyle/>
        <a:p>
          <a:pPr>
            <a:lnSpc>
              <a:spcPct val="100000"/>
            </a:lnSpc>
          </a:pPr>
          <a:endParaRPr lang="ru-RU" sz="1200">
            <a:latin typeface="GothamPro-Medium"/>
          </a:endParaRPr>
        </a:p>
      </dgm:t>
    </dgm:pt>
    <dgm:pt modelId="{A0FC0063-5AAD-49BF-8DCB-6BEF94DD0611}">
      <dgm:prSet custT="1"/>
      <dgm:spPr/>
      <dgm:t>
        <a:bodyPr anchor="ctr"/>
        <a:lstStyle/>
        <a:p>
          <a:pPr algn="just">
            <a:lnSpc>
              <a:spcPct val="100000"/>
            </a:lnSpc>
          </a:pPr>
          <a:r>
            <a:rPr lang="ru-RU" sz="1300" b="0" dirty="0" smtClean="0">
              <a:latin typeface="GothamPro-Medium"/>
            </a:rPr>
            <a:t>Организация и осуществление деятельности центров содействия трудоустройству на базе медицинских образовательных организаций.</a:t>
          </a:r>
        </a:p>
      </dgm:t>
    </dgm:pt>
    <dgm:pt modelId="{9C7C2CC0-EDA1-45C4-9FBC-F0F88BCDB048}" type="parTrans" cxnId="{3F5AC5FC-6F66-4BB2-8DDF-81881F9D82E2}">
      <dgm:prSet/>
      <dgm:spPr/>
      <dgm:t>
        <a:bodyPr/>
        <a:lstStyle/>
        <a:p>
          <a:pPr>
            <a:lnSpc>
              <a:spcPct val="100000"/>
            </a:lnSpc>
          </a:pPr>
          <a:endParaRPr lang="ru-RU" sz="1200">
            <a:latin typeface="GothamPro-Medium"/>
          </a:endParaRPr>
        </a:p>
      </dgm:t>
    </dgm:pt>
    <dgm:pt modelId="{7547077D-8B48-4914-A303-EF748EAD2B52}" type="sibTrans" cxnId="{3F5AC5FC-6F66-4BB2-8DDF-81881F9D82E2}">
      <dgm:prSet/>
      <dgm:spPr/>
      <dgm:t>
        <a:bodyPr/>
        <a:lstStyle/>
        <a:p>
          <a:pPr>
            <a:lnSpc>
              <a:spcPct val="100000"/>
            </a:lnSpc>
          </a:pPr>
          <a:endParaRPr lang="ru-RU" sz="1200">
            <a:latin typeface="GothamPro-Medium"/>
          </a:endParaRPr>
        </a:p>
      </dgm:t>
    </dgm:pt>
    <dgm:pt modelId="{649626ED-43E1-4C65-B596-230174FC4B55}">
      <dgm:prSet custT="1"/>
      <dgm:spPr/>
      <dgm:t>
        <a:bodyPr anchor="ctr"/>
        <a:lstStyle/>
        <a:p>
          <a:pPr algn="just">
            <a:lnSpc>
              <a:spcPct val="100000"/>
            </a:lnSpc>
          </a:pPr>
          <a:r>
            <a:rPr lang="ru-RU" sz="1300" b="0" dirty="0" smtClean="0">
              <a:latin typeface="GothamPro-Medium"/>
            </a:rPr>
            <a:t>Мероприятия, направленные на повышение престижа медицинских профессий и материальной заинтересованности медицинских и фармацевтических работников в результатах труда.</a:t>
          </a:r>
        </a:p>
      </dgm:t>
    </dgm:pt>
    <dgm:pt modelId="{D4F7ED04-98ED-47CC-9B5F-EB6F707E6E59}" type="parTrans" cxnId="{7B782AEF-FD9C-41AE-AA40-D5D4E9B936E5}">
      <dgm:prSet/>
      <dgm:spPr/>
      <dgm:t>
        <a:bodyPr/>
        <a:lstStyle/>
        <a:p>
          <a:endParaRPr lang="ru-RU"/>
        </a:p>
      </dgm:t>
    </dgm:pt>
    <dgm:pt modelId="{1155F9B1-22C5-4A1E-AE09-2CE275955B28}" type="sibTrans" cxnId="{7B782AEF-FD9C-41AE-AA40-D5D4E9B936E5}">
      <dgm:prSet/>
      <dgm:spPr/>
      <dgm:t>
        <a:bodyPr/>
        <a:lstStyle/>
        <a:p>
          <a:endParaRPr lang="ru-RU"/>
        </a:p>
      </dgm:t>
    </dgm:pt>
    <dgm:pt modelId="{3C1E70AA-FE6A-4053-A98E-CF990A5E9ED4}">
      <dgm:prSet custT="1"/>
      <dgm:spPr/>
      <dgm:t>
        <a:bodyPr anchor="ctr"/>
        <a:lstStyle/>
        <a:p>
          <a:pPr algn="just">
            <a:lnSpc>
              <a:spcPct val="100000"/>
            </a:lnSpc>
          </a:pPr>
          <a:r>
            <a:rPr lang="ru-RU" sz="1300" b="0" dirty="0" smtClean="0">
              <a:latin typeface="GothamPro-Medium"/>
            </a:rPr>
            <a:t>Информирование специалистов отрасли здравоохранения о системе непрерывного медицинского образования.</a:t>
          </a:r>
        </a:p>
      </dgm:t>
    </dgm:pt>
    <dgm:pt modelId="{06ADAD78-63A8-4808-8B9F-EBDF1C547F75}" type="parTrans" cxnId="{10B77622-A173-48B9-8ED9-FDFD7D7110F8}">
      <dgm:prSet/>
      <dgm:spPr/>
      <dgm:t>
        <a:bodyPr/>
        <a:lstStyle/>
        <a:p>
          <a:endParaRPr lang="ru-RU"/>
        </a:p>
      </dgm:t>
    </dgm:pt>
    <dgm:pt modelId="{F1E2FE82-6641-4271-B915-FA930F603054}" type="sibTrans" cxnId="{10B77622-A173-48B9-8ED9-FDFD7D7110F8}">
      <dgm:prSet/>
      <dgm:spPr/>
      <dgm:t>
        <a:bodyPr/>
        <a:lstStyle/>
        <a:p>
          <a:endParaRPr lang="ru-RU"/>
        </a:p>
      </dgm:t>
    </dgm:pt>
    <dgm:pt modelId="{6AFE1B10-A72E-460B-AD35-D2E508238436}">
      <dgm:prSet custT="1"/>
      <dgm:spPr/>
      <dgm:t>
        <a:bodyPr anchor="ctr"/>
        <a:lstStyle/>
        <a:p>
          <a:pPr algn="just">
            <a:lnSpc>
              <a:spcPct val="100000"/>
            </a:lnSpc>
          </a:pPr>
          <a:r>
            <a:rPr lang="ru-RU" sz="1300" b="0" dirty="0" smtClean="0">
              <a:latin typeface="GothamPro-Medium"/>
            </a:rPr>
            <a:t>Формирование предложений в состав </a:t>
          </a:r>
          <a:r>
            <a:rPr lang="ru-RU" sz="1300" b="0" dirty="0" err="1" smtClean="0">
              <a:latin typeface="GothamPro-Medium"/>
            </a:rPr>
            <a:t>аккредитационных</a:t>
          </a:r>
          <a:r>
            <a:rPr lang="ru-RU" sz="1300" b="0" dirty="0" smtClean="0">
              <a:latin typeface="GothamPro-Medium"/>
            </a:rPr>
            <a:t> комиссий для проведения первичной и первичной специализированной аккредитации специалистов, имеющих высшее медицинское или фармацевтическое образование, а также среднее профессиональное (медицинское или фармацевтическое) образование.</a:t>
          </a:r>
        </a:p>
      </dgm:t>
    </dgm:pt>
    <dgm:pt modelId="{1112A3B3-54B5-4AD2-87CB-507E1A625509}" type="parTrans" cxnId="{D1336FA8-341F-4F85-B6EC-9E193C388B1A}">
      <dgm:prSet/>
      <dgm:spPr/>
      <dgm:t>
        <a:bodyPr/>
        <a:lstStyle/>
        <a:p>
          <a:endParaRPr lang="ru-RU"/>
        </a:p>
      </dgm:t>
    </dgm:pt>
    <dgm:pt modelId="{18ED6193-9FEE-4677-8BE2-51B7A22753D3}" type="sibTrans" cxnId="{D1336FA8-341F-4F85-B6EC-9E193C388B1A}">
      <dgm:prSet/>
      <dgm:spPr/>
      <dgm:t>
        <a:bodyPr/>
        <a:lstStyle/>
        <a:p>
          <a:endParaRPr lang="ru-RU"/>
        </a:p>
      </dgm:t>
    </dgm:pt>
    <dgm:pt modelId="{548C9884-4778-46E6-AEBD-B6BFA5C83AA4}">
      <dgm:prSet custT="1"/>
      <dgm:spPr/>
      <dgm:t>
        <a:bodyPr anchor="ctr"/>
        <a:lstStyle/>
        <a:p>
          <a:pPr algn="just">
            <a:lnSpc>
              <a:spcPct val="100000"/>
            </a:lnSpc>
          </a:pPr>
          <a:r>
            <a:rPr lang="ru-RU" sz="1300" b="0" dirty="0" smtClean="0">
              <a:latin typeface="GothamPro-Medium"/>
            </a:rPr>
            <a:t>Проведение аккредитации специалистов на соответствие качества их подготовки требованиям отрасли здравоохранения с участием специалистов системы здравоохранения Югры</a:t>
          </a:r>
        </a:p>
      </dgm:t>
    </dgm:pt>
    <dgm:pt modelId="{9C9EB2F3-E296-44A3-9898-EDF0FA116707}" type="parTrans" cxnId="{2E8FC244-40DB-4933-8116-B4DCC462C560}">
      <dgm:prSet/>
      <dgm:spPr/>
      <dgm:t>
        <a:bodyPr/>
        <a:lstStyle/>
        <a:p>
          <a:endParaRPr lang="ru-RU"/>
        </a:p>
      </dgm:t>
    </dgm:pt>
    <dgm:pt modelId="{5CCE12BE-122A-450C-A915-E83B2ED44DC5}" type="sibTrans" cxnId="{2E8FC244-40DB-4933-8116-B4DCC462C560}">
      <dgm:prSet/>
      <dgm:spPr/>
      <dgm:t>
        <a:bodyPr/>
        <a:lstStyle/>
        <a:p>
          <a:endParaRPr lang="ru-RU"/>
        </a:p>
      </dgm:t>
    </dgm:pt>
    <dgm:pt modelId="{8DAC5FBB-E798-4449-ACC5-F69417E4DC4D}" type="pres">
      <dgm:prSet presAssocID="{1768794D-F30D-4CF2-B845-991D2E0D1BCA}" presName="vert0" presStyleCnt="0">
        <dgm:presLayoutVars>
          <dgm:dir/>
          <dgm:animOne val="branch"/>
          <dgm:animLvl val="lvl"/>
        </dgm:presLayoutVars>
      </dgm:prSet>
      <dgm:spPr/>
      <dgm:t>
        <a:bodyPr/>
        <a:lstStyle/>
        <a:p>
          <a:endParaRPr lang="ru-RU"/>
        </a:p>
      </dgm:t>
    </dgm:pt>
    <dgm:pt modelId="{08FCC03F-1D5C-4923-BCAD-1DF4415A8BF9}" type="pres">
      <dgm:prSet presAssocID="{4761E6D1-51F6-4ED2-B72A-1C0D5B1BD14B}" presName="thickLine" presStyleLbl="alignNode1" presStyleIdx="0" presStyleCnt="7"/>
      <dgm:spPr/>
    </dgm:pt>
    <dgm:pt modelId="{2EC3F2B1-280C-451E-A813-607946DEB064}" type="pres">
      <dgm:prSet presAssocID="{4761E6D1-51F6-4ED2-B72A-1C0D5B1BD14B}" presName="horz1" presStyleCnt="0"/>
      <dgm:spPr/>
    </dgm:pt>
    <dgm:pt modelId="{F305E54E-46AD-4469-BBEF-399E785AB7AD}" type="pres">
      <dgm:prSet presAssocID="{4761E6D1-51F6-4ED2-B72A-1C0D5B1BD14B}" presName="tx1" presStyleLbl="revTx" presStyleIdx="0" presStyleCnt="7"/>
      <dgm:spPr/>
      <dgm:t>
        <a:bodyPr/>
        <a:lstStyle/>
        <a:p>
          <a:endParaRPr lang="ru-RU"/>
        </a:p>
      </dgm:t>
    </dgm:pt>
    <dgm:pt modelId="{E071E28C-EAA7-4453-A119-35EF416A2798}" type="pres">
      <dgm:prSet presAssocID="{4761E6D1-51F6-4ED2-B72A-1C0D5B1BD14B}" presName="vert1" presStyleCnt="0"/>
      <dgm:spPr/>
    </dgm:pt>
    <dgm:pt modelId="{D980DA2A-8164-40A0-8276-772FF3160E48}" type="pres">
      <dgm:prSet presAssocID="{E774D1E0-566A-4CDB-9B89-97BCEC13EA52}" presName="thickLine" presStyleLbl="alignNode1" presStyleIdx="1" presStyleCnt="7"/>
      <dgm:spPr/>
    </dgm:pt>
    <dgm:pt modelId="{370F68C6-DE88-4C37-A06C-AB1E0F7D9E01}" type="pres">
      <dgm:prSet presAssocID="{E774D1E0-566A-4CDB-9B89-97BCEC13EA52}" presName="horz1" presStyleCnt="0"/>
      <dgm:spPr/>
    </dgm:pt>
    <dgm:pt modelId="{B58CDE2F-F11E-4DA3-9EC7-C08F024C48E4}" type="pres">
      <dgm:prSet presAssocID="{E774D1E0-566A-4CDB-9B89-97BCEC13EA52}" presName="tx1" presStyleLbl="revTx" presStyleIdx="1" presStyleCnt="7" custScaleY="88120"/>
      <dgm:spPr/>
      <dgm:t>
        <a:bodyPr/>
        <a:lstStyle/>
        <a:p>
          <a:endParaRPr lang="ru-RU"/>
        </a:p>
      </dgm:t>
    </dgm:pt>
    <dgm:pt modelId="{663A7933-47D2-458F-BBE5-03D8B7F79CE6}" type="pres">
      <dgm:prSet presAssocID="{E774D1E0-566A-4CDB-9B89-97BCEC13EA52}" presName="vert1" presStyleCnt="0"/>
      <dgm:spPr/>
    </dgm:pt>
    <dgm:pt modelId="{DAFE1CB9-8193-41C0-9802-C084C7519529}" type="pres">
      <dgm:prSet presAssocID="{A0FC0063-5AAD-49BF-8DCB-6BEF94DD0611}" presName="thickLine" presStyleLbl="alignNode1" presStyleIdx="2" presStyleCnt="7"/>
      <dgm:spPr/>
    </dgm:pt>
    <dgm:pt modelId="{EC7A4E21-8546-4DA8-B44A-B934E12FD785}" type="pres">
      <dgm:prSet presAssocID="{A0FC0063-5AAD-49BF-8DCB-6BEF94DD0611}" presName="horz1" presStyleCnt="0"/>
      <dgm:spPr/>
    </dgm:pt>
    <dgm:pt modelId="{10990E6A-FD6C-4775-A358-7C9A26E2880C}" type="pres">
      <dgm:prSet presAssocID="{A0FC0063-5AAD-49BF-8DCB-6BEF94DD0611}" presName="tx1" presStyleLbl="revTx" presStyleIdx="2" presStyleCnt="7"/>
      <dgm:spPr/>
      <dgm:t>
        <a:bodyPr/>
        <a:lstStyle/>
        <a:p>
          <a:endParaRPr lang="ru-RU"/>
        </a:p>
      </dgm:t>
    </dgm:pt>
    <dgm:pt modelId="{DCFC8014-4182-4783-9A97-AEFFB1F1BD51}" type="pres">
      <dgm:prSet presAssocID="{A0FC0063-5AAD-49BF-8DCB-6BEF94DD0611}" presName="vert1" presStyleCnt="0"/>
      <dgm:spPr/>
    </dgm:pt>
    <dgm:pt modelId="{88C702E4-13DE-4E65-A6A7-6170DD015938}" type="pres">
      <dgm:prSet presAssocID="{649626ED-43E1-4C65-B596-230174FC4B55}" presName="thickLine" presStyleLbl="alignNode1" presStyleIdx="3" presStyleCnt="7"/>
      <dgm:spPr/>
    </dgm:pt>
    <dgm:pt modelId="{539E9055-46B5-406A-9928-06E7398C9FD2}" type="pres">
      <dgm:prSet presAssocID="{649626ED-43E1-4C65-B596-230174FC4B55}" presName="horz1" presStyleCnt="0"/>
      <dgm:spPr/>
    </dgm:pt>
    <dgm:pt modelId="{66181DC8-8F32-42E4-B617-6C8EC3F32FD0}" type="pres">
      <dgm:prSet presAssocID="{649626ED-43E1-4C65-B596-230174FC4B55}" presName="tx1" presStyleLbl="revTx" presStyleIdx="3" presStyleCnt="7"/>
      <dgm:spPr/>
      <dgm:t>
        <a:bodyPr/>
        <a:lstStyle/>
        <a:p>
          <a:endParaRPr lang="ru-RU"/>
        </a:p>
      </dgm:t>
    </dgm:pt>
    <dgm:pt modelId="{5B3C889A-B3D5-4150-BE31-BAFD60016A33}" type="pres">
      <dgm:prSet presAssocID="{649626ED-43E1-4C65-B596-230174FC4B55}" presName="vert1" presStyleCnt="0"/>
      <dgm:spPr/>
    </dgm:pt>
    <dgm:pt modelId="{38BC01ED-4955-4D3F-9E63-F785E475A0C6}" type="pres">
      <dgm:prSet presAssocID="{3C1E70AA-FE6A-4053-A98E-CF990A5E9ED4}" presName="thickLine" presStyleLbl="alignNode1" presStyleIdx="4" presStyleCnt="7"/>
      <dgm:spPr/>
    </dgm:pt>
    <dgm:pt modelId="{1EAB5384-7D7C-4DBF-9CF7-F552B7FBFA90}" type="pres">
      <dgm:prSet presAssocID="{3C1E70AA-FE6A-4053-A98E-CF990A5E9ED4}" presName="horz1" presStyleCnt="0"/>
      <dgm:spPr/>
    </dgm:pt>
    <dgm:pt modelId="{23D9E5DA-6ACB-4E3A-A8B4-02176B183619}" type="pres">
      <dgm:prSet presAssocID="{3C1E70AA-FE6A-4053-A98E-CF990A5E9ED4}" presName="tx1" presStyleLbl="revTx" presStyleIdx="4" presStyleCnt="7"/>
      <dgm:spPr/>
      <dgm:t>
        <a:bodyPr/>
        <a:lstStyle/>
        <a:p>
          <a:endParaRPr lang="ru-RU"/>
        </a:p>
      </dgm:t>
    </dgm:pt>
    <dgm:pt modelId="{E9B7DC5E-AFD7-4E37-A7B2-0B1249C68CB7}" type="pres">
      <dgm:prSet presAssocID="{3C1E70AA-FE6A-4053-A98E-CF990A5E9ED4}" presName="vert1" presStyleCnt="0"/>
      <dgm:spPr/>
    </dgm:pt>
    <dgm:pt modelId="{0B4701FB-ACDD-4EEE-9C7F-0264FE96A5CC}" type="pres">
      <dgm:prSet presAssocID="{6AFE1B10-A72E-460B-AD35-D2E508238436}" presName="thickLine" presStyleLbl="alignNode1" presStyleIdx="5" presStyleCnt="7"/>
      <dgm:spPr/>
    </dgm:pt>
    <dgm:pt modelId="{17E22ED1-2011-4BFF-9903-C5B574CA1876}" type="pres">
      <dgm:prSet presAssocID="{6AFE1B10-A72E-460B-AD35-D2E508238436}" presName="horz1" presStyleCnt="0"/>
      <dgm:spPr/>
    </dgm:pt>
    <dgm:pt modelId="{91D9F498-77C0-481E-B01A-8B1CA5524762}" type="pres">
      <dgm:prSet presAssocID="{6AFE1B10-A72E-460B-AD35-D2E508238436}" presName="tx1" presStyleLbl="revTx" presStyleIdx="5" presStyleCnt="7"/>
      <dgm:spPr/>
      <dgm:t>
        <a:bodyPr/>
        <a:lstStyle/>
        <a:p>
          <a:endParaRPr lang="ru-RU"/>
        </a:p>
      </dgm:t>
    </dgm:pt>
    <dgm:pt modelId="{CAB43444-6DCA-4386-939B-AE9BE8548A8F}" type="pres">
      <dgm:prSet presAssocID="{6AFE1B10-A72E-460B-AD35-D2E508238436}" presName="vert1" presStyleCnt="0"/>
      <dgm:spPr/>
    </dgm:pt>
    <dgm:pt modelId="{F57D50AC-8D4E-4115-8E8D-754CBCA50DC7}" type="pres">
      <dgm:prSet presAssocID="{548C9884-4778-46E6-AEBD-B6BFA5C83AA4}" presName="thickLine" presStyleLbl="alignNode1" presStyleIdx="6" presStyleCnt="7"/>
      <dgm:spPr/>
    </dgm:pt>
    <dgm:pt modelId="{BE811B7F-9237-4FA6-80BE-3111B00D434F}" type="pres">
      <dgm:prSet presAssocID="{548C9884-4778-46E6-AEBD-B6BFA5C83AA4}" presName="horz1" presStyleCnt="0"/>
      <dgm:spPr/>
    </dgm:pt>
    <dgm:pt modelId="{E513F76D-6AAD-48DA-8D88-89C6B303FD25}" type="pres">
      <dgm:prSet presAssocID="{548C9884-4778-46E6-AEBD-B6BFA5C83AA4}" presName="tx1" presStyleLbl="revTx" presStyleIdx="6" presStyleCnt="7"/>
      <dgm:spPr/>
      <dgm:t>
        <a:bodyPr/>
        <a:lstStyle/>
        <a:p>
          <a:endParaRPr lang="ru-RU"/>
        </a:p>
      </dgm:t>
    </dgm:pt>
    <dgm:pt modelId="{A4D67B39-9196-40C9-8713-346982C2A208}" type="pres">
      <dgm:prSet presAssocID="{548C9884-4778-46E6-AEBD-B6BFA5C83AA4}" presName="vert1" presStyleCnt="0"/>
      <dgm:spPr/>
    </dgm:pt>
  </dgm:ptLst>
  <dgm:cxnLst>
    <dgm:cxn modelId="{DFFDBE50-3591-4F4E-87C5-E122209A4217}" type="presOf" srcId="{649626ED-43E1-4C65-B596-230174FC4B55}" destId="{66181DC8-8F32-42E4-B617-6C8EC3F32FD0}" srcOrd="0" destOrd="0" presId="urn:microsoft.com/office/officeart/2008/layout/LinedList"/>
    <dgm:cxn modelId="{2E8FC244-40DB-4933-8116-B4DCC462C560}" srcId="{1768794D-F30D-4CF2-B845-991D2E0D1BCA}" destId="{548C9884-4778-46E6-AEBD-B6BFA5C83AA4}" srcOrd="6" destOrd="0" parTransId="{9C9EB2F3-E296-44A3-9898-EDF0FA116707}" sibTransId="{5CCE12BE-122A-450C-A915-E83B2ED44DC5}"/>
    <dgm:cxn modelId="{3F5AC5FC-6F66-4BB2-8DDF-81881F9D82E2}" srcId="{1768794D-F30D-4CF2-B845-991D2E0D1BCA}" destId="{A0FC0063-5AAD-49BF-8DCB-6BEF94DD0611}" srcOrd="2" destOrd="0" parTransId="{9C7C2CC0-EDA1-45C4-9FBC-F0F88BCDB048}" sibTransId="{7547077D-8B48-4914-A303-EF748EAD2B52}"/>
    <dgm:cxn modelId="{375B39D5-542D-4C56-B35C-E2D13DB9F1A2}" type="presOf" srcId="{3C1E70AA-FE6A-4053-A98E-CF990A5E9ED4}" destId="{23D9E5DA-6ACB-4E3A-A8B4-02176B183619}" srcOrd="0" destOrd="0" presId="urn:microsoft.com/office/officeart/2008/layout/LinedList"/>
    <dgm:cxn modelId="{7B782AEF-FD9C-41AE-AA40-D5D4E9B936E5}" srcId="{1768794D-F30D-4CF2-B845-991D2E0D1BCA}" destId="{649626ED-43E1-4C65-B596-230174FC4B55}" srcOrd="3" destOrd="0" parTransId="{D4F7ED04-98ED-47CC-9B5F-EB6F707E6E59}" sibTransId="{1155F9B1-22C5-4A1E-AE09-2CE275955B28}"/>
    <dgm:cxn modelId="{D1336FA8-341F-4F85-B6EC-9E193C388B1A}" srcId="{1768794D-F30D-4CF2-B845-991D2E0D1BCA}" destId="{6AFE1B10-A72E-460B-AD35-D2E508238436}" srcOrd="5" destOrd="0" parTransId="{1112A3B3-54B5-4AD2-87CB-507E1A625509}" sibTransId="{18ED6193-9FEE-4677-8BE2-51B7A22753D3}"/>
    <dgm:cxn modelId="{4B0C4898-7793-48A5-A3F1-B2A396F00465}" type="presOf" srcId="{E774D1E0-566A-4CDB-9B89-97BCEC13EA52}" destId="{B58CDE2F-F11E-4DA3-9EC7-C08F024C48E4}" srcOrd="0" destOrd="0" presId="urn:microsoft.com/office/officeart/2008/layout/LinedList"/>
    <dgm:cxn modelId="{63B53F8B-BAB1-496E-9AF5-455E154F8157}" srcId="{1768794D-F30D-4CF2-B845-991D2E0D1BCA}" destId="{4761E6D1-51F6-4ED2-B72A-1C0D5B1BD14B}" srcOrd="0" destOrd="0" parTransId="{DB2F4594-99B7-49F5-B552-801CE33F6D2A}" sibTransId="{3A7C7464-0A75-436B-9BF1-8AD1740D281F}"/>
    <dgm:cxn modelId="{0CBB9C68-4E92-4FF2-85D9-512743464E8D}" type="presOf" srcId="{4761E6D1-51F6-4ED2-B72A-1C0D5B1BD14B}" destId="{F305E54E-46AD-4469-BBEF-399E785AB7AD}" srcOrd="0" destOrd="0" presId="urn:microsoft.com/office/officeart/2008/layout/LinedList"/>
    <dgm:cxn modelId="{1FD1C47F-3B89-4A80-B3D9-745CCDFD0C69}" type="presOf" srcId="{1768794D-F30D-4CF2-B845-991D2E0D1BCA}" destId="{8DAC5FBB-E798-4449-ACC5-F69417E4DC4D}" srcOrd="0" destOrd="0" presId="urn:microsoft.com/office/officeart/2008/layout/LinedList"/>
    <dgm:cxn modelId="{A46ED1FA-5A26-451A-858D-EF80AF3D80CB}" type="presOf" srcId="{A0FC0063-5AAD-49BF-8DCB-6BEF94DD0611}" destId="{10990E6A-FD6C-4775-A358-7C9A26E2880C}" srcOrd="0" destOrd="0" presId="urn:microsoft.com/office/officeart/2008/layout/LinedList"/>
    <dgm:cxn modelId="{10B77622-A173-48B9-8ED9-FDFD7D7110F8}" srcId="{1768794D-F30D-4CF2-B845-991D2E0D1BCA}" destId="{3C1E70AA-FE6A-4053-A98E-CF990A5E9ED4}" srcOrd="4" destOrd="0" parTransId="{06ADAD78-63A8-4808-8B9F-EBDF1C547F75}" sibTransId="{F1E2FE82-6641-4271-B915-FA930F603054}"/>
    <dgm:cxn modelId="{9C07F767-2D15-408A-934D-A4C7690A02DA}" type="presOf" srcId="{548C9884-4778-46E6-AEBD-B6BFA5C83AA4}" destId="{E513F76D-6AAD-48DA-8D88-89C6B303FD25}" srcOrd="0" destOrd="0" presId="urn:microsoft.com/office/officeart/2008/layout/LinedList"/>
    <dgm:cxn modelId="{2543BA0B-B326-449D-8A72-0637CA2B0B04}" srcId="{1768794D-F30D-4CF2-B845-991D2E0D1BCA}" destId="{E774D1E0-566A-4CDB-9B89-97BCEC13EA52}" srcOrd="1" destOrd="0" parTransId="{297B9ED5-5609-44E0-AE8F-36B641B8ACED}" sibTransId="{CE6293B3-6FA1-45ED-8E92-2F5787154603}"/>
    <dgm:cxn modelId="{F2CF7881-57F6-402E-A3EE-467572AAA1CB}" type="presOf" srcId="{6AFE1B10-A72E-460B-AD35-D2E508238436}" destId="{91D9F498-77C0-481E-B01A-8B1CA5524762}" srcOrd="0" destOrd="0" presId="urn:microsoft.com/office/officeart/2008/layout/LinedList"/>
    <dgm:cxn modelId="{A5DE1F3D-3658-489B-B660-07FEECD24F65}" type="presParOf" srcId="{8DAC5FBB-E798-4449-ACC5-F69417E4DC4D}" destId="{08FCC03F-1D5C-4923-BCAD-1DF4415A8BF9}" srcOrd="0" destOrd="0" presId="urn:microsoft.com/office/officeart/2008/layout/LinedList"/>
    <dgm:cxn modelId="{6CF9887D-1BE6-44E6-8CBB-0668E66BE84B}" type="presParOf" srcId="{8DAC5FBB-E798-4449-ACC5-F69417E4DC4D}" destId="{2EC3F2B1-280C-451E-A813-607946DEB064}" srcOrd="1" destOrd="0" presId="urn:microsoft.com/office/officeart/2008/layout/LinedList"/>
    <dgm:cxn modelId="{70554FA4-EEC3-4236-A6FF-109D610DA61A}" type="presParOf" srcId="{2EC3F2B1-280C-451E-A813-607946DEB064}" destId="{F305E54E-46AD-4469-BBEF-399E785AB7AD}" srcOrd="0" destOrd="0" presId="urn:microsoft.com/office/officeart/2008/layout/LinedList"/>
    <dgm:cxn modelId="{FA863E98-5D59-46CA-AA2A-CF7CB03D1746}" type="presParOf" srcId="{2EC3F2B1-280C-451E-A813-607946DEB064}" destId="{E071E28C-EAA7-4453-A119-35EF416A2798}" srcOrd="1" destOrd="0" presId="urn:microsoft.com/office/officeart/2008/layout/LinedList"/>
    <dgm:cxn modelId="{DCE5D3EF-B98B-4CB0-B899-FBB092F3055A}" type="presParOf" srcId="{8DAC5FBB-E798-4449-ACC5-F69417E4DC4D}" destId="{D980DA2A-8164-40A0-8276-772FF3160E48}" srcOrd="2" destOrd="0" presId="urn:microsoft.com/office/officeart/2008/layout/LinedList"/>
    <dgm:cxn modelId="{FA5C274A-078E-423C-8DC3-CCDCC49B0A86}" type="presParOf" srcId="{8DAC5FBB-E798-4449-ACC5-F69417E4DC4D}" destId="{370F68C6-DE88-4C37-A06C-AB1E0F7D9E01}" srcOrd="3" destOrd="0" presId="urn:microsoft.com/office/officeart/2008/layout/LinedList"/>
    <dgm:cxn modelId="{AAEFB313-DA46-4E5E-B074-550713479207}" type="presParOf" srcId="{370F68C6-DE88-4C37-A06C-AB1E0F7D9E01}" destId="{B58CDE2F-F11E-4DA3-9EC7-C08F024C48E4}" srcOrd="0" destOrd="0" presId="urn:microsoft.com/office/officeart/2008/layout/LinedList"/>
    <dgm:cxn modelId="{4853579F-1633-473C-955B-602A06162D65}" type="presParOf" srcId="{370F68C6-DE88-4C37-A06C-AB1E0F7D9E01}" destId="{663A7933-47D2-458F-BBE5-03D8B7F79CE6}" srcOrd="1" destOrd="0" presId="urn:microsoft.com/office/officeart/2008/layout/LinedList"/>
    <dgm:cxn modelId="{1EDC8557-DE0B-4C92-B3BB-D61638FC9E03}" type="presParOf" srcId="{8DAC5FBB-E798-4449-ACC5-F69417E4DC4D}" destId="{DAFE1CB9-8193-41C0-9802-C084C7519529}" srcOrd="4" destOrd="0" presId="urn:microsoft.com/office/officeart/2008/layout/LinedList"/>
    <dgm:cxn modelId="{55C9A833-CF93-4FD0-BD3D-E2C4A08B617B}" type="presParOf" srcId="{8DAC5FBB-E798-4449-ACC5-F69417E4DC4D}" destId="{EC7A4E21-8546-4DA8-B44A-B934E12FD785}" srcOrd="5" destOrd="0" presId="urn:microsoft.com/office/officeart/2008/layout/LinedList"/>
    <dgm:cxn modelId="{67695765-8275-49A5-B8B2-C13D735C05D7}" type="presParOf" srcId="{EC7A4E21-8546-4DA8-B44A-B934E12FD785}" destId="{10990E6A-FD6C-4775-A358-7C9A26E2880C}" srcOrd="0" destOrd="0" presId="urn:microsoft.com/office/officeart/2008/layout/LinedList"/>
    <dgm:cxn modelId="{B92B9403-6F79-4A59-AD94-C94AC4E593E5}" type="presParOf" srcId="{EC7A4E21-8546-4DA8-B44A-B934E12FD785}" destId="{DCFC8014-4182-4783-9A97-AEFFB1F1BD51}" srcOrd="1" destOrd="0" presId="urn:microsoft.com/office/officeart/2008/layout/LinedList"/>
    <dgm:cxn modelId="{93F9B299-2A05-4AAE-A96C-D13DC81C64F9}" type="presParOf" srcId="{8DAC5FBB-E798-4449-ACC5-F69417E4DC4D}" destId="{88C702E4-13DE-4E65-A6A7-6170DD015938}" srcOrd="6" destOrd="0" presId="urn:microsoft.com/office/officeart/2008/layout/LinedList"/>
    <dgm:cxn modelId="{86D94435-E211-428C-BB39-0979F6B3B84F}" type="presParOf" srcId="{8DAC5FBB-E798-4449-ACC5-F69417E4DC4D}" destId="{539E9055-46B5-406A-9928-06E7398C9FD2}" srcOrd="7" destOrd="0" presId="urn:microsoft.com/office/officeart/2008/layout/LinedList"/>
    <dgm:cxn modelId="{8F8F7EF0-333E-4E68-8DCE-E2C3150D4ED7}" type="presParOf" srcId="{539E9055-46B5-406A-9928-06E7398C9FD2}" destId="{66181DC8-8F32-42E4-B617-6C8EC3F32FD0}" srcOrd="0" destOrd="0" presId="urn:microsoft.com/office/officeart/2008/layout/LinedList"/>
    <dgm:cxn modelId="{A7CB9B90-4C74-46F1-8D5F-02448AC4BB44}" type="presParOf" srcId="{539E9055-46B5-406A-9928-06E7398C9FD2}" destId="{5B3C889A-B3D5-4150-BE31-BAFD60016A33}" srcOrd="1" destOrd="0" presId="urn:microsoft.com/office/officeart/2008/layout/LinedList"/>
    <dgm:cxn modelId="{F72CFFB7-89E9-475A-88E8-D669788AD347}" type="presParOf" srcId="{8DAC5FBB-E798-4449-ACC5-F69417E4DC4D}" destId="{38BC01ED-4955-4D3F-9E63-F785E475A0C6}" srcOrd="8" destOrd="0" presId="urn:microsoft.com/office/officeart/2008/layout/LinedList"/>
    <dgm:cxn modelId="{41174A33-FB78-4205-B969-6A7070637D1F}" type="presParOf" srcId="{8DAC5FBB-E798-4449-ACC5-F69417E4DC4D}" destId="{1EAB5384-7D7C-4DBF-9CF7-F552B7FBFA90}" srcOrd="9" destOrd="0" presId="urn:microsoft.com/office/officeart/2008/layout/LinedList"/>
    <dgm:cxn modelId="{7AD36B60-99BA-47D9-B61F-B4B32810A9CC}" type="presParOf" srcId="{1EAB5384-7D7C-4DBF-9CF7-F552B7FBFA90}" destId="{23D9E5DA-6ACB-4E3A-A8B4-02176B183619}" srcOrd="0" destOrd="0" presId="urn:microsoft.com/office/officeart/2008/layout/LinedList"/>
    <dgm:cxn modelId="{32DA1A28-2A77-4D28-9995-95355AF1CE55}" type="presParOf" srcId="{1EAB5384-7D7C-4DBF-9CF7-F552B7FBFA90}" destId="{E9B7DC5E-AFD7-4E37-A7B2-0B1249C68CB7}" srcOrd="1" destOrd="0" presId="urn:microsoft.com/office/officeart/2008/layout/LinedList"/>
    <dgm:cxn modelId="{08498B0F-BA20-4B66-ADB7-C5097F2B0D02}" type="presParOf" srcId="{8DAC5FBB-E798-4449-ACC5-F69417E4DC4D}" destId="{0B4701FB-ACDD-4EEE-9C7F-0264FE96A5CC}" srcOrd="10" destOrd="0" presId="urn:microsoft.com/office/officeart/2008/layout/LinedList"/>
    <dgm:cxn modelId="{FEADF78F-9B9B-402D-BA8B-9B0E800C04EC}" type="presParOf" srcId="{8DAC5FBB-E798-4449-ACC5-F69417E4DC4D}" destId="{17E22ED1-2011-4BFF-9903-C5B574CA1876}" srcOrd="11" destOrd="0" presId="urn:microsoft.com/office/officeart/2008/layout/LinedList"/>
    <dgm:cxn modelId="{D8A6CA58-AD86-40AD-8A95-2B11A0C907B9}" type="presParOf" srcId="{17E22ED1-2011-4BFF-9903-C5B574CA1876}" destId="{91D9F498-77C0-481E-B01A-8B1CA5524762}" srcOrd="0" destOrd="0" presId="urn:microsoft.com/office/officeart/2008/layout/LinedList"/>
    <dgm:cxn modelId="{228333AC-C661-4EC5-BC51-720BAE49EAC5}" type="presParOf" srcId="{17E22ED1-2011-4BFF-9903-C5B574CA1876}" destId="{CAB43444-6DCA-4386-939B-AE9BE8548A8F}" srcOrd="1" destOrd="0" presId="urn:microsoft.com/office/officeart/2008/layout/LinedList"/>
    <dgm:cxn modelId="{B5C5971F-5B71-4C7B-AED9-9481A4085416}" type="presParOf" srcId="{8DAC5FBB-E798-4449-ACC5-F69417E4DC4D}" destId="{F57D50AC-8D4E-4115-8E8D-754CBCA50DC7}" srcOrd="12" destOrd="0" presId="urn:microsoft.com/office/officeart/2008/layout/LinedList"/>
    <dgm:cxn modelId="{32C4EAFC-5E2C-4F7A-88F1-632FC677EDEC}" type="presParOf" srcId="{8DAC5FBB-E798-4449-ACC5-F69417E4DC4D}" destId="{BE811B7F-9237-4FA6-80BE-3111B00D434F}" srcOrd="13" destOrd="0" presId="urn:microsoft.com/office/officeart/2008/layout/LinedList"/>
    <dgm:cxn modelId="{048D51FD-A73B-4CB2-9C56-E521E263AB9D}" type="presParOf" srcId="{BE811B7F-9237-4FA6-80BE-3111B00D434F}" destId="{E513F76D-6AAD-48DA-8D88-89C6B303FD25}" srcOrd="0" destOrd="0" presId="urn:microsoft.com/office/officeart/2008/layout/LinedList"/>
    <dgm:cxn modelId="{082E5C4A-AD4C-4D20-9634-9397A5ECFCE2}" type="presParOf" srcId="{BE811B7F-9237-4FA6-80BE-3111B00D434F}" destId="{A4D67B39-9196-40C9-8713-346982C2A20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5AB6999B-28F1-4119-ABC1-6F5BE6C67B3C}"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ru-RU"/>
        </a:p>
      </dgm:t>
    </dgm:pt>
    <dgm:pt modelId="{356A7EC9-9B2F-4D9D-98A8-9810A9857B64}">
      <dgm:prSet phldrT="[Текст]" custT="1"/>
      <dgm:spPr/>
      <dgm:t>
        <a:bodyPr/>
        <a:lstStyle/>
        <a:p>
          <a:pPr marL="90488" marR="0" lvl="0" indent="-90488" algn="just" defTabSz="914400" eaLnBrk="1" fontAlgn="auto" latinLnBrk="0" hangingPunct="1">
            <a:lnSpc>
              <a:spcPct val="100000"/>
            </a:lnSpc>
            <a:spcBef>
              <a:spcPts val="0"/>
            </a:spcBef>
            <a:spcAft>
              <a:spcPts val="0"/>
            </a:spcAft>
            <a:buClrTx/>
            <a:buSzTx/>
            <a:buFontTx/>
            <a:buNone/>
            <a:tabLst/>
            <a:defRPr/>
          </a:pPr>
          <a:r>
            <a:rPr lang="ru-RU" sz="1400" b="0" i="0" dirty="0" smtClean="0">
              <a:latin typeface="GothamPro-Medium"/>
              <a:ea typeface="Arial Unicode MS"/>
            </a:rPr>
            <a:t>Численность </a:t>
          </a:r>
          <a:r>
            <a:rPr lang="ru-RU" sz="1400" b="0" i="0" dirty="0">
              <a:latin typeface="GothamPro-Medium"/>
              <a:ea typeface="Arial Unicode MS"/>
            </a:rPr>
            <a:t>врачей и средних медицинских работников в медицинских организациях, подведомственных Департаменту здравоохранения Ханты-Мансийского автономного округа – Югры, составит не менее 9176 и 24017 специалистов </a:t>
          </a:r>
        </a:p>
      </dgm:t>
    </dgm:pt>
    <dgm:pt modelId="{C3B65CEF-66ED-4815-872B-D19B191BA4FB}" type="parTrans" cxnId="{03821C40-A84B-4232-A0EB-71F08C93B153}">
      <dgm:prSet/>
      <dgm:spPr/>
      <dgm:t>
        <a:bodyPr/>
        <a:lstStyle/>
        <a:p>
          <a:pPr algn="just"/>
          <a:endParaRPr lang="ru-RU" sz="1400">
            <a:latin typeface="GothamPro-Medium"/>
          </a:endParaRPr>
        </a:p>
      </dgm:t>
    </dgm:pt>
    <dgm:pt modelId="{F31503F0-5FA0-4341-8DEB-9724E491C920}" type="sibTrans" cxnId="{03821C40-A84B-4232-A0EB-71F08C93B153}">
      <dgm:prSet/>
      <dgm:spPr/>
      <dgm:t>
        <a:bodyPr/>
        <a:lstStyle/>
        <a:p>
          <a:pPr algn="just"/>
          <a:endParaRPr lang="ru-RU" sz="1400">
            <a:latin typeface="GothamPro-Medium"/>
          </a:endParaRPr>
        </a:p>
      </dgm:t>
    </dgm:pt>
    <dgm:pt modelId="{CFFC4AEB-646C-441B-B616-E19AD1847D97}">
      <dgm:prSet custT="1"/>
      <dgm:spPr/>
      <dgm:t>
        <a:bodyPr/>
        <a:lstStyle/>
        <a:p>
          <a:pPr algn="just">
            <a:lnSpc>
              <a:spcPct val="100000"/>
            </a:lnSpc>
          </a:pPr>
          <a:r>
            <a:rPr lang="ru-RU" sz="1400" b="0" i="0" dirty="0">
              <a:latin typeface="GothamPro-Medium"/>
              <a:ea typeface="Arial Unicode MS"/>
            </a:rPr>
            <a:t>Число специалистов, совершенствующих свои знания в рамках системы непрерывного медицинского образования, в том числе с использованием дистанционных образовательных технологий, путем освоения дополнительных образовательных программ, разработанных с учетом порядков оказания медицинской помощи, клинических рекомендаций и принципов доказательной медицины, с использованием портала непрерывного медицинского образования составит не менее 32504 человек</a:t>
          </a:r>
        </a:p>
      </dgm:t>
    </dgm:pt>
    <dgm:pt modelId="{D3458BFD-A692-410A-827E-495D389126E5}" type="parTrans" cxnId="{404E7070-99B6-4641-85A9-F611AD9EB11D}">
      <dgm:prSet/>
      <dgm:spPr/>
      <dgm:t>
        <a:bodyPr/>
        <a:lstStyle/>
        <a:p>
          <a:pPr algn="just"/>
          <a:endParaRPr lang="ru-RU" sz="1400">
            <a:latin typeface="GothamPro-Medium"/>
          </a:endParaRPr>
        </a:p>
      </dgm:t>
    </dgm:pt>
    <dgm:pt modelId="{CF583B70-C457-41DC-915E-CF35530353AB}" type="sibTrans" cxnId="{404E7070-99B6-4641-85A9-F611AD9EB11D}">
      <dgm:prSet/>
      <dgm:spPr/>
      <dgm:t>
        <a:bodyPr/>
        <a:lstStyle/>
        <a:p>
          <a:pPr algn="just"/>
          <a:endParaRPr lang="ru-RU" sz="1400">
            <a:latin typeface="GothamPro-Medium"/>
          </a:endParaRPr>
        </a:p>
      </dgm:t>
    </dgm:pt>
    <dgm:pt modelId="{AC6A4F79-BCB2-46E2-9F8E-DEE972369C36}">
      <dgm:prSet custT="1"/>
      <dgm:spPr/>
      <dgm:t>
        <a:bodyPr/>
        <a:lstStyle/>
        <a:p>
          <a:pPr algn="just"/>
          <a:endParaRPr lang="ru-RU" sz="1400" b="0" i="0" dirty="0">
            <a:latin typeface="GothamPro-Medium"/>
            <a:ea typeface="Arial Unicode MS"/>
          </a:endParaRPr>
        </a:p>
      </dgm:t>
    </dgm:pt>
    <dgm:pt modelId="{8C635B71-7D5F-4A52-AD39-5654E2AFF985}" type="parTrans" cxnId="{5116407A-9D1E-4FAE-B91E-29B70388FCC4}">
      <dgm:prSet/>
      <dgm:spPr/>
      <dgm:t>
        <a:bodyPr/>
        <a:lstStyle/>
        <a:p>
          <a:pPr algn="just"/>
          <a:endParaRPr lang="ru-RU" sz="1400">
            <a:latin typeface="GothamPro-Medium"/>
          </a:endParaRPr>
        </a:p>
      </dgm:t>
    </dgm:pt>
    <dgm:pt modelId="{6302258F-8A7A-4E68-9958-695E8A506FAE}" type="sibTrans" cxnId="{5116407A-9D1E-4FAE-B91E-29B70388FCC4}">
      <dgm:prSet/>
      <dgm:spPr/>
      <dgm:t>
        <a:bodyPr/>
        <a:lstStyle/>
        <a:p>
          <a:pPr algn="just"/>
          <a:endParaRPr lang="ru-RU" sz="1400">
            <a:latin typeface="GothamPro-Medium"/>
          </a:endParaRPr>
        </a:p>
      </dgm:t>
    </dgm:pt>
    <dgm:pt modelId="{8D43ADF0-62D9-4293-919C-9D14402BDCFB}">
      <dgm:prSet custT="1"/>
      <dgm:spPr/>
      <dgm:t>
        <a:bodyPr/>
        <a:lstStyle/>
        <a:p>
          <a:pPr algn="just"/>
          <a:endParaRPr lang="ru-RU" sz="1400" b="0" i="0" dirty="0">
            <a:latin typeface="GothamPro-Medium"/>
            <a:ea typeface="Arial Unicode MS"/>
          </a:endParaRPr>
        </a:p>
      </dgm:t>
    </dgm:pt>
    <dgm:pt modelId="{34BE8A7B-BBB7-411C-84CE-8ACB8A71B2D3}" type="parTrans" cxnId="{4B3EF312-AC72-4168-A84D-FBD57529FED1}">
      <dgm:prSet/>
      <dgm:spPr/>
      <dgm:t>
        <a:bodyPr/>
        <a:lstStyle/>
        <a:p>
          <a:pPr algn="just"/>
          <a:endParaRPr lang="ru-RU" sz="1400">
            <a:latin typeface="GothamPro-Medium"/>
          </a:endParaRPr>
        </a:p>
      </dgm:t>
    </dgm:pt>
    <dgm:pt modelId="{E4FF85B7-CDFF-4E5A-8D5B-C4E4766767AE}" type="sibTrans" cxnId="{4B3EF312-AC72-4168-A84D-FBD57529FED1}">
      <dgm:prSet/>
      <dgm:spPr/>
      <dgm:t>
        <a:bodyPr/>
        <a:lstStyle/>
        <a:p>
          <a:pPr algn="just"/>
          <a:endParaRPr lang="ru-RU" sz="1400">
            <a:latin typeface="GothamPro-Medium"/>
          </a:endParaRPr>
        </a:p>
      </dgm:t>
    </dgm:pt>
    <dgm:pt modelId="{130A1499-CFF5-41C7-B6B4-C67B3C38EA95}">
      <dgm:prSet phldrT="[Текст]" custT="1"/>
      <dgm:spPr/>
      <dgm:t>
        <a:bodyPr/>
        <a:lstStyle/>
        <a:p>
          <a:pPr algn="just">
            <a:lnSpc>
              <a:spcPct val="100000"/>
            </a:lnSpc>
          </a:pPr>
          <a:endParaRPr lang="ru-RU" sz="1400" b="0" i="0" dirty="0">
            <a:latin typeface="GothamPro-Medium"/>
          </a:endParaRPr>
        </a:p>
      </dgm:t>
    </dgm:pt>
    <dgm:pt modelId="{239363AF-7EAB-4889-8834-BC0846DEBF14}" type="parTrans" cxnId="{8F545602-A40B-49EC-87EA-9F8120FEBD9C}">
      <dgm:prSet/>
      <dgm:spPr/>
      <dgm:t>
        <a:bodyPr/>
        <a:lstStyle/>
        <a:p>
          <a:pPr algn="just"/>
          <a:endParaRPr lang="ru-RU" sz="1400">
            <a:latin typeface="GothamPro-Medium"/>
          </a:endParaRPr>
        </a:p>
      </dgm:t>
    </dgm:pt>
    <dgm:pt modelId="{C2F08630-8645-4DFE-92C0-0D883D27BBAF}" type="sibTrans" cxnId="{8F545602-A40B-49EC-87EA-9F8120FEBD9C}">
      <dgm:prSet/>
      <dgm:spPr/>
      <dgm:t>
        <a:bodyPr/>
        <a:lstStyle/>
        <a:p>
          <a:pPr algn="just"/>
          <a:endParaRPr lang="ru-RU" sz="1400">
            <a:latin typeface="GothamPro-Medium"/>
          </a:endParaRPr>
        </a:p>
      </dgm:t>
    </dgm:pt>
    <dgm:pt modelId="{A1007DFF-EDC4-4612-987F-2A030173A4CD}">
      <dgm:prSet custT="1"/>
      <dgm:spPr/>
      <dgm:t>
        <a:bodyPr/>
        <a:lstStyle/>
        <a:p>
          <a:pPr algn="just"/>
          <a:endParaRPr lang="ru-RU" sz="1400" b="0" i="0" dirty="0">
            <a:latin typeface="GothamPro-Medium"/>
            <a:ea typeface="Arial Unicode MS"/>
          </a:endParaRPr>
        </a:p>
      </dgm:t>
    </dgm:pt>
    <dgm:pt modelId="{DAA34093-AD88-447F-9A1C-EB71D131F4A4}" type="parTrans" cxnId="{38F0008D-7613-4FAA-B456-F938911CA6C6}">
      <dgm:prSet/>
      <dgm:spPr/>
      <dgm:t>
        <a:bodyPr/>
        <a:lstStyle/>
        <a:p>
          <a:pPr algn="just"/>
          <a:endParaRPr lang="ru-RU" sz="1400">
            <a:latin typeface="GothamPro-Medium"/>
          </a:endParaRPr>
        </a:p>
      </dgm:t>
    </dgm:pt>
    <dgm:pt modelId="{1957D2F5-E53E-4948-A7D7-A22DA81C3167}" type="sibTrans" cxnId="{38F0008D-7613-4FAA-B456-F938911CA6C6}">
      <dgm:prSet/>
      <dgm:spPr/>
      <dgm:t>
        <a:bodyPr/>
        <a:lstStyle/>
        <a:p>
          <a:pPr algn="just"/>
          <a:endParaRPr lang="ru-RU" sz="1400">
            <a:latin typeface="GothamPro-Medium"/>
          </a:endParaRPr>
        </a:p>
      </dgm:t>
    </dgm:pt>
    <dgm:pt modelId="{16B1C017-0869-4F5E-85C2-4C6925BE58D6}">
      <dgm:prSet custT="1"/>
      <dgm:spPr/>
      <dgm:t>
        <a:bodyPr/>
        <a:lstStyle/>
        <a:p>
          <a:pPr algn="just"/>
          <a:r>
            <a:rPr lang="ru-RU" sz="1400" b="0" i="0" dirty="0">
              <a:latin typeface="GothamPro-Medium"/>
              <a:ea typeface="Arial Unicode MS"/>
            </a:rPr>
            <a:t>Не менее 27 тыс. 586 специалистов (нарастающим итогом) допущено к профессиональной деятельности через процедуру аккредитации специалистов </a:t>
          </a:r>
        </a:p>
      </dgm:t>
    </dgm:pt>
    <dgm:pt modelId="{70F80628-826D-4265-B560-95B133CB56B3}" type="parTrans" cxnId="{9FFFF601-92ED-45CC-8917-5FD4DB6874CD}">
      <dgm:prSet/>
      <dgm:spPr/>
      <dgm:t>
        <a:bodyPr/>
        <a:lstStyle/>
        <a:p>
          <a:endParaRPr lang="ru-RU"/>
        </a:p>
      </dgm:t>
    </dgm:pt>
    <dgm:pt modelId="{512D9685-A886-4DAD-BC02-B4550425A6A3}" type="sibTrans" cxnId="{9FFFF601-92ED-45CC-8917-5FD4DB6874CD}">
      <dgm:prSet/>
      <dgm:spPr/>
      <dgm:t>
        <a:bodyPr/>
        <a:lstStyle/>
        <a:p>
          <a:endParaRPr lang="ru-RU"/>
        </a:p>
      </dgm:t>
    </dgm:pt>
    <dgm:pt modelId="{443AA575-B14F-4834-918C-29B3E15AE504}">
      <dgm:prSet custT="1"/>
      <dgm:spPr/>
      <dgm:t>
        <a:bodyPr/>
        <a:lstStyle/>
        <a:p>
          <a:pPr algn="just"/>
          <a:endParaRPr lang="ru-RU" sz="1400" b="0" i="0" dirty="0">
            <a:latin typeface="GothamPro-Medium"/>
            <a:ea typeface="Arial Unicode MS"/>
          </a:endParaRPr>
        </a:p>
      </dgm:t>
    </dgm:pt>
    <dgm:pt modelId="{F5F08732-C559-45E0-87F7-611FDD33903F}" type="parTrans" cxnId="{E31AAA7E-AF68-4836-85DA-B4C95F6BCCCB}">
      <dgm:prSet/>
      <dgm:spPr/>
      <dgm:t>
        <a:bodyPr/>
        <a:lstStyle/>
        <a:p>
          <a:endParaRPr lang="ru-RU"/>
        </a:p>
      </dgm:t>
    </dgm:pt>
    <dgm:pt modelId="{BE94D01C-0824-46FD-BCA2-08946D2A5836}" type="sibTrans" cxnId="{E31AAA7E-AF68-4836-85DA-B4C95F6BCCCB}">
      <dgm:prSet/>
      <dgm:spPr/>
      <dgm:t>
        <a:bodyPr/>
        <a:lstStyle/>
        <a:p>
          <a:endParaRPr lang="ru-RU"/>
        </a:p>
      </dgm:t>
    </dgm:pt>
    <dgm:pt modelId="{135B77F1-CE6C-4DF0-916A-E7631CE1CDCD}" type="pres">
      <dgm:prSet presAssocID="{5AB6999B-28F1-4119-ABC1-6F5BE6C67B3C}" presName="linearFlow" presStyleCnt="0">
        <dgm:presLayoutVars>
          <dgm:dir/>
          <dgm:animLvl val="lvl"/>
          <dgm:resizeHandles val="exact"/>
        </dgm:presLayoutVars>
      </dgm:prSet>
      <dgm:spPr/>
      <dgm:t>
        <a:bodyPr/>
        <a:lstStyle/>
        <a:p>
          <a:endParaRPr lang="ru-RU"/>
        </a:p>
      </dgm:t>
    </dgm:pt>
    <dgm:pt modelId="{F1EADDE0-4D13-46BE-91A8-967A0BD90D48}" type="pres">
      <dgm:prSet presAssocID="{130A1499-CFF5-41C7-B6B4-C67B3C38EA95}" presName="composite" presStyleCnt="0"/>
      <dgm:spPr/>
    </dgm:pt>
    <dgm:pt modelId="{AFD1B850-CA43-46B8-916B-84E86DCC18EA}" type="pres">
      <dgm:prSet presAssocID="{130A1499-CFF5-41C7-B6B4-C67B3C38EA95}" presName="parentText" presStyleLbl="alignNode1" presStyleIdx="0" presStyleCnt="3">
        <dgm:presLayoutVars>
          <dgm:chMax val="1"/>
          <dgm:bulletEnabled val="1"/>
        </dgm:presLayoutVars>
      </dgm:prSet>
      <dgm:spPr/>
      <dgm:t>
        <a:bodyPr/>
        <a:lstStyle/>
        <a:p>
          <a:endParaRPr lang="ru-RU"/>
        </a:p>
      </dgm:t>
    </dgm:pt>
    <dgm:pt modelId="{8A38889C-8EF4-482B-899D-F79C4ECBBE6A}" type="pres">
      <dgm:prSet presAssocID="{130A1499-CFF5-41C7-B6B4-C67B3C38EA95}" presName="descendantText" presStyleLbl="alignAcc1" presStyleIdx="0" presStyleCnt="3">
        <dgm:presLayoutVars>
          <dgm:bulletEnabled val="1"/>
        </dgm:presLayoutVars>
      </dgm:prSet>
      <dgm:spPr/>
      <dgm:t>
        <a:bodyPr/>
        <a:lstStyle/>
        <a:p>
          <a:endParaRPr lang="ru-RU"/>
        </a:p>
      </dgm:t>
    </dgm:pt>
    <dgm:pt modelId="{89101B6B-3E3F-4F0F-B10A-8EBB80F9A422}" type="pres">
      <dgm:prSet presAssocID="{C2F08630-8645-4DFE-92C0-0D883D27BBAF}" presName="sp" presStyleCnt="0"/>
      <dgm:spPr/>
    </dgm:pt>
    <dgm:pt modelId="{9AB15255-347B-4AE8-8A36-FA7456012A2C}" type="pres">
      <dgm:prSet presAssocID="{A1007DFF-EDC4-4612-987F-2A030173A4CD}" presName="composite" presStyleCnt="0"/>
      <dgm:spPr/>
    </dgm:pt>
    <dgm:pt modelId="{781D9304-2B31-4BA0-AB94-932522CB3A21}" type="pres">
      <dgm:prSet presAssocID="{A1007DFF-EDC4-4612-987F-2A030173A4CD}" presName="parentText" presStyleLbl="alignNode1" presStyleIdx="1" presStyleCnt="3" custScaleY="130739">
        <dgm:presLayoutVars>
          <dgm:chMax val="1"/>
          <dgm:bulletEnabled val="1"/>
        </dgm:presLayoutVars>
      </dgm:prSet>
      <dgm:spPr/>
      <dgm:t>
        <a:bodyPr/>
        <a:lstStyle/>
        <a:p>
          <a:endParaRPr lang="ru-RU"/>
        </a:p>
      </dgm:t>
    </dgm:pt>
    <dgm:pt modelId="{79CDA1D1-EDF6-464C-B137-2C0DDD3164AA}" type="pres">
      <dgm:prSet presAssocID="{A1007DFF-EDC4-4612-987F-2A030173A4CD}" presName="descendantText" presStyleLbl="alignAcc1" presStyleIdx="1" presStyleCnt="3" custScaleY="154640">
        <dgm:presLayoutVars>
          <dgm:bulletEnabled val="1"/>
        </dgm:presLayoutVars>
      </dgm:prSet>
      <dgm:spPr/>
      <dgm:t>
        <a:bodyPr/>
        <a:lstStyle/>
        <a:p>
          <a:endParaRPr lang="ru-RU"/>
        </a:p>
      </dgm:t>
    </dgm:pt>
    <dgm:pt modelId="{722508CF-B61C-4DDE-91EE-FD820AD56127}" type="pres">
      <dgm:prSet presAssocID="{1957D2F5-E53E-4948-A7D7-A22DA81C3167}" presName="sp" presStyleCnt="0"/>
      <dgm:spPr/>
    </dgm:pt>
    <dgm:pt modelId="{A1E45FD8-4FF1-4306-A3F2-B02FAC301602}" type="pres">
      <dgm:prSet presAssocID="{AC6A4F79-BCB2-46E2-9F8E-DEE972369C36}" presName="composite" presStyleCnt="0"/>
      <dgm:spPr/>
    </dgm:pt>
    <dgm:pt modelId="{94EAFBFA-5F06-46F2-87B7-EDE4BF3E1802}" type="pres">
      <dgm:prSet presAssocID="{AC6A4F79-BCB2-46E2-9F8E-DEE972369C36}" presName="parentText" presStyleLbl="alignNode1" presStyleIdx="2" presStyleCnt="3">
        <dgm:presLayoutVars>
          <dgm:chMax val="1"/>
          <dgm:bulletEnabled val="1"/>
        </dgm:presLayoutVars>
      </dgm:prSet>
      <dgm:spPr/>
      <dgm:t>
        <a:bodyPr/>
        <a:lstStyle/>
        <a:p>
          <a:endParaRPr lang="ru-RU"/>
        </a:p>
      </dgm:t>
    </dgm:pt>
    <dgm:pt modelId="{D05027A0-F90A-45BD-96C3-7E966D4CC246}" type="pres">
      <dgm:prSet presAssocID="{AC6A4F79-BCB2-46E2-9F8E-DEE972369C36}" presName="descendantText" presStyleLbl="alignAcc1" presStyleIdx="2" presStyleCnt="3">
        <dgm:presLayoutVars>
          <dgm:bulletEnabled val="1"/>
        </dgm:presLayoutVars>
      </dgm:prSet>
      <dgm:spPr/>
      <dgm:t>
        <a:bodyPr/>
        <a:lstStyle/>
        <a:p>
          <a:endParaRPr lang="ru-RU"/>
        </a:p>
      </dgm:t>
    </dgm:pt>
  </dgm:ptLst>
  <dgm:cxnLst>
    <dgm:cxn modelId="{22B9B114-1E99-45AF-945F-FDACDE3BA87C}" type="presOf" srcId="{8D43ADF0-62D9-4293-919C-9D14402BDCFB}" destId="{D05027A0-F90A-45BD-96C3-7E966D4CC246}" srcOrd="0" destOrd="0" presId="urn:microsoft.com/office/officeart/2005/8/layout/chevron2"/>
    <dgm:cxn modelId="{38F0008D-7613-4FAA-B456-F938911CA6C6}" srcId="{5AB6999B-28F1-4119-ABC1-6F5BE6C67B3C}" destId="{A1007DFF-EDC4-4612-987F-2A030173A4CD}" srcOrd="1" destOrd="0" parTransId="{DAA34093-AD88-447F-9A1C-EB71D131F4A4}" sibTransId="{1957D2F5-E53E-4948-A7D7-A22DA81C3167}"/>
    <dgm:cxn modelId="{E31AAA7E-AF68-4836-85DA-B4C95F6BCCCB}" srcId="{AC6A4F79-BCB2-46E2-9F8E-DEE972369C36}" destId="{443AA575-B14F-4834-918C-29B3E15AE504}" srcOrd="2" destOrd="0" parTransId="{F5F08732-C559-45E0-87F7-611FDD33903F}" sibTransId="{BE94D01C-0824-46FD-BCA2-08946D2A5836}"/>
    <dgm:cxn modelId="{42547E18-A8CE-4B3E-96D6-150E3D5A09CB}" type="presOf" srcId="{356A7EC9-9B2F-4D9D-98A8-9810A9857B64}" destId="{8A38889C-8EF4-482B-899D-F79C4ECBBE6A}" srcOrd="0" destOrd="0" presId="urn:microsoft.com/office/officeart/2005/8/layout/chevron2"/>
    <dgm:cxn modelId="{8F545602-A40B-49EC-87EA-9F8120FEBD9C}" srcId="{5AB6999B-28F1-4119-ABC1-6F5BE6C67B3C}" destId="{130A1499-CFF5-41C7-B6B4-C67B3C38EA95}" srcOrd="0" destOrd="0" parTransId="{239363AF-7EAB-4889-8834-BC0846DEBF14}" sibTransId="{C2F08630-8645-4DFE-92C0-0D883D27BBAF}"/>
    <dgm:cxn modelId="{1CDF3E4A-37CF-4FDC-AD2F-ECDD7EDB1E20}" type="presOf" srcId="{16B1C017-0869-4F5E-85C2-4C6925BE58D6}" destId="{D05027A0-F90A-45BD-96C3-7E966D4CC246}" srcOrd="0" destOrd="1" presId="urn:microsoft.com/office/officeart/2005/8/layout/chevron2"/>
    <dgm:cxn modelId="{C28C9E27-F6F0-4D91-AB46-8C87986C422A}" type="presOf" srcId="{CFFC4AEB-646C-441B-B616-E19AD1847D97}" destId="{79CDA1D1-EDF6-464C-B137-2C0DDD3164AA}" srcOrd="0" destOrd="0" presId="urn:microsoft.com/office/officeart/2005/8/layout/chevron2"/>
    <dgm:cxn modelId="{DE077ED7-5ABD-40AD-8454-6969ABB65DF7}" type="presOf" srcId="{5AB6999B-28F1-4119-ABC1-6F5BE6C67B3C}" destId="{135B77F1-CE6C-4DF0-916A-E7631CE1CDCD}" srcOrd="0" destOrd="0" presId="urn:microsoft.com/office/officeart/2005/8/layout/chevron2"/>
    <dgm:cxn modelId="{11E95502-859A-4A6E-9829-240CF8A637B6}" type="presOf" srcId="{AC6A4F79-BCB2-46E2-9F8E-DEE972369C36}" destId="{94EAFBFA-5F06-46F2-87B7-EDE4BF3E1802}" srcOrd="0" destOrd="0" presId="urn:microsoft.com/office/officeart/2005/8/layout/chevron2"/>
    <dgm:cxn modelId="{9FFFF601-92ED-45CC-8917-5FD4DB6874CD}" srcId="{AC6A4F79-BCB2-46E2-9F8E-DEE972369C36}" destId="{16B1C017-0869-4F5E-85C2-4C6925BE58D6}" srcOrd="1" destOrd="0" parTransId="{70F80628-826D-4265-B560-95B133CB56B3}" sibTransId="{512D9685-A886-4DAD-BC02-B4550425A6A3}"/>
    <dgm:cxn modelId="{03821C40-A84B-4232-A0EB-71F08C93B153}" srcId="{130A1499-CFF5-41C7-B6B4-C67B3C38EA95}" destId="{356A7EC9-9B2F-4D9D-98A8-9810A9857B64}" srcOrd="0" destOrd="0" parTransId="{C3B65CEF-66ED-4815-872B-D19B191BA4FB}" sibTransId="{F31503F0-5FA0-4341-8DEB-9724E491C920}"/>
    <dgm:cxn modelId="{404E7070-99B6-4641-85A9-F611AD9EB11D}" srcId="{A1007DFF-EDC4-4612-987F-2A030173A4CD}" destId="{CFFC4AEB-646C-441B-B616-E19AD1847D97}" srcOrd="0" destOrd="0" parTransId="{D3458BFD-A692-410A-827E-495D389126E5}" sibTransId="{CF583B70-C457-41DC-915E-CF35530353AB}"/>
    <dgm:cxn modelId="{5116407A-9D1E-4FAE-B91E-29B70388FCC4}" srcId="{5AB6999B-28F1-4119-ABC1-6F5BE6C67B3C}" destId="{AC6A4F79-BCB2-46E2-9F8E-DEE972369C36}" srcOrd="2" destOrd="0" parTransId="{8C635B71-7D5F-4A52-AD39-5654E2AFF985}" sibTransId="{6302258F-8A7A-4E68-9958-695E8A506FAE}"/>
    <dgm:cxn modelId="{66CB2C57-29EA-4B98-9614-532A62BA08D1}" type="presOf" srcId="{A1007DFF-EDC4-4612-987F-2A030173A4CD}" destId="{781D9304-2B31-4BA0-AB94-932522CB3A21}" srcOrd="0" destOrd="0" presId="urn:microsoft.com/office/officeart/2005/8/layout/chevron2"/>
    <dgm:cxn modelId="{A657780D-DF7D-4415-B706-6BD283A5EF1A}" type="presOf" srcId="{443AA575-B14F-4834-918C-29B3E15AE504}" destId="{D05027A0-F90A-45BD-96C3-7E966D4CC246}" srcOrd="0" destOrd="2" presId="urn:microsoft.com/office/officeart/2005/8/layout/chevron2"/>
    <dgm:cxn modelId="{4B3EF312-AC72-4168-A84D-FBD57529FED1}" srcId="{AC6A4F79-BCB2-46E2-9F8E-DEE972369C36}" destId="{8D43ADF0-62D9-4293-919C-9D14402BDCFB}" srcOrd="0" destOrd="0" parTransId="{34BE8A7B-BBB7-411C-84CE-8ACB8A71B2D3}" sibTransId="{E4FF85B7-CDFF-4E5A-8D5B-C4E4766767AE}"/>
    <dgm:cxn modelId="{A411DF0C-9B56-4584-B504-CC1427F7E3E4}" type="presOf" srcId="{130A1499-CFF5-41C7-B6B4-C67B3C38EA95}" destId="{AFD1B850-CA43-46B8-916B-84E86DCC18EA}" srcOrd="0" destOrd="0" presId="urn:microsoft.com/office/officeart/2005/8/layout/chevron2"/>
    <dgm:cxn modelId="{2F084081-8BFD-4CCE-B95F-7D470F794A20}" type="presParOf" srcId="{135B77F1-CE6C-4DF0-916A-E7631CE1CDCD}" destId="{F1EADDE0-4D13-46BE-91A8-967A0BD90D48}" srcOrd="0" destOrd="0" presId="urn:microsoft.com/office/officeart/2005/8/layout/chevron2"/>
    <dgm:cxn modelId="{FAF1F95C-F6FB-4B53-8974-337E67222154}" type="presParOf" srcId="{F1EADDE0-4D13-46BE-91A8-967A0BD90D48}" destId="{AFD1B850-CA43-46B8-916B-84E86DCC18EA}" srcOrd="0" destOrd="0" presId="urn:microsoft.com/office/officeart/2005/8/layout/chevron2"/>
    <dgm:cxn modelId="{10619DA1-A245-4561-8DE6-EF81A05CD291}" type="presParOf" srcId="{F1EADDE0-4D13-46BE-91A8-967A0BD90D48}" destId="{8A38889C-8EF4-482B-899D-F79C4ECBBE6A}" srcOrd="1" destOrd="0" presId="urn:microsoft.com/office/officeart/2005/8/layout/chevron2"/>
    <dgm:cxn modelId="{23771322-2F46-4052-9939-074D69545DEC}" type="presParOf" srcId="{135B77F1-CE6C-4DF0-916A-E7631CE1CDCD}" destId="{89101B6B-3E3F-4F0F-B10A-8EBB80F9A422}" srcOrd="1" destOrd="0" presId="urn:microsoft.com/office/officeart/2005/8/layout/chevron2"/>
    <dgm:cxn modelId="{1A7DECC4-99E7-47FF-9F11-E8C9FD42D030}" type="presParOf" srcId="{135B77F1-CE6C-4DF0-916A-E7631CE1CDCD}" destId="{9AB15255-347B-4AE8-8A36-FA7456012A2C}" srcOrd="2" destOrd="0" presId="urn:microsoft.com/office/officeart/2005/8/layout/chevron2"/>
    <dgm:cxn modelId="{73D4E2FD-F05F-45C1-A4BA-2122E0CDD863}" type="presParOf" srcId="{9AB15255-347B-4AE8-8A36-FA7456012A2C}" destId="{781D9304-2B31-4BA0-AB94-932522CB3A21}" srcOrd="0" destOrd="0" presId="urn:microsoft.com/office/officeart/2005/8/layout/chevron2"/>
    <dgm:cxn modelId="{64449A14-70EF-4C9C-91EA-E67EEF5CEF9A}" type="presParOf" srcId="{9AB15255-347B-4AE8-8A36-FA7456012A2C}" destId="{79CDA1D1-EDF6-464C-B137-2C0DDD3164AA}" srcOrd="1" destOrd="0" presId="urn:microsoft.com/office/officeart/2005/8/layout/chevron2"/>
    <dgm:cxn modelId="{509E7B7A-B5B2-44E7-92A2-B90C0C2D4D12}" type="presParOf" srcId="{135B77F1-CE6C-4DF0-916A-E7631CE1CDCD}" destId="{722508CF-B61C-4DDE-91EE-FD820AD56127}" srcOrd="3" destOrd="0" presId="urn:microsoft.com/office/officeart/2005/8/layout/chevron2"/>
    <dgm:cxn modelId="{1B7015AF-9B17-4C9B-8CC1-FDA12AB6EB38}" type="presParOf" srcId="{135B77F1-CE6C-4DF0-916A-E7631CE1CDCD}" destId="{A1E45FD8-4FF1-4306-A3F2-B02FAC301602}" srcOrd="4" destOrd="0" presId="urn:microsoft.com/office/officeart/2005/8/layout/chevron2"/>
    <dgm:cxn modelId="{6A43B252-AC58-4587-BB16-8EEE36075556}" type="presParOf" srcId="{A1E45FD8-4FF1-4306-A3F2-B02FAC301602}" destId="{94EAFBFA-5F06-46F2-87B7-EDE4BF3E1802}" srcOrd="0" destOrd="0" presId="urn:microsoft.com/office/officeart/2005/8/layout/chevron2"/>
    <dgm:cxn modelId="{9D3B22EE-F26A-4E0D-A64D-AE944DC03837}" type="presParOf" srcId="{A1E45FD8-4FF1-4306-A3F2-B02FAC301602}" destId="{D05027A0-F90A-45BD-96C3-7E966D4CC24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170B3A-ADB6-430C-B753-D98D0C7ED456}"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ru-RU"/>
        </a:p>
      </dgm:t>
    </dgm:pt>
    <dgm:pt modelId="{6B6CC26F-F311-4DF8-8949-4C4F04E94CBC}">
      <dgm:prSet phldrT="[Текст]"/>
      <dgm:spPr/>
      <dgm:t>
        <a:bodyPr/>
        <a:lstStyle/>
        <a:p>
          <a:r>
            <a:rPr lang="ru-RU" dirty="0">
              <a:latin typeface="GothamPro-Medium"/>
            </a:rPr>
            <a:t>Цели проекта</a:t>
          </a:r>
        </a:p>
      </dgm:t>
    </dgm:pt>
    <dgm:pt modelId="{FB5AA3AA-5CA3-4E40-8C2B-5125E61286D4}" type="parTrans" cxnId="{40864990-9A33-4D51-8148-E25256FC7C9F}">
      <dgm:prSet/>
      <dgm:spPr/>
      <dgm:t>
        <a:bodyPr/>
        <a:lstStyle/>
        <a:p>
          <a:endParaRPr lang="ru-RU"/>
        </a:p>
      </dgm:t>
    </dgm:pt>
    <dgm:pt modelId="{86EAE91F-6FA6-4E0F-8467-9DF22D0EE1CF}" type="sibTrans" cxnId="{40864990-9A33-4D51-8148-E25256FC7C9F}">
      <dgm:prSet/>
      <dgm:spPr/>
      <dgm:t>
        <a:bodyPr/>
        <a:lstStyle/>
        <a:p>
          <a:endParaRPr lang="ru-RU"/>
        </a:p>
      </dgm:t>
    </dgm:pt>
    <dgm:pt modelId="{EBB78604-66FD-463C-AA09-CAB22DD787F2}">
      <dgm:prSet phldrT="[Текст]"/>
      <dgm:spPr/>
      <dgm:t>
        <a:bodyPr/>
        <a:lstStyle/>
        <a:p>
          <a:pPr algn="just"/>
          <a:r>
            <a:rPr lang="ru-RU" dirty="0">
              <a:latin typeface="GothamPro-Medium"/>
            </a:rPr>
            <a:t>Обеспечение оптимальной доступности для населения (в том числе для жителей населенных пунктов, расположенных в отдаленных местностях) медицинских организаций, оказывающих первичную медико-санитарную помощь</a:t>
          </a:r>
        </a:p>
      </dgm:t>
    </dgm:pt>
    <dgm:pt modelId="{CAB8DEF8-61CA-46EA-90FD-E48FC7E7E035}" type="parTrans" cxnId="{3F2BEF2C-C91D-425D-85C4-52D83957F828}">
      <dgm:prSet/>
      <dgm:spPr/>
      <dgm:t>
        <a:bodyPr/>
        <a:lstStyle/>
        <a:p>
          <a:endParaRPr lang="ru-RU"/>
        </a:p>
      </dgm:t>
    </dgm:pt>
    <dgm:pt modelId="{FEFF8E86-F67F-441D-A4D6-79945BCAC0E6}" type="sibTrans" cxnId="{3F2BEF2C-C91D-425D-85C4-52D83957F828}">
      <dgm:prSet/>
      <dgm:spPr/>
      <dgm:t>
        <a:bodyPr/>
        <a:lstStyle/>
        <a:p>
          <a:endParaRPr lang="ru-RU"/>
        </a:p>
      </dgm:t>
    </dgm:pt>
    <dgm:pt modelId="{26CD2FB5-5A7C-47F1-A928-F50B411CDE36}">
      <dgm:prSet/>
      <dgm:spPr/>
      <dgm:t>
        <a:bodyPr/>
        <a:lstStyle/>
        <a:p>
          <a:pPr algn="just"/>
          <a:r>
            <a:rPr lang="ru-RU" dirty="0">
              <a:latin typeface="GothamPro-Medium"/>
            </a:rPr>
            <a:t>Обеспечение оптимальной доступности для населения (в том числе для жителей населенных пунктов, расположенных в отдаленных местностях) медицинских организаций, оказывающих первичную медико-санитарную помощь</a:t>
          </a:r>
          <a:endParaRPr lang="ru-RU" dirty="0">
            <a:effectLst/>
            <a:latin typeface="GothamPro-Medium"/>
          </a:endParaRPr>
        </a:p>
      </dgm:t>
    </dgm:pt>
    <dgm:pt modelId="{E6BAE7C6-DEC2-489C-A36A-119CAB60FEEC}" type="parTrans" cxnId="{BA4C82A0-F882-411E-A34B-A8980FF68C3D}">
      <dgm:prSet/>
      <dgm:spPr/>
      <dgm:t>
        <a:bodyPr/>
        <a:lstStyle/>
        <a:p>
          <a:endParaRPr lang="ru-RU"/>
        </a:p>
      </dgm:t>
    </dgm:pt>
    <dgm:pt modelId="{A71348C2-AB52-4CA5-A311-4F760B304D44}" type="sibTrans" cxnId="{BA4C82A0-F882-411E-A34B-A8980FF68C3D}">
      <dgm:prSet/>
      <dgm:spPr/>
      <dgm:t>
        <a:bodyPr/>
        <a:lstStyle/>
        <a:p>
          <a:endParaRPr lang="ru-RU"/>
        </a:p>
      </dgm:t>
    </dgm:pt>
    <dgm:pt modelId="{B6C4F7A1-2C28-4851-8507-4B2229B73ECD}">
      <dgm:prSet/>
      <dgm:spPr/>
      <dgm:t>
        <a:bodyPr/>
        <a:lstStyle/>
        <a:p>
          <a:pPr algn="just"/>
          <a:r>
            <a:rPr lang="ru-RU" dirty="0">
              <a:latin typeface="GothamPro-Medium"/>
            </a:rPr>
            <a:t>Обеспечение охвата всех граждан профилактическими медицинскими осмотрами не реже одного раза в год </a:t>
          </a:r>
          <a:endParaRPr lang="ru-RU" dirty="0">
            <a:effectLst/>
            <a:latin typeface="GothamPro-Medium"/>
          </a:endParaRPr>
        </a:p>
      </dgm:t>
    </dgm:pt>
    <dgm:pt modelId="{99FC01C9-B871-4F00-AE44-7958660241F4}" type="parTrans" cxnId="{AE44A9BA-4B3E-41A9-BE62-24FB8CDC5C52}">
      <dgm:prSet/>
      <dgm:spPr/>
      <dgm:t>
        <a:bodyPr/>
        <a:lstStyle/>
        <a:p>
          <a:endParaRPr lang="ru-RU"/>
        </a:p>
      </dgm:t>
    </dgm:pt>
    <dgm:pt modelId="{A70A83A9-3C6C-4C2D-969B-3803ECB6324A}" type="sibTrans" cxnId="{AE44A9BA-4B3E-41A9-BE62-24FB8CDC5C52}">
      <dgm:prSet/>
      <dgm:spPr/>
      <dgm:t>
        <a:bodyPr/>
        <a:lstStyle/>
        <a:p>
          <a:endParaRPr lang="ru-RU"/>
        </a:p>
      </dgm:t>
    </dgm:pt>
    <dgm:pt modelId="{100BC107-5474-486A-84A9-569E70E65844}">
      <dgm:prSet/>
      <dgm:spPr/>
      <dgm:t>
        <a:bodyPr/>
        <a:lstStyle/>
        <a:p>
          <a:pPr algn="just"/>
          <a:r>
            <a:rPr lang="ru-RU" dirty="0">
              <a:latin typeface="GothamPro-Medium"/>
            </a:rPr>
            <a:t>Оптимизация работы медицинских организаций, оказывающих первичную медико-санитарную помощь, сокращение времени ожидания в очереди при обращении граждан в указанные медицинские организации, упрощение процедуры записи на прием к врачу</a:t>
          </a:r>
          <a:endParaRPr lang="ru-RU" dirty="0">
            <a:effectLst/>
            <a:latin typeface="GothamPro-Medium"/>
          </a:endParaRPr>
        </a:p>
      </dgm:t>
    </dgm:pt>
    <dgm:pt modelId="{49D112B2-7127-4DB5-9C9E-1A1A3B587E7C}" type="parTrans" cxnId="{60AC44AF-4678-4CAF-A686-04F5DBBEC7B2}">
      <dgm:prSet/>
      <dgm:spPr/>
      <dgm:t>
        <a:bodyPr/>
        <a:lstStyle/>
        <a:p>
          <a:endParaRPr lang="ru-RU"/>
        </a:p>
      </dgm:t>
    </dgm:pt>
    <dgm:pt modelId="{6FECA51B-5FC8-4B09-9A42-57CC8CB5AE7C}" type="sibTrans" cxnId="{60AC44AF-4678-4CAF-A686-04F5DBBEC7B2}">
      <dgm:prSet/>
      <dgm:spPr/>
      <dgm:t>
        <a:bodyPr/>
        <a:lstStyle/>
        <a:p>
          <a:endParaRPr lang="ru-RU"/>
        </a:p>
      </dgm:t>
    </dgm:pt>
    <dgm:pt modelId="{85D935AE-F9A0-4024-8AF8-7DD5089A6D8B}">
      <dgm:prSet/>
      <dgm:spPr/>
      <dgm:t>
        <a:bodyPr/>
        <a:lstStyle/>
        <a:p>
          <a:pPr algn="just"/>
          <a:r>
            <a:rPr lang="ru-RU" dirty="0">
              <a:latin typeface="GothamPro-Medium"/>
            </a:rPr>
            <a:t>Увеличение числа дополнительных вылетов, совершаемых санитарной авиацией для эвакуации пациентов по экстренным показаниям</a:t>
          </a:r>
          <a:endParaRPr lang="ru-RU" dirty="0">
            <a:effectLst/>
            <a:latin typeface="GothamPro-Medium"/>
          </a:endParaRPr>
        </a:p>
      </dgm:t>
    </dgm:pt>
    <dgm:pt modelId="{0406DEFF-82E4-45AF-AA66-75D171CE9684}" type="parTrans" cxnId="{CF648E17-74F6-42A9-AE3C-D91CE62F7320}">
      <dgm:prSet/>
      <dgm:spPr/>
      <dgm:t>
        <a:bodyPr/>
        <a:lstStyle/>
        <a:p>
          <a:endParaRPr lang="ru-RU"/>
        </a:p>
      </dgm:t>
    </dgm:pt>
    <dgm:pt modelId="{8FA320A0-98BD-4190-85B3-A34BF59F0FEE}" type="sibTrans" cxnId="{CF648E17-74F6-42A9-AE3C-D91CE62F7320}">
      <dgm:prSet/>
      <dgm:spPr/>
      <dgm:t>
        <a:bodyPr/>
        <a:lstStyle/>
        <a:p>
          <a:endParaRPr lang="ru-RU"/>
        </a:p>
      </dgm:t>
    </dgm:pt>
    <dgm:pt modelId="{6270234C-57AF-4A04-AF36-9190DB6F8588}">
      <dgm:prSet/>
      <dgm:spPr/>
      <dgm:t>
        <a:bodyPr/>
        <a:lstStyle/>
        <a:p>
          <a:pPr algn="just"/>
          <a:r>
            <a:rPr lang="ru-RU" dirty="0">
              <a:latin typeface="GothamPro-Medium"/>
            </a:rPr>
            <a:t>Формирование системы защиты прав пациентов</a:t>
          </a:r>
          <a:endParaRPr lang="ru-RU" dirty="0">
            <a:effectLst/>
            <a:latin typeface="GothamPro-Medium"/>
          </a:endParaRPr>
        </a:p>
      </dgm:t>
    </dgm:pt>
    <dgm:pt modelId="{8F4148BD-7408-4201-9EC3-ECEE206BC1D1}" type="parTrans" cxnId="{999CB857-D2CD-4C5B-B02C-8756610C7E04}">
      <dgm:prSet/>
      <dgm:spPr/>
      <dgm:t>
        <a:bodyPr/>
        <a:lstStyle/>
        <a:p>
          <a:endParaRPr lang="ru-RU"/>
        </a:p>
      </dgm:t>
    </dgm:pt>
    <dgm:pt modelId="{1AE8FBFD-D0DB-4200-B4BA-5B4A1E53369E}" type="sibTrans" cxnId="{999CB857-D2CD-4C5B-B02C-8756610C7E04}">
      <dgm:prSet/>
      <dgm:spPr/>
      <dgm:t>
        <a:bodyPr/>
        <a:lstStyle/>
        <a:p>
          <a:endParaRPr lang="ru-RU"/>
        </a:p>
      </dgm:t>
    </dgm:pt>
    <dgm:pt modelId="{4D266AF0-62F8-4DE6-A7B2-71D1655123F9}" type="pres">
      <dgm:prSet presAssocID="{02170B3A-ADB6-430C-B753-D98D0C7ED456}" presName="diagram" presStyleCnt="0">
        <dgm:presLayoutVars>
          <dgm:chPref val="1"/>
          <dgm:dir/>
          <dgm:animOne val="branch"/>
          <dgm:animLvl val="lvl"/>
          <dgm:resizeHandles/>
        </dgm:presLayoutVars>
      </dgm:prSet>
      <dgm:spPr/>
      <dgm:t>
        <a:bodyPr/>
        <a:lstStyle/>
        <a:p>
          <a:endParaRPr lang="ru-RU"/>
        </a:p>
      </dgm:t>
    </dgm:pt>
    <dgm:pt modelId="{B4E1928A-D85D-493C-B9D6-8FDFC2CB5011}" type="pres">
      <dgm:prSet presAssocID="{6B6CC26F-F311-4DF8-8949-4C4F04E94CBC}" presName="root" presStyleCnt="0"/>
      <dgm:spPr/>
    </dgm:pt>
    <dgm:pt modelId="{79B3CFAB-E9CA-46F6-BF23-29DD84E4B6B5}" type="pres">
      <dgm:prSet presAssocID="{6B6CC26F-F311-4DF8-8949-4C4F04E94CBC}" presName="rootComposite" presStyleCnt="0"/>
      <dgm:spPr/>
    </dgm:pt>
    <dgm:pt modelId="{AB3EDF55-B3CC-4890-9A8D-7577897C6C98}" type="pres">
      <dgm:prSet presAssocID="{6B6CC26F-F311-4DF8-8949-4C4F04E94CBC}" presName="rootText" presStyleLbl="node1" presStyleIdx="0" presStyleCnt="1" custScaleX="138683" custScaleY="73833"/>
      <dgm:spPr/>
      <dgm:t>
        <a:bodyPr/>
        <a:lstStyle/>
        <a:p>
          <a:endParaRPr lang="ru-RU"/>
        </a:p>
      </dgm:t>
    </dgm:pt>
    <dgm:pt modelId="{9E84F92F-F553-4458-8931-3F9001453EB1}" type="pres">
      <dgm:prSet presAssocID="{6B6CC26F-F311-4DF8-8949-4C4F04E94CBC}" presName="rootConnector" presStyleLbl="node1" presStyleIdx="0" presStyleCnt="1"/>
      <dgm:spPr/>
      <dgm:t>
        <a:bodyPr/>
        <a:lstStyle/>
        <a:p>
          <a:endParaRPr lang="ru-RU"/>
        </a:p>
      </dgm:t>
    </dgm:pt>
    <dgm:pt modelId="{91E31CB8-E27E-4533-9A2E-BFA29827505F}" type="pres">
      <dgm:prSet presAssocID="{6B6CC26F-F311-4DF8-8949-4C4F04E94CBC}" presName="childShape" presStyleCnt="0"/>
      <dgm:spPr/>
    </dgm:pt>
    <dgm:pt modelId="{BD860C56-CE84-42D2-A461-EFEE49E462F6}" type="pres">
      <dgm:prSet presAssocID="{CAB8DEF8-61CA-46EA-90FD-E48FC7E7E035}" presName="Name13" presStyleLbl="parChTrans1D2" presStyleIdx="0" presStyleCnt="6"/>
      <dgm:spPr/>
      <dgm:t>
        <a:bodyPr/>
        <a:lstStyle/>
        <a:p>
          <a:endParaRPr lang="ru-RU"/>
        </a:p>
      </dgm:t>
    </dgm:pt>
    <dgm:pt modelId="{2768E81F-351A-4FB9-9F0B-D50C48D4359D}" type="pres">
      <dgm:prSet presAssocID="{EBB78604-66FD-463C-AA09-CAB22DD787F2}" presName="childText" presStyleLbl="bgAcc1" presStyleIdx="0" presStyleCnt="6" custScaleX="1109581" custScaleY="85410">
        <dgm:presLayoutVars>
          <dgm:bulletEnabled val="1"/>
        </dgm:presLayoutVars>
      </dgm:prSet>
      <dgm:spPr/>
      <dgm:t>
        <a:bodyPr/>
        <a:lstStyle/>
        <a:p>
          <a:endParaRPr lang="ru-RU"/>
        </a:p>
      </dgm:t>
    </dgm:pt>
    <dgm:pt modelId="{EE9C3F8A-BC3C-440A-ACBF-0CE16E66C8D3}" type="pres">
      <dgm:prSet presAssocID="{E6BAE7C6-DEC2-489C-A36A-119CAB60FEEC}" presName="Name13" presStyleLbl="parChTrans1D2" presStyleIdx="1" presStyleCnt="6"/>
      <dgm:spPr/>
      <dgm:t>
        <a:bodyPr/>
        <a:lstStyle/>
        <a:p>
          <a:endParaRPr lang="ru-RU"/>
        </a:p>
      </dgm:t>
    </dgm:pt>
    <dgm:pt modelId="{CF0E796D-0790-4E95-BF37-6D12C582083E}" type="pres">
      <dgm:prSet presAssocID="{26CD2FB5-5A7C-47F1-A928-F50B411CDE36}" presName="childText" presStyleLbl="bgAcc1" presStyleIdx="1" presStyleCnt="6" custScaleX="1109615" custScaleY="85410">
        <dgm:presLayoutVars>
          <dgm:bulletEnabled val="1"/>
        </dgm:presLayoutVars>
      </dgm:prSet>
      <dgm:spPr/>
      <dgm:t>
        <a:bodyPr/>
        <a:lstStyle/>
        <a:p>
          <a:endParaRPr lang="ru-RU"/>
        </a:p>
      </dgm:t>
    </dgm:pt>
    <dgm:pt modelId="{7D564217-2448-4C78-8015-9FD2C6E7D3D0}" type="pres">
      <dgm:prSet presAssocID="{99FC01C9-B871-4F00-AE44-7958660241F4}" presName="Name13" presStyleLbl="parChTrans1D2" presStyleIdx="2" presStyleCnt="6"/>
      <dgm:spPr/>
      <dgm:t>
        <a:bodyPr/>
        <a:lstStyle/>
        <a:p>
          <a:endParaRPr lang="ru-RU"/>
        </a:p>
      </dgm:t>
    </dgm:pt>
    <dgm:pt modelId="{B0771B79-4D69-4001-B124-19535C829CB6}" type="pres">
      <dgm:prSet presAssocID="{B6C4F7A1-2C28-4851-8507-4B2229B73ECD}" presName="childText" presStyleLbl="bgAcc1" presStyleIdx="2" presStyleCnt="6" custScaleX="1109615" custScaleY="62634">
        <dgm:presLayoutVars>
          <dgm:bulletEnabled val="1"/>
        </dgm:presLayoutVars>
      </dgm:prSet>
      <dgm:spPr/>
      <dgm:t>
        <a:bodyPr/>
        <a:lstStyle/>
        <a:p>
          <a:endParaRPr lang="ru-RU"/>
        </a:p>
      </dgm:t>
    </dgm:pt>
    <dgm:pt modelId="{D6EF7F6E-62F9-4768-AD0A-D4636E8A512A}" type="pres">
      <dgm:prSet presAssocID="{49D112B2-7127-4DB5-9C9E-1A1A3B587E7C}" presName="Name13" presStyleLbl="parChTrans1D2" presStyleIdx="3" presStyleCnt="6"/>
      <dgm:spPr/>
      <dgm:t>
        <a:bodyPr/>
        <a:lstStyle/>
        <a:p>
          <a:endParaRPr lang="ru-RU"/>
        </a:p>
      </dgm:t>
    </dgm:pt>
    <dgm:pt modelId="{1B5F9490-13B3-4DFE-9361-4B757313968B}" type="pres">
      <dgm:prSet presAssocID="{100BC107-5474-486A-84A9-569E70E65844}" presName="childText" presStyleLbl="bgAcc1" presStyleIdx="3" presStyleCnt="6" custScaleX="1109615" custScaleY="85410">
        <dgm:presLayoutVars>
          <dgm:bulletEnabled val="1"/>
        </dgm:presLayoutVars>
      </dgm:prSet>
      <dgm:spPr/>
      <dgm:t>
        <a:bodyPr/>
        <a:lstStyle/>
        <a:p>
          <a:endParaRPr lang="ru-RU"/>
        </a:p>
      </dgm:t>
    </dgm:pt>
    <dgm:pt modelId="{E9F37184-6888-4728-9682-5EC80A49D012}" type="pres">
      <dgm:prSet presAssocID="{0406DEFF-82E4-45AF-AA66-75D171CE9684}" presName="Name13" presStyleLbl="parChTrans1D2" presStyleIdx="4" presStyleCnt="6"/>
      <dgm:spPr/>
      <dgm:t>
        <a:bodyPr/>
        <a:lstStyle/>
        <a:p>
          <a:endParaRPr lang="ru-RU"/>
        </a:p>
      </dgm:t>
    </dgm:pt>
    <dgm:pt modelId="{243D43F3-BFCE-44DE-A6DE-57E01E4F4CEE}" type="pres">
      <dgm:prSet presAssocID="{85D935AE-F9A0-4024-8AF8-7DD5089A6D8B}" presName="childText" presStyleLbl="bgAcc1" presStyleIdx="4" presStyleCnt="6" custScaleX="1109615" custScaleY="85410">
        <dgm:presLayoutVars>
          <dgm:bulletEnabled val="1"/>
        </dgm:presLayoutVars>
      </dgm:prSet>
      <dgm:spPr/>
      <dgm:t>
        <a:bodyPr/>
        <a:lstStyle/>
        <a:p>
          <a:endParaRPr lang="ru-RU"/>
        </a:p>
      </dgm:t>
    </dgm:pt>
    <dgm:pt modelId="{8AF97DB6-826D-446E-AD9B-4E4757C06CE7}" type="pres">
      <dgm:prSet presAssocID="{8F4148BD-7408-4201-9EC3-ECEE206BC1D1}" presName="Name13" presStyleLbl="parChTrans1D2" presStyleIdx="5" presStyleCnt="6"/>
      <dgm:spPr/>
      <dgm:t>
        <a:bodyPr/>
        <a:lstStyle/>
        <a:p>
          <a:endParaRPr lang="ru-RU"/>
        </a:p>
      </dgm:t>
    </dgm:pt>
    <dgm:pt modelId="{6CD52971-CED4-4859-8896-496DF42E3FA9}" type="pres">
      <dgm:prSet presAssocID="{6270234C-57AF-4A04-AF36-9190DB6F8588}" presName="childText" presStyleLbl="bgAcc1" presStyleIdx="5" presStyleCnt="6" custScaleX="1109615" custScaleY="62634">
        <dgm:presLayoutVars>
          <dgm:bulletEnabled val="1"/>
        </dgm:presLayoutVars>
      </dgm:prSet>
      <dgm:spPr/>
      <dgm:t>
        <a:bodyPr/>
        <a:lstStyle/>
        <a:p>
          <a:endParaRPr lang="ru-RU"/>
        </a:p>
      </dgm:t>
    </dgm:pt>
  </dgm:ptLst>
  <dgm:cxnLst>
    <dgm:cxn modelId="{279C3082-EBDE-4F79-898A-02F2874B6726}" type="presOf" srcId="{02170B3A-ADB6-430C-B753-D98D0C7ED456}" destId="{4D266AF0-62F8-4DE6-A7B2-71D1655123F9}" srcOrd="0" destOrd="0" presId="urn:microsoft.com/office/officeart/2005/8/layout/hierarchy3"/>
    <dgm:cxn modelId="{60AC44AF-4678-4CAF-A686-04F5DBBEC7B2}" srcId="{6B6CC26F-F311-4DF8-8949-4C4F04E94CBC}" destId="{100BC107-5474-486A-84A9-569E70E65844}" srcOrd="3" destOrd="0" parTransId="{49D112B2-7127-4DB5-9C9E-1A1A3B587E7C}" sibTransId="{6FECA51B-5FC8-4B09-9A42-57CC8CB5AE7C}"/>
    <dgm:cxn modelId="{20367F52-0513-4A77-A805-689811E84B87}" type="presOf" srcId="{6270234C-57AF-4A04-AF36-9190DB6F8588}" destId="{6CD52971-CED4-4859-8896-496DF42E3FA9}" srcOrd="0" destOrd="0" presId="urn:microsoft.com/office/officeart/2005/8/layout/hierarchy3"/>
    <dgm:cxn modelId="{09A87B7B-3118-4D56-A840-BDE28C52C973}" type="presOf" srcId="{6B6CC26F-F311-4DF8-8949-4C4F04E94CBC}" destId="{AB3EDF55-B3CC-4890-9A8D-7577897C6C98}" srcOrd="0" destOrd="0" presId="urn:microsoft.com/office/officeart/2005/8/layout/hierarchy3"/>
    <dgm:cxn modelId="{BA4C82A0-F882-411E-A34B-A8980FF68C3D}" srcId="{6B6CC26F-F311-4DF8-8949-4C4F04E94CBC}" destId="{26CD2FB5-5A7C-47F1-A928-F50B411CDE36}" srcOrd="1" destOrd="0" parTransId="{E6BAE7C6-DEC2-489C-A36A-119CAB60FEEC}" sibTransId="{A71348C2-AB52-4CA5-A311-4F760B304D44}"/>
    <dgm:cxn modelId="{52FBD1F9-C0AF-4AED-BDB5-BC3D071AF6EB}" type="presOf" srcId="{CAB8DEF8-61CA-46EA-90FD-E48FC7E7E035}" destId="{BD860C56-CE84-42D2-A461-EFEE49E462F6}" srcOrd="0" destOrd="0" presId="urn:microsoft.com/office/officeart/2005/8/layout/hierarchy3"/>
    <dgm:cxn modelId="{2F60ABFF-066E-48CE-98D8-2F0EEAB48158}" type="presOf" srcId="{0406DEFF-82E4-45AF-AA66-75D171CE9684}" destId="{E9F37184-6888-4728-9682-5EC80A49D012}" srcOrd="0" destOrd="0" presId="urn:microsoft.com/office/officeart/2005/8/layout/hierarchy3"/>
    <dgm:cxn modelId="{3F2BEF2C-C91D-425D-85C4-52D83957F828}" srcId="{6B6CC26F-F311-4DF8-8949-4C4F04E94CBC}" destId="{EBB78604-66FD-463C-AA09-CAB22DD787F2}" srcOrd="0" destOrd="0" parTransId="{CAB8DEF8-61CA-46EA-90FD-E48FC7E7E035}" sibTransId="{FEFF8E86-F67F-441D-A4D6-79945BCAC0E6}"/>
    <dgm:cxn modelId="{08627E40-58E3-49D1-9E6A-66DE2C7DE849}" type="presOf" srcId="{49D112B2-7127-4DB5-9C9E-1A1A3B587E7C}" destId="{D6EF7F6E-62F9-4768-AD0A-D4636E8A512A}" srcOrd="0" destOrd="0" presId="urn:microsoft.com/office/officeart/2005/8/layout/hierarchy3"/>
    <dgm:cxn modelId="{20DD174E-CD73-4F21-8E48-BCFC323BB7AB}" type="presOf" srcId="{6B6CC26F-F311-4DF8-8949-4C4F04E94CBC}" destId="{9E84F92F-F553-4458-8931-3F9001453EB1}" srcOrd="1" destOrd="0" presId="urn:microsoft.com/office/officeart/2005/8/layout/hierarchy3"/>
    <dgm:cxn modelId="{AE44A9BA-4B3E-41A9-BE62-24FB8CDC5C52}" srcId="{6B6CC26F-F311-4DF8-8949-4C4F04E94CBC}" destId="{B6C4F7A1-2C28-4851-8507-4B2229B73ECD}" srcOrd="2" destOrd="0" parTransId="{99FC01C9-B871-4F00-AE44-7958660241F4}" sibTransId="{A70A83A9-3C6C-4C2D-969B-3803ECB6324A}"/>
    <dgm:cxn modelId="{2BF70BD7-B356-4439-A844-4AACF2A09716}" type="presOf" srcId="{EBB78604-66FD-463C-AA09-CAB22DD787F2}" destId="{2768E81F-351A-4FB9-9F0B-D50C48D4359D}" srcOrd="0" destOrd="0" presId="urn:microsoft.com/office/officeart/2005/8/layout/hierarchy3"/>
    <dgm:cxn modelId="{18D04E8A-5110-434F-B7FE-34A2EEBB1A65}" type="presOf" srcId="{85D935AE-F9A0-4024-8AF8-7DD5089A6D8B}" destId="{243D43F3-BFCE-44DE-A6DE-57E01E4F4CEE}" srcOrd="0" destOrd="0" presId="urn:microsoft.com/office/officeart/2005/8/layout/hierarchy3"/>
    <dgm:cxn modelId="{40864990-9A33-4D51-8148-E25256FC7C9F}" srcId="{02170B3A-ADB6-430C-B753-D98D0C7ED456}" destId="{6B6CC26F-F311-4DF8-8949-4C4F04E94CBC}" srcOrd="0" destOrd="0" parTransId="{FB5AA3AA-5CA3-4E40-8C2B-5125E61286D4}" sibTransId="{86EAE91F-6FA6-4E0F-8467-9DF22D0EE1CF}"/>
    <dgm:cxn modelId="{999CB857-D2CD-4C5B-B02C-8756610C7E04}" srcId="{6B6CC26F-F311-4DF8-8949-4C4F04E94CBC}" destId="{6270234C-57AF-4A04-AF36-9190DB6F8588}" srcOrd="5" destOrd="0" parTransId="{8F4148BD-7408-4201-9EC3-ECEE206BC1D1}" sibTransId="{1AE8FBFD-D0DB-4200-B4BA-5B4A1E53369E}"/>
    <dgm:cxn modelId="{6CD446B8-C1E5-45BD-9252-21CD071C4FD2}" type="presOf" srcId="{99FC01C9-B871-4F00-AE44-7958660241F4}" destId="{7D564217-2448-4C78-8015-9FD2C6E7D3D0}" srcOrd="0" destOrd="0" presId="urn:microsoft.com/office/officeart/2005/8/layout/hierarchy3"/>
    <dgm:cxn modelId="{CF648E17-74F6-42A9-AE3C-D91CE62F7320}" srcId="{6B6CC26F-F311-4DF8-8949-4C4F04E94CBC}" destId="{85D935AE-F9A0-4024-8AF8-7DD5089A6D8B}" srcOrd="4" destOrd="0" parTransId="{0406DEFF-82E4-45AF-AA66-75D171CE9684}" sibTransId="{8FA320A0-98BD-4190-85B3-A34BF59F0FEE}"/>
    <dgm:cxn modelId="{0018F4FC-CAA1-469E-A104-F4C53892F7F4}" type="presOf" srcId="{100BC107-5474-486A-84A9-569E70E65844}" destId="{1B5F9490-13B3-4DFE-9361-4B757313968B}" srcOrd="0" destOrd="0" presId="urn:microsoft.com/office/officeart/2005/8/layout/hierarchy3"/>
    <dgm:cxn modelId="{C374BBAA-07AB-44CB-B6C7-9182BB59284E}" type="presOf" srcId="{E6BAE7C6-DEC2-489C-A36A-119CAB60FEEC}" destId="{EE9C3F8A-BC3C-440A-ACBF-0CE16E66C8D3}" srcOrd="0" destOrd="0" presId="urn:microsoft.com/office/officeart/2005/8/layout/hierarchy3"/>
    <dgm:cxn modelId="{44AAE2DF-E2E4-4B92-A096-FCBD44B42DAA}" type="presOf" srcId="{8F4148BD-7408-4201-9EC3-ECEE206BC1D1}" destId="{8AF97DB6-826D-446E-AD9B-4E4757C06CE7}" srcOrd="0" destOrd="0" presId="urn:microsoft.com/office/officeart/2005/8/layout/hierarchy3"/>
    <dgm:cxn modelId="{1B252304-9213-4D66-B19C-47DE7A84FD40}" type="presOf" srcId="{26CD2FB5-5A7C-47F1-A928-F50B411CDE36}" destId="{CF0E796D-0790-4E95-BF37-6D12C582083E}" srcOrd="0" destOrd="0" presId="urn:microsoft.com/office/officeart/2005/8/layout/hierarchy3"/>
    <dgm:cxn modelId="{84C146FB-B6A9-4C4A-8494-4492453EB170}" type="presOf" srcId="{B6C4F7A1-2C28-4851-8507-4B2229B73ECD}" destId="{B0771B79-4D69-4001-B124-19535C829CB6}" srcOrd="0" destOrd="0" presId="urn:microsoft.com/office/officeart/2005/8/layout/hierarchy3"/>
    <dgm:cxn modelId="{2B696FB7-AA3D-495E-9234-929AC1257DD3}" type="presParOf" srcId="{4D266AF0-62F8-4DE6-A7B2-71D1655123F9}" destId="{B4E1928A-D85D-493C-B9D6-8FDFC2CB5011}" srcOrd="0" destOrd="0" presId="urn:microsoft.com/office/officeart/2005/8/layout/hierarchy3"/>
    <dgm:cxn modelId="{8E606B3E-FCF6-43CA-B1D0-BEEBD1165CE5}" type="presParOf" srcId="{B4E1928A-D85D-493C-B9D6-8FDFC2CB5011}" destId="{79B3CFAB-E9CA-46F6-BF23-29DD84E4B6B5}" srcOrd="0" destOrd="0" presId="urn:microsoft.com/office/officeart/2005/8/layout/hierarchy3"/>
    <dgm:cxn modelId="{1E7A5BEF-967C-43D9-941C-8D8E11542697}" type="presParOf" srcId="{79B3CFAB-E9CA-46F6-BF23-29DD84E4B6B5}" destId="{AB3EDF55-B3CC-4890-9A8D-7577897C6C98}" srcOrd="0" destOrd="0" presId="urn:microsoft.com/office/officeart/2005/8/layout/hierarchy3"/>
    <dgm:cxn modelId="{81B6D120-A559-4CDB-A23E-1F1452B1D525}" type="presParOf" srcId="{79B3CFAB-E9CA-46F6-BF23-29DD84E4B6B5}" destId="{9E84F92F-F553-4458-8931-3F9001453EB1}" srcOrd="1" destOrd="0" presId="urn:microsoft.com/office/officeart/2005/8/layout/hierarchy3"/>
    <dgm:cxn modelId="{547E41BF-E63B-4C83-ACC1-6A42951929A2}" type="presParOf" srcId="{B4E1928A-D85D-493C-B9D6-8FDFC2CB5011}" destId="{91E31CB8-E27E-4533-9A2E-BFA29827505F}" srcOrd="1" destOrd="0" presId="urn:microsoft.com/office/officeart/2005/8/layout/hierarchy3"/>
    <dgm:cxn modelId="{C1AABAF0-AF0A-4BBB-9EC3-5036C2B6D8C1}" type="presParOf" srcId="{91E31CB8-E27E-4533-9A2E-BFA29827505F}" destId="{BD860C56-CE84-42D2-A461-EFEE49E462F6}" srcOrd="0" destOrd="0" presId="urn:microsoft.com/office/officeart/2005/8/layout/hierarchy3"/>
    <dgm:cxn modelId="{C8F0423C-ABDC-412E-AD9E-7F9BE826B8CA}" type="presParOf" srcId="{91E31CB8-E27E-4533-9A2E-BFA29827505F}" destId="{2768E81F-351A-4FB9-9F0B-D50C48D4359D}" srcOrd="1" destOrd="0" presId="urn:microsoft.com/office/officeart/2005/8/layout/hierarchy3"/>
    <dgm:cxn modelId="{D25DFA11-855F-4177-8FD8-456BC06C2B47}" type="presParOf" srcId="{91E31CB8-E27E-4533-9A2E-BFA29827505F}" destId="{EE9C3F8A-BC3C-440A-ACBF-0CE16E66C8D3}" srcOrd="2" destOrd="0" presId="urn:microsoft.com/office/officeart/2005/8/layout/hierarchy3"/>
    <dgm:cxn modelId="{93516A34-75ED-4976-B8FC-1E508C010704}" type="presParOf" srcId="{91E31CB8-E27E-4533-9A2E-BFA29827505F}" destId="{CF0E796D-0790-4E95-BF37-6D12C582083E}" srcOrd="3" destOrd="0" presId="urn:microsoft.com/office/officeart/2005/8/layout/hierarchy3"/>
    <dgm:cxn modelId="{D427D48B-ED01-42D4-B94D-CDAF47AE8A11}" type="presParOf" srcId="{91E31CB8-E27E-4533-9A2E-BFA29827505F}" destId="{7D564217-2448-4C78-8015-9FD2C6E7D3D0}" srcOrd="4" destOrd="0" presId="urn:microsoft.com/office/officeart/2005/8/layout/hierarchy3"/>
    <dgm:cxn modelId="{2422DC5E-E761-4E99-95AC-0759287299CD}" type="presParOf" srcId="{91E31CB8-E27E-4533-9A2E-BFA29827505F}" destId="{B0771B79-4D69-4001-B124-19535C829CB6}" srcOrd="5" destOrd="0" presId="urn:microsoft.com/office/officeart/2005/8/layout/hierarchy3"/>
    <dgm:cxn modelId="{9A588938-28AD-43B4-8C28-DFCF4452B641}" type="presParOf" srcId="{91E31CB8-E27E-4533-9A2E-BFA29827505F}" destId="{D6EF7F6E-62F9-4768-AD0A-D4636E8A512A}" srcOrd="6" destOrd="0" presId="urn:microsoft.com/office/officeart/2005/8/layout/hierarchy3"/>
    <dgm:cxn modelId="{040E06FF-082A-42DE-9A2E-9D9B1B4D562B}" type="presParOf" srcId="{91E31CB8-E27E-4533-9A2E-BFA29827505F}" destId="{1B5F9490-13B3-4DFE-9361-4B757313968B}" srcOrd="7" destOrd="0" presId="urn:microsoft.com/office/officeart/2005/8/layout/hierarchy3"/>
    <dgm:cxn modelId="{808E1AF3-0780-4EFA-98E9-8A769F98EFB5}" type="presParOf" srcId="{91E31CB8-E27E-4533-9A2E-BFA29827505F}" destId="{E9F37184-6888-4728-9682-5EC80A49D012}" srcOrd="8" destOrd="0" presId="urn:microsoft.com/office/officeart/2005/8/layout/hierarchy3"/>
    <dgm:cxn modelId="{C1510844-9D66-4DDF-A19C-526F7D1499AE}" type="presParOf" srcId="{91E31CB8-E27E-4533-9A2E-BFA29827505F}" destId="{243D43F3-BFCE-44DE-A6DE-57E01E4F4CEE}" srcOrd="9" destOrd="0" presId="urn:microsoft.com/office/officeart/2005/8/layout/hierarchy3"/>
    <dgm:cxn modelId="{6C157729-DD1F-4D0F-A901-AEDD0BC76278}" type="presParOf" srcId="{91E31CB8-E27E-4533-9A2E-BFA29827505F}" destId="{8AF97DB6-826D-446E-AD9B-4E4757C06CE7}" srcOrd="10" destOrd="0" presId="urn:microsoft.com/office/officeart/2005/8/layout/hierarchy3"/>
    <dgm:cxn modelId="{F1BAF583-8146-493B-BE24-0F94C7B5745D}" type="presParOf" srcId="{91E31CB8-E27E-4533-9A2E-BFA29827505F}" destId="{6CD52971-CED4-4859-8896-496DF42E3FA9}" srcOrd="1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02170B3A-ADB6-430C-B753-D98D0C7ED456}"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ru-RU"/>
        </a:p>
      </dgm:t>
    </dgm:pt>
    <dgm:pt modelId="{6B6CC26F-F311-4DF8-8949-4C4F04E94CBC}">
      <dgm:prSet phldrT="[Текст]"/>
      <dgm:spPr/>
      <dgm:t>
        <a:bodyPr/>
        <a:lstStyle/>
        <a:p>
          <a:r>
            <a:rPr lang="ru-RU" dirty="0">
              <a:latin typeface="GothamPro-Medium"/>
            </a:rPr>
            <a:t>Цель проекта</a:t>
          </a:r>
        </a:p>
      </dgm:t>
    </dgm:pt>
    <dgm:pt modelId="{FB5AA3AA-5CA3-4E40-8C2B-5125E61286D4}" type="parTrans" cxnId="{40864990-9A33-4D51-8148-E25256FC7C9F}">
      <dgm:prSet/>
      <dgm:spPr/>
      <dgm:t>
        <a:bodyPr/>
        <a:lstStyle/>
        <a:p>
          <a:endParaRPr lang="ru-RU"/>
        </a:p>
      </dgm:t>
    </dgm:pt>
    <dgm:pt modelId="{86EAE91F-6FA6-4E0F-8467-9DF22D0EE1CF}" type="sibTrans" cxnId="{40864990-9A33-4D51-8148-E25256FC7C9F}">
      <dgm:prSet/>
      <dgm:spPr/>
      <dgm:t>
        <a:bodyPr/>
        <a:lstStyle/>
        <a:p>
          <a:endParaRPr lang="ru-RU"/>
        </a:p>
      </dgm:t>
    </dgm:pt>
    <dgm:pt modelId="{EBB78604-66FD-463C-AA09-CAB22DD787F2}">
      <dgm:prSet phldrT="[Текст]" custT="1"/>
      <dgm:spPr/>
      <dgm:t>
        <a:bodyPr/>
        <a:lstStyle/>
        <a:p>
          <a:pPr algn="just"/>
          <a:r>
            <a:rPr lang="ru-RU" sz="2000" dirty="0">
              <a:latin typeface="GothamPro-Medium"/>
            </a:rPr>
            <a:t>Повышение эффективности функционирования системы здравоохранения </a:t>
          </a:r>
          <a:r>
            <a:rPr lang="en-US" sz="2000" dirty="0">
              <a:latin typeface="GothamPro-Medium"/>
            </a:rPr>
            <a:t/>
          </a:r>
          <a:br>
            <a:rPr lang="en-US" sz="2000" dirty="0">
              <a:latin typeface="GothamPro-Medium"/>
            </a:rPr>
          </a:br>
          <a:r>
            <a:rPr lang="ru-RU" sz="2000" dirty="0">
              <a:latin typeface="GothamPro-Medium"/>
            </a:rPr>
            <a:t>Ханты-Мансийского автономного округа - Югры путем создания механизмов взаимодействия медицинских организаций на основе единой государственной системы в сфере здравоохранения и внедрения цифровых технологий и платформенных решений до 2024 года, формирующих единый цифровой контур </a:t>
          </a:r>
          <a:r>
            <a:rPr lang="ru-RU" sz="2000" dirty="0" smtClean="0">
              <a:latin typeface="GothamPro-Medium"/>
            </a:rPr>
            <a:t>здравоохранения</a:t>
          </a:r>
          <a:endParaRPr lang="ru-RU" sz="2000" dirty="0">
            <a:latin typeface="GothamPro-Medium"/>
          </a:endParaRPr>
        </a:p>
      </dgm:t>
    </dgm:pt>
    <dgm:pt modelId="{FEFF8E86-F67F-441D-A4D6-79945BCAC0E6}" type="sibTrans" cxnId="{3F2BEF2C-C91D-425D-85C4-52D83957F828}">
      <dgm:prSet/>
      <dgm:spPr/>
      <dgm:t>
        <a:bodyPr/>
        <a:lstStyle/>
        <a:p>
          <a:endParaRPr lang="ru-RU"/>
        </a:p>
      </dgm:t>
    </dgm:pt>
    <dgm:pt modelId="{CAB8DEF8-61CA-46EA-90FD-E48FC7E7E035}" type="parTrans" cxnId="{3F2BEF2C-C91D-425D-85C4-52D83957F828}">
      <dgm:prSet/>
      <dgm:spPr/>
      <dgm:t>
        <a:bodyPr/>
        <a:lstStyle/>
        <a:p>
          <a:endParaRPr lang="ru-RU"/>
        </a:p>
      </dgm:t>
    </dgm:pt>
    <dgm:pt modelId="{4D266AF0-62F8-4DE6-A7B2-71D1655123F9}" type="pres">
      <dgm:prSet presAssocID="{02170B3A-ADB6-430C-B753-D98D0C7ED456}" presName="diagram" presStyleCnt="0">
        <dgm:presLayoutVars>
          <dgm:chPref val="1"/>
          <dgm:dir/>
          <dgm:animOne val="branch"/>
          <dgm:animLvl val="lvl"/>
          <dgm:resizeHandles/>
        </dgm:presLayoutVars>
      </dgm:prSet>
      <dgm:spPr/>
      <dgm:t>
        <a:bodyPr/>
        <a:lstStyle/>
        <a:p>
          <a:endParaRPr lang="ru-RU"/>
        </a:p>
      </dgm:t>
    </dgm:pt>
    <dgm:pt modelId="{B4E1928A-D85D-493C-B9D6-8FDFC2CB5011}" type="pres">
      <dgm:prSet presAssocID="{6B6CC26F-F311-4DF8-8949-4C4F04E94CBC}" presName="root" presStyleCnt="0"/>
      <dgm:spPr/>
    </dgm:pt>
    <dgm:pt modelId="{79B3CFAB-E9CA-46F6-BF23-29DD84E4B6B5}" type="pres">
      <dgm:prSet presAssocID="{6B6CC26F-F311-4DF8-8949-4C4F04E94CBC}" presName="rootComposite" presStyleCnt="0"/>
      <dgm:spPr/>
    </dgm:pt>
    <dgm:pt modelId="{AB3EDF55-B3CC-4890-9A8D-7577897C6C98}" type="pres">
      <dgm:prSet presAssocID="{6B6CC26F-F311-4DF8-8949-4C4F04E94CBC}" presName="rootText" presStyleLbl="node1" presStyleIdx="0" presStyleCnt="1" custScaleX="138683" custScaleY="73833"/>
      <dgm:spPr/>
      <dgm:t>
        <a:bodyPr/>
        <a:lstStyle/>
        <a:p>
          <a:endParaRPr lang="ru-RU"/>
        </a:p>
      </dgm:t>
    </dgm:pt>
    <dgm:pt modelId="{9E84F92F-F553-4458-8931-3F9001453EB1}" type="pres">
      <dgm:prSet presAssocID="{6B6CC26F-F311-4DF8-8949-4C4F04E94CBC}" presName="rootConnector" presStyleLbl="node1" presStyleIdx="0" presStyleCnt="1"/>
      <dgm:spPr/>
      <dgm:t>
        <a:bodyPr/>
        <a:lstStyle/>
        <a:p>
          <a:endParaRPr lang="ru-RU"/>
        </a:p>
      </dgm:t>
    </dgm:pt>
    <dgm:pt modelId="{91E31CB8-E27E-4533-9A2E-BFA29827505F}" type="pres">
      <dgm:prSet presAssocID="{6B6CC26F-F311-4DF8-8949-4C4F04E94CBC}" presName="childShape" presStyleCnt="0"/>
      <dgm:spPr/>
    </dgm:pt>
    <dgm:pt modelId="{BD860C56-CE84-42D2-A461-EFEE49E462F6}" type="pres">
      <dgm:prSet presAssocID="{CAB8DEF8-61CA-46EA-90FD-E48FC7E7E035}" presName="Name13" presStyleLbl="parChTrans1D2" presStyleIdx="0" presStyleCnt="1"/>
      <dgm:spPr/>
      <dgm:t>
        <a:bodyPr/>
        <a:lstStyle/>
        <a:p>
          <a:endParaRPr lang="ru-RU"/>
        </a:p>
      </dgm:t>
    </dgm:pt>
    <dgm:pt modelId="{2768E81F-351A-4FB9-9F0B-D50C48D4359D}" type="pres">
      <dgm:prSet presAssocID="{EBB78604-66FD-463C-AA09-CAB22DD787F2}" presName="childText" presStyleLbl="bgAcc1" presStyleIdx="0" presStyleCnt="1" custScaleX="1109581" custScaleY="269084">
        <dgm:presLayoutVars>
          <dgm:bulletEnabled val="1"/>
        </dgm:presLayoutVars>
      </dgm:prSet>
      <dgm:spPr/>
      <dgm:t>
        <a:bodyPr/>
        <a:lstStyle/>
        <a:p>
          <a:endParaRPr lang="ru-RU"/>
        </a:p>
      </dgm:t>
    </dgm:pt>
  </dgm:ptLst>
  <dgm:cxnLst>
    <dgm:cxn modelId="{40864990-9A33-4D51-8148-E25256FC7C9F}" srcId="{02170B3A-ADB6-430C-B753-D98D0C7ED456}" destId="{6B6CC26F-F311-4DF8-8949-4C4F04E94CBC}" srcOrd="0" destOrd="0" parTransId="{FB5AA3AA-5CA3-4E40-8C2B-5125E61286D4}" sibTransId="{86EAE91F-6FA6-4E0F-8467-9DF22D0EE1CF}"/>
    <dgm:cxn modelId="{09A87B7B-3118-4D56-A840-BDE28C52C973}" type="presOf" srcId="{6B6CC26F-F311-4DF8-8949-4C4F04E94CBC}" destId="{AB3EDF55-B3CC-4890-9A8D-7577897C6C98}" srcOrd="0" destOrd="0" presId="urn:microsoft.com/office/officeart/2005/8/layout/hierarchy3"/>
    <dgm:cxn modelId="{2BF70BD7-B356-4439-A844-4AACF2A09716}" type="presOf" srcId="{EBB78604-66FD-463C-AA09-CAB22DD787F2}" destId="{2768E81F-351A-4FB9-9F0B-D50C48D4359D}" srcOrd="0" destOrd="0" presId="urn:microsoft.com/office/officeart/2005/8/layout/hierarchy3"/>
    <dgm:cxn modelId="{20DD174E-CD73-4F21-8E48-BCFC323BB7AB}" type="presOf" srcId="{6B6CC26F-F311-4DF8-8949-4C4F04E94CBC}" destId="{9E84F92F-F553-4458-8931-3F9001453EB1}" srcOrd="1" destOrd="0" presId="urn:microsoft.com/office/officeart/2005/8/layout/hierarchy3"/>
    <dgm:cxn modelId="{52FBD1F9-C0AF-4AED-BDB5-BC3D071AF6EB}" type="presOf" srcId="{CAB8DEF8-61CA-46EA-90FD-E48FC7E7E035}" destId="{BD860C56-CE84-42D2-A461-EFEE49E462F6}" srcOrd="0" destOrd="0" presId="urn:microsoft.com/office/officeart/2005/8/layout/hierarchy3"/>
    <dgm:cxn modelId="{279C3082-EBDE-4F79-898A-02F2874B6726}" type="presOf" srcId="{02170B3A-ADB6-430C-B753-D98D0C7ED456}" destId="{4D266AF0-62F8-4DE6-A7B2-71D1655123F9}" srcOrd="0" destOrd="0" presId="urn:microsoft.com/office/officeart/2005/8/layout/hierarchy3"/>
    <dgm:cxn modelId="{3F2BEF2C-C91D-425D-85C4-52D83957F828}" srcId="{6B6CC26F-F311-4DF8-8949-4C4F04E94CBC}" destId="{EBB78604-66FD-463C-AA09-CAB22DD787F2}" srcOrd="0" destOrd="0" parTransId="{CAB8DEF8-61CA-46EA-90FD-E48FC7E7E035}" sibTransId="{FEFF8E86-F67F-441D-A4D6-79945BCAC0E6}"/>
    <dgm:cxn modelId="{2B696FB7-AA3D-495E-9234-929AC1257DD3}" type="presParOf" srcId="{4D266AF0-62F8-4DE6-A7B2-71D1655123F9}" destId="{B4E1928A-D85D-493C-B9D6-8FDFC2CB5011}" srcOrd="0" destOrd="0" presId="urn:microsoft.com/office/officeart/2005/8/layout/hierarchy3"/>
    <dgm:cxn modelId="{8E606B3E-FCF6-43CA-B1D0-BEEBD1165CE5}" type="presParOf" srcId="{B4E1928A-D85D-493C-B9D6-8FDFC2CB5011}" destId="{79B3CFAB-E9CA-46F6-BF23-29DD84E4B6B5}" srcOrd="0" destOrd="0" presId="urn:microsoft.com/office/officeart/2005/8/layout/hierarchy3"/>
    <dgm:cxn modelId="{1E7A5BEF-967C-43D9-941C-8D8E11542697}" type="presParOf" srcId="{79B3CFAB-E9CA-46F6-BF23-29DD84E4B6B5}" destId="{AB3EDF55-B3CC-4890-9A8D-7577897C6C98}" srcOrd="0" destOrd="0" presId="urn:microsoft.com/office/officeart/2005/8/layout/hierarchy3"/>
    <dgm:cxn modelId="{81B6D120-A559-4CDB-A23E-1F1452B1D525}" type="presParOf" srcId="{79B3CFAB-E9CA-46F6-BF23-29DD84E4B6B5}" destId="{9E84F92F-F553-4458-8931-3F9001453EB1}" srcOrd="1" destOrd="0" presId="urn:microsoft.com/office/officeart/2005/8/layout/hierarchy3"/>
    <dgm:cxn modelId="{547E41BF-E63B-4C83-ACC1-6A42951929A2}" type="presParOf" srcId="{B4E1928A-D85D-493C-B9D6-8FDFC2CB5011}" destId="{91E31CB8-E27E-4533-9A2E-BFA29827505F}" srcOrd="1" destOrd="0" presId="urn:microsoft.com/office/officeart/2005/8/layout/hierarchy3"/>
    <dgm:cxn modelId="{C1AABAF0-AF0A-4BBB-9EC3-5036C2B6D8C1}" type="presParOf" srcId="{91E31CB8-E27E-4533-9A2E-BFA29827505F}" destId="{BD860C56-CE84-42D2-A461-EFEE49E462F6}" srcOrd="0" destOrd="0" presId="urn:microsoft.com/office/officeart/2005/8/layout/hierarchy3"/>
    <dgm:cxn modelId="{C8F0423C-ABDC-412E-AD9E-7F9BE826B8CA}" type="presParOf" srcId="{91E31CB8-E27E-4533-9A2E-BFA29827505F}" destId="{2768E81F-351A-4FB9-9F0B-D50C48D4359D}"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1768794D-F30D-4CF2-B845-991D2E0D1BCA}"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ru-RU"/>
        </a:p>
      </dgm:t>
    </dgm:pt>
    <dgm:pt modelId="{4761E6D1-51F6-4ED2-B72A-1C0D5B1BD14B}">
      <dgm:prSet phldrT="[Текст]" custT="1"/>
      <dgm:spPr/>
      <dgm:t>
        <a:bodyPr anchor="ctr"/>
        <a:lstStyle/>
        <a:p>
          <a:pPr algn="just">
            <a:lnSpc>
              <a:spcPct val="100000"/>
            </a:lnSpc>
          </a:pPr>
          <a:r>
            <a:rPr lang="ru-RU" sz="1200" b="0" dirty="0" smtClean="0">
              <a:latin typeface="GothamPro-Medium"/>
            </a:rPr>
            <a:t>С 2019 по 2021 годы поэтапно будут осуществлены закупки и ввод в эксплуатацию информационно-коммуникационного оборудования в государственных и муниципальных медицинских организациях Ханты-Мансийского автономного округа - Югры.</a:t>
          </a:r>
          <a:endParaRPr lang="ru-RU" sz="1200" b="0" dirty="0">
            <a:latin typeface="GothamPro-Medium"/>
          </a:endParaRPr>
        </a:p>
      </dgm:t>
    </dgm:pt>
    <dgm:pt modelId="{DB2F4594-99B7-49F5-B552-801CE33F6D2A}" type="parTrans" cxnId="{63B53F8B-BAB1-496E-9AF5-455E154F8157}">
      <dgm:prSet/>
      <dgm:spPr/>
      <dgm:t>
        <a:bodyPr/>
        <a:lstStyle/>
        <a:p>
          <a:pPr>
            <a:lnSpc>
              <a:spcPct val="100000"/>
            </a:lnSpc>
          </a:pPr>
          <a:endParaRPr lang="ru-RU" sz="1200">
            <a:latin typeface="GothamPro-Medium"/>
          </a:endParaRPr>
        </a:p>
      </dgm:t>
    </dgm:pt>
    <dgm:pt modelId="{3A7C7464-0A75-436B-9BF1-8AD1740D281F}" type="sibTrans" cxnId="{63B53F8B-BAB1-496E-9AF5-455E154F8157}">
      <dgm:prSet/>
      <dgm:spPr/>
      <dgm:t>
        <a:bodyPr/>
        <a:lstStyle/>
        <a:p>
          <a:pPr>
            <a:lnSpc>
              <a:spcPct val="100000"/>
            </a:lnSpc>
          </a:pPr>
          <a:endParaRPr lang="ru-RU" sz="1200">
            <a:latin typeface="GothamPro-Medium"/>
          </a:endParaRPr>
        </a:p>
      </dgm:t>
    </dgm:pt>
    <dgm:pt modelId="{E774D1E0-566A-4CDB-9B89-97BCEC13EA52}">
      <dgm:prSet custT="1"/>
      <dgm:spPr/>
      <dgm:t>
        <a:bodyPr anchor="ctr"/>
        <a:lstStyle/>
        <a:p>
          <a:pPr algn="just">
            <a:lnSpc>
              <a:spcPct val="100000"/>
            </a:lnSpc>
          </a:pPr>
          <a:r>
            <a:rPr lang="ru-RU" sz="1200" b="0" dirty="0" smtClean="0">
              <a:latin typeface="GothamPro-Medium"/>
            </a:rPr>
            <a:t>Ежегодно, более 7,5 тысяч врачей будут обеспечиваться сертификатами усиленной квалифицированной электронной подписи (УКЭП) для ведения юридически значимого электронного документооборота. Все медицинские работники будут обучены использованию медицинских информационных систем, соответствующих требованиям Минздрава России.</a:t>
          </a:r>
        </a:p>
      </dgm:t>
    </dgm:pt>
    <dgm:pt modelId="{297B9ED5-5609-44E0-AE8F-36B641B8ACED}" type="parTrans" cxnId="{2543BA0B-B326-449D-8A72-0637CA2B0B04}">
      <dgm:prSet/>
      <dgm:spPr/>
      <dgm:t>
        <a:bodyPr/>
        <a:lstStyle/>
        <a:p>
          <a:pPr>
            <a:lnSpc>
              <a:spcPct val="100000"/>
            </a:lnSpc>
          </a:pPr>
          <a:endParaRPr lang="ru-RU" sz="1200">
            <a:latin typeface="GothamPro-Medium"/>
          </a:endParaRPr>
        </a:p>
      </dgm:t>
    </dgm:pt>
    <dgm:pt modelId="{CE6293B3-6FA1-45ED-8E92-2F5787154603}" type="sibTrans" cxnId="{2543BA0B-B326-449D-8A72-0637CA2B0B04}">
      <dgm:prSet/>
      <dgm:spPr/>
      <dgm:t>
        <a:bodyPr/>
        <a:lstStyle/>
        <a:p>
          <a:pPr>
            <a:lnSpc>
              <a:spcPct val="100000"/>
            </a:lnSpc>
          </a:pPr>
          <a:endParaRPr lang="ru-RU" sz="1200">
            <a:latin typeface="GothamPro-Medium"/>
          </a:endParaRPr>
        </a:p>
      </dgm:t>
    </dgm:pt>
    <dgm:pt modelId="{A0FC0063-5AAD-49BF-8DCB-6BEF94DD0611}">
      <dgm:prSet custT="1"/>
      <dgm:spPr/>
      <dgm:t>
        <a:bodyPr anchor="ctr"/>
        <a:lstStyle/>
        <a:p>
          <a:pPr algn="just">
            <a:lnSpc>
              <a:spcPct val="100000"/>
            </a:lnSpc>
          </a:pPr>
          <a:r>
            <a:rPr lang="ru-RU" sz="1200" b="0" dirty="0" smtClean="0">
              <a:latin typeface="GothamPro-Medium"/>
            </a:rPr>
            <a:t>В 2020 году будет организовано не менее 11,4 тыс. автоматизированных рабочих мест медицинских работников при внедрении и эксплуатации медицинских информационных систем, соответствующих требованиям Минздрава России в медицинских организациях государственной и муниципальной систем здравоохранения Ханты-Мансийского автономного округа – Югры.</a:t>
          </a:r>
          <a:endParaRPr lang="ru-RU" sz="1200" b="0" dirty="0">
            <a:latin typeface="GothamPro-Medium"/>
          </a:endParaRPr>
        </a:p>
      </dgm:t>
    </dgm:pt>
    <dgm:pt modelId="{9C7C2CC0-EDA1-45C4-9FBC-F0F88BCDB048}" type="parTrans" cxnId="{3F5AC5FC-6F66-4BB2-8DDF-81881F9D82E2}">
      <dgm:prSet/>
      <dgm:spPr/>
      <dgm:t>
        <a:bodyPr/>
        <a:lstStyle/>
        <a:p>
          <a:pPr>
            <a:lnSpc>
              <a:spcPct val="100000"/>
            </a:lnSpc>
          </a:pPr>
          <a:endParaRPr lang="ru-RU" sz="1200">
            <a:latin typeface="GothamPro-Medium"/>
          </a:endParaRPr>
        </a:p>
      </dgm:t>
    </dgm:pt>
    <dgm:pt modelId="{7547077D-8B48-4914-A303-EF748EAD2B52}" type="sibTrans" cxnId="{3F5AC5FC-6F66-4BB2-8DDF-81881F9D82E2}">
      <dgm:prSet/>
      <dgm:spPr/>
      <dgm:t>
        <a:bodyPr/>
        <a:lstStyle/>
        <a:p>
          <a:pPr>
            <a:lnSpc>
              <a:spcPct val="100000"/>
            </a:lnSpc>
          </a:pPr>
          <a:endParaRPr lang="ru-RU" sz="1200">
            <a:latin typeface="GothamPro-Medium"/>
          </a:endParaRPr>
        </a:p>
      </dgm:t>
    </dgm:pt>
    <dgm:pt modelId="{3426E5F6-220D-4995-B0A7-38C25AD107CF}">
      <dgm:prSet custT="1"/>
      <dgm:spPr/>
      <dgm:t>
        <a:bodyPr anchor="ctr"/>
        <a:lstStyle/>
        <a:p>
          <a:pPr algn="just">
            <a:lnSpc>
              <a:spcPct val="100000"/>
            </a:lnSpc>
          </a:pPr>
          <a:r>
            <a:rPr lang="ru-RU" sz="1200" b="0" dirty="0" smtClean="0">
              <a:latin typeface="GothamPro-Medium"/>
            </a:rPr>
            <a:t>К 2022 году 90% медицинских организаций Ханты-Мансийского автономного округа - Югры будут обеспечивать межведомственное электронное взаимодействие с учреждениями медико-социальной экспертизы по обмену документами для установления инвалидности, в том числе в целях сокращения количества очных обращений граждан в учреждения МСЭ, путем доработки функционала медицинских информационных систем, для передачи направления на медико-социальную экспертизу и сопутствующей медицинской документации в форме электронных документов посредством ЕГИСЗ в бюро медико-социальной экспертизы.</a:t>
          </a:r>
          <a:endParaRPr lang="ru-RU" sz="1200" b="0" dirty="0">
            <a:latin typeface="GothamPro-Medium"/>
          </a:endParaRPr>
        </a:p>
      </dgm:t>
    </dgm:pt>
    <dgm:pt modelId="{F2659DB4-E297-4D97-8C0F-04D6BB36D4EF}" type="parTrans" cxnId="{AF0E4604-0B9D-4867-96DB-0E23BDEE2BC5}">
      <dgm:prSet/>
      <dgm:spPr/>
      <dgm:t>
        <a:bodyPr/>
        <a:lstStyle/>
        <a:p>
          <a:pPr>
            <a:lnSpc>
              <a:spcPct val="100000"/>
            </a:lnSpc>
          </a:pPr>
          <a:endParaRPr lang="ru-RU" sz="1200">
            <a:latin typeface="GothamPro-Medium"/>
          </a:endParaRPr>
        </a:p>
      </dgm:t>
    </dgm:pt>
    <dgm:pt modelId="{71AD3DA2-F762-4CF3-9E46-A02D2999521F}" type="sibTrans" cxnId="{AF0E4604-0B9D-4867-96DB-0E23BDEE2BC5}">
      <dgm:prSet/>
      <dgm:spPr/>
      <dgm:t>
        <a:bodyPr/>
        <a:lstStyle/>
        <a:p>
          <a:pPr>
            <a:lnSpc>
              <a:spcPct val="100000"/>
            </a:lnSpc>
          </a:pPr>
          <a:endParaRPr lang="ru-RU" sz="1200">
            <a:latin typeface="GothamPro-Medium"/>
          </a:endParaRPr>
        </a:p>
      </dgm:t>
    </dgm:pt>
    <dgm:pt modelId="{DBAB4ACE-0D78-40E0-B78E-44D671C8ED4C}">
      <dgm:prSet custT="1"/>
      <dgm:spPr/>
      <dgm:t>
        <a:bodyPr anchor="ctr"/>
        <a:lstStyle/>
        <a:p>
          <a:pPr algn="just">
            <a:lnSpc>
              <a:spcPct val="100000"/>
            </a:lnSpc>
          </a:pPr>
          <a:r>
            <a:rPr lang="ru-RU" sz="1200" b="0" dirty="0" smtClean="0">
              <a:latin typeface="GothamPro-Medium"/>
            </a:rPr>
            <a:t>К 2023 году в Ханты-Мансийском автономном округе - </a:t>
          </a:r>
          <a:r>
            <a:rPr lang="ru-RU" sz="1200" b="0" dirty="0" smtClean="0">
              <a:latin typeface="GothamPro-Medium"/>
            </a:rPr>
            <a:t>Югре </a:t>
          </a:r>
          <a:r>
            <a:rPr lang="ru-RU" sz="1200" b="0" dirty="0" smtClean="0">
              <a:latin typeface="GothamPro-Medium"/>
            </a:rPr>
            <a:t>будет реализована и </a:t>
          </a:r>
          <a:r>
            <a:rPr lang="ru-RU" sz="1200" b="0" dirty="0" smtClean="0">
              <a:latin typeface="GothamPro-Medium"/>
            </a:rPr>
            <a:t>использована </a:t>
          </a:r>
          <a:r>
            <a:rPr lang="ru-RU" sz="1200" b="0" dirty="0" smtClean="0">
              <a:latin typeface="GothamPro-Medium"/>
            </a:rPr>
            <a:t>государственная информационная система в сфере здравоохранения Ханты-Мансийского автономного округа - Югры, к которой подключены медицинские организации государственной и муниципальной систем здравоохранения (частные медицинские организации, по решению таких организаций), </a:t>
          </a:r>
          <a:r>
            <a:rPr lang="ru-RU" sz="1200" b="0" dirty="0" smtClean="0">
              <a:latin typeface="GothamPro-Medium"/>
            </a:rPr>
            <a:t>осуществляться </a:t>
          </a:r>
          <a:r>
            <a:rPr lang="ru-RU" sz="1200" b="0" dirty="0" smtClean="0">
              <a:latin typeface="GothamPro-Medium"/>
            </a:rPr>
            <a:t>информационное взаимодействие с ЕГИСЗ.</a:t>
          </a:r>
          <a:endParaRPr lang="ru-RU" sz="1200" b="0" dirty="0">
            <a:latin typeface="GothamPro-Medium"/>
          </a:endParaRPr>
        </a:p>
      </dgm:t>
    </dgm:pt>
    <dgm:pt modelId="{042D2F1F-9230-4751-8638-0DF58981FDD0}" type="parTrans" cxnId="{2FBBF0FB-5609-4A34-9085-DA7E3759AF1D}">
      <dgm:prSet/>
      <dgm:spPr/>
      <dgm:t>
        <a:bodyPr/>
        <a:lstStyle/>
        <a:p>
          <a:pPr>
            <a:lnSpc>
              <a:spcPct val="100000"/>
            </a:lnSpc>
          </a:pPr>
          <a:endParaRPr lang="ru-RU" sz="1200">
            <a:latin typeface="GothamPro-Medium"/>
          </a:endParaRPr>
        </a:p>
      </dgm:t>
    </dgm:pt>
    <dgm:pt modelId="{FD4A7379-E92D-448A-B67C-DC4E1A9E9071}" type="sibTrans" cxnId="{2FBBF0FB-5609-4A34-9085-DA7E3759AF1D}">
      <dgm:prSet/>
      <dgm:spPr/>
      <dgm:t>
        <a:bodyPr/>
        <a:lstStyle/>
        <a:p>
          <a:pPr>
            <a:lnSpc>
              <a:spcPct val="100000"/>
            </a:lnSpc>
          </a:pPr>
          <a:endParaRPr lang="ru-RU" sz="1200">
            <a:latin typeface="GothamPro-Medium"/>
          </a:endParaRPr>
        </a:p>
      </dgm:t>
    </dgm:pt>
    <dgm:pt modelId="{8DAC5FBB-E798-4449-ACC5-F69417E4DC4D}" type="pres">
      <dgm:prSet presAssocID="{1768794D-F30D-4CF2-B845-991D2E0D1BCA}" presName="vert0" presStyleCnt="0">
        <dgm:presLayoutVars>
          <dgm:dir/>
          <dgm:animOne val="branch"/>
          <dgm:animLvl val="lvl"/>
        </dgm:presLayoutVars>
      </dgm:prSet>
      <dgm:spPr/>
      <dgm:t>
        <a:bodyPr/>
        <a:lstStyle/>
        <a:p>
          <a:endParaRPr lang="ru-RU"/>
        </a:p>
      </dgm:t>
    </dgm:pt>
    <dgm:pt modelId="{08FCC03F-1D5C-4923-BCAD-1DF4415A8BF9}" type="pres">
      <dgm:prSet presAssocID="{4761E6D1-51F6-4ED2-B72A-1C0D5B1BD14B}" presName="thickLine" presStyleLbl="alignNode1" presStyleIdx="0" presStyleCnt="5"/>
      <dgm:spPr/>
    </dgm:pt>
    <dgm:pt modelId="{2EC3F2B1-280C-451E-A813-607946DEB064}" type="pres">
      <dgm:prSet presAssocID="{4761E6D1-51F6-4ED2-B72A-1C0D5B1BD14B}" presName="horz1" presStyleCnt="0"/>
      <dgm:spPr/>
    </dgm:pt>
    <dgm:pt modelId="{F305E54E-46AD-4469-BBEF-399E785AB7AD}" type="pres">
      <dgm:prSet presAssocID="{4761E6D1-51F6-4ED2-B72A-1C0D5B1BD14B}" presName="tx1" presStyleLbl="revTx" presStyleIdx="0" presStyleCnt="5"/>
      <dgm:spPr/>
      <dgm:t>
        <a:bodyPr/>
        <a:lstStyle/>
        <a:p>
          <a:endParaRPr lang="ru-RU"/>
        </a:p>
      </dgm:t>
    </dgm:pt>
    <dgm:pt modelId="{E071E28C-EAA7-4453-A119-35EF416A2798}" type="pres">
      <dgm:prSet presAssocID="{4761E6D1-51F6-4ED2-B72A-1C0D5B1BD14B}" presName="vert1" presStyleCnt="0"/>
      <dgm:spPr/>
    </dgm:pt>
    <dgm:pt modelId="{D980DA2A-8164-40A0-8276-772FF3160E48}" type="pres">
      <dgm:prSet presAssocID="{E774D1E0-566A-4CDB-9B89-97BCEC13EA52}" presName="thickLine" presStyleLbl="alignNode1" presStyleIdx="1" presStyleCnt="5"/>
      <dgm:spPr/>
    </dgm:pt>
    <dgm:pt modelId="{370F68C6-DE88-4C37-A06C-AB1E0F7D9E01}" type="pres">
      <dgm:prSet presAssocID="{E774D1E0-566A-4CDB-9B89-97BCEC13EA52}" presName="horz1" presStyleCnt="0"/>
      <dgm:spPr/>
    </dgm:pt>
    <dgm:pt modelId="{B58CDE2F-F11E-4DA3-9EC7-C08F024C48E4}" type="pres">
      <dgm:prSet presAssocID="{E774D1E0-566A-4CDB-9B89-97BCEC13EA52}" presName="tx1" presStyleLbl="revTx" presStyleIdx="1" presStyleCnt="5" custScaleY="88120"/>
      <dgm:spPr/>
      <dgm:t>
        <a:bodyPr/>
        <a:lstStyle/>
        <a:p>
          <a:endParaRPr lang="ru-RU"/>
        </a:p>
      </dgm:t>
    </dgm:pt>
    <dgm:pt modelId="{663A7933-47D2-458F-BBE5-03D8B7F79CE6}" type="pres">
      <dgm:prSet presAssocID="{E774D1E0-566A-4CDB-9B89-97BCEC13EA52}" presName="vert1" presStyleCnt="0"/>
      <dgm:spPr/>
    </dgm:pt>
    <dgm:pt modelId="{DAFE1CB9-8193-41C0-9802-C084C7519529}" type="pres">
      <dgm:prSet presAssocID="{A0FC0063-5AAD-49BF-8DCB-6BEF94DD0611}" presName="thickLine" presStyleLbl="alignNode1" presStyleIdx="2" presStyleCnt="5"/>
      <dgm:spPr/>
    </dgm:pt>
    <dgm:pt modelId="{EC7A4E21-8546-4DA8-B44A-B934E12FD785}" type="pres">
      <dgm:prSet presAssocID="{A0FC0063-5AAD-49BF-8DCB-6BEF94DD0611}" presName="horz1" presStyleCnt="0"/>
      <dgm:spPr/>
    </dgm:pt>
    <dgm:pt modelId="{10990E6A-FD6C-4775-A358-7C9A26E2880C}" type="pres">
      <dgm:prSet presAssocID="{A0FC0063-5AAD-49BF-8DCB-6BEF94DD0611}" presName="tx1" presStyleLbl="revTx" presStyleIdx="2" presStyleCnt="5"/>
      <dgm:spPr/>
      <dgm:t>
        <a:bodyPr/>
        <a:lstStyle/>
        <a:p>
          <a:endParaRPr lang="ru-RU"/>
        </a:p>
      </dgm:t>
    </dgm:pt>
    <dgm:pt modelId="{DCFC8014-4182-4783-9A97-AEFFB1F1BD51}" type="pres">
      <dgm:prSet presAssocID="{A0FC0063-5AAD-49BF-8DCB-6BEF94DD0611}" presName="vert1" presStyleCnt="0"/>
      <dgm:spPr/>
    </dgm:pt>
    <dgm:pt modelId="{712B484F-D2E3-49C2-86BB-36D16B99CA3C}" type="pres">
      <dgm:prSet presAssocID="{3426E5F6-220D-4995-B0A7-38C25AD107CF}" presName="thickLine" presStyleLbl="alignNode1" presStyleIdx="3" presStyleCnt="5"/>
      <dgm:spPr/>
    </dgm:pt>
    <dgm:pt modelId="{2570633B-343A-4730-B08A-F47E4AD6D401}" type="pres">
      <dgm:prSet presAssocID="{3426E5F6-220D-4995-B0A7-38C25AD107CF}" presName="horz1" presStyleCnt="0"/>
      <dgm:spPr/>
    </dgm:pt>
    <dgm:pt modelId="{0BE924A5-EBBE-4835-815E-6731AF1776E1}" type="pres">
      <dgm:prSet presAssocID="{3426E5F6-220D-4995-B0A7-38C25AD107CF}" presName="tx1" presStyleLbl="revTx" presStyleIdx="3" presStyleCnt="5" custScaleY="125299"/>
      <dgm:spPr/>
      <dgm:t>
        <a:bodyPr/>
        <a:lstStyle/>
        <a:p>
          <a:endParaRPr lang="ru-RU"/>
        </a:p>
      </dgm:t>
    </dgm:pt>
    <dgm:pt modelId="{0EB7CFE9-A565-4A12-A424-E21DB9884C36}" type="pres">
      <dgm:prSet presAssocID="{3426E5F6-220D-4995-B0A7-38C25AD107CF}" presName="vert1" presStyleCnt="0"/>
      <dgm:spPr/>
    </dgm:pt>
    <dgm:pt modelId="{8F98A04E-C5DA-4964-9B5F-23A32673881F}" type="pres">
      <dgm:prSet presAssocID="{DBAB4ACE-0D78-40E0-B78E-44D671C8ED4C}" presName="thickLine" presStyleLbl="alignNode1" presStyleIdx="4" presStyleCnt="5"/>
      <dgm:spPr/>
    </dgm:pt>
    <dgm:pt modelId="{2FF81C5E-A339-4725-B13E-7C03F20A2D84}" type="pres">
      <dgm:prSet presAssocID="{DBAB4ACE-0D78-40E0-B78E-44D671C8ED4C}" presName="horz1" presStyleCnt="0"/>
      <dgm:spPr/>
    </dgm:pt>
    <dgm:pt modelId="{7DBA29B1-EE92-4C9D-874A-26A9E42CE51C}" type="pres">
      <dgm:prSet presAssocID="{DBAB4ACE-0D78-40E0-B78E-44D671C8ED4C}" presName="tx1" presStyleLbl="revTx" presStyleIdx="4" presStyleCnt="5"/>
      <dgm:spPr/>
      <dgm:t>
        <a:bodyPr/>
        <a:lstStyle/>
        <a:p>
          <a:endParaRPr lang="ru-RU"/>
        </a:p>
      </dgm:t>
    </dgm:pt>
    <dgm:pt modelId="{78639883-22EB-45E7-9944-0B33D8C060B9}" type="pres">
      <dgm:prSet presAssocID="{DBAB4ACE-0D78-40E0-B78E-44D671C8ED4C}" presName="vert1" presStyleCnt="0"/>
      <dgm:spPr/>
    </dgm:pt>
  </dgm:ptLst>
  <dgm:cxnLst>
    <dgm:cxn modelId="{0CBB9C68-4E92-4FF2-85D9-512743464E8D}" type="presOf" srcId="{4761E6D1-51F6-4ED2-B72A-1C0D5B1BD14B}" destId="{F305E54E-46AD-4469-BBEF-399E785AB7AD}" srcOrd="0" destOrd="0" presId="urn:microsoft.com/office/officeart/2008/layout/LinedList"/>
    <dgm:cxn modelId="{2FBBF0FB-5609-4A34-9085-DA7E3759AF1D}" srcId="{1768794D-F30D-4CF2-B845-991D2E0D1BCA}" destId="{DBAB4ACE-0D78-40E0-B78E-44D671C8ED4C}" srcOrd="4" destOrd="0" parTransId="{042D2F1F-9230-4751-8638-0DF58981FDD0}" sibTransId="{FD4A7379-E92D-448A-B67C-DC4E1A9E9071}"/>
    <dgm:cxn modelId="{3F5AC5FC-6F66-4BB2-8DDF-81881F9D82E2}" srcId="{1768794D-F30D-4CF2-B845-991D2E0D1BCA}" destId="{A0FC0063-5AAD-49BF-8DCB-6BEF94DD0611}" srcOrd="2" destOrd="0" parTransId="{9C7C2CC0-EDA1-45C4-9FBC-F0F88BCDB048}" sibTransId="{7547077D-8B48-4914-A303-EF748EAD2B52}"/>
    <dgm:cxn modelId="{4B0C4898-7793-48A5-A3F1-B2A396F00465}" type="presOf" srcId="{E774D1E0-566A-4CDB-9B89-97BCEC13EA52}" destId="{B58CDE2F-F11E-4DA3-9EC7-C08F024C48E4}" srcOrd="0" destOrd="0" presId="urn:microsoft.com/office/officeart/2008/layout/LinedList"/>
    <dgm:cxn modelId="{CFF61789-45F1-4194-9C7A-CDA012417D43}" type="presOf" srcId="{3426E5F6-220D-4995-B0A7-38C25AD107CF}" destId="{0BE924A5-EBBE-4835-815E-6731AF1776E1}" srcOrd="0" destOrd="0" presId="urn:microsoft.com/office/officeart/2008/layout/LinedList"/>
    <dgm:cxn modelId="{1FD1C47F-3B89-4A80-B3D9-745CCDFD0C69}" type="presOf" srcId="{1768794D-F30D-4CF2-B845-991D2E0D1BCA}" destId="{8DAC5FBB-E798-4449-ACC5-F69417E4DC4D}" srcOrd="0" destOrd="0" presId="urn:microsoft.com/office/officeart/2008/layout/LinedList"/>
    <dgm:cxn modelId="{A160C7A4-87CC-4AE1-9CC8-5CF93D1BFA95}" type="presOf" srcId="{DBAB4ACE-0D78-40E0-B78E-44D671C8ED4C}" destId="{7DBA29B1-EE92-4C9D-874A-26A9E42CE51C}" srcOrd="0" destOrd="0" presId="urn:microsoft.com/office/officeart/2008/layout/LinedList"/>
    <dgm:cxn modelId="{AF0E4604-0B9D-4867-96DB-0E23BDEE2BC5}" srcId="{1768794D-F30D-4CF2-B845-991D2E0D1BCA}" destId="{3426E5F6-220D-4995-B0A7-38C25AD107CF}" srcOrd="3" destOrd="0" parTransId="{F2659DB4-E297-4D97-8C0F-04D6BB36D4EF}" sibTransId="{71AD3DA2-F762-4CF3-9E46-A02D2999521F}"/>
    <dgm:cxn modelId="{63B53F8B-BAB1-496E-9AF5-455E154F8157}" srcId="{1768794D-F30D-4CF2-B845-991D2E0D1BCA}" destId="{4761E6D1-51F6-4ED2-B72A-1C0D5B1BD14B}" srcOrd="0" destOrd="0" parTransId="{DB2F4594-99B7-49F5-B552-801CE33F6D2A}" sibTransId="{3A7C7464-0A75-436B-9BF1-8AD1740D281F}"/>
    <dgm:cxn modelId="{A46ED1FA-5A26-451A-858D-EF80AF3D80CB}" type="presOf" srcId="{A0FC0063-5AAD-49BF-8DCB-6BEF94DD0611}" destId="{10990E6A-FD6C-4775-A358-7C9A26E2880C}" srcOrd="0" destOrd="0" presId="urn:microsoft.com/office/officeart/2008/layout/LinedList"/>
    <dgm:cxn modelId="{2543BA0B-B326-449D-8A72-0637CA2B0B04}" srcId="{1768794D-F30D-4CF2-B845-991D2E0D1BCA}" destId="{E774D1E0-566A-4CDB-9B89-97BCEC13EA52}" srcOrd="1" destOrd="0" parTransId="{297B9ED5-5609-44E0-AE8F-36B641B8ACED}" sibTransId="{CE6293B3-6FA1-45ED-8E92-2F5787154603}"/>
    <dgm:cxn modelId="{A5DE1F3D-3658-489B-B660-07FEECD24F65}" type="presParOf" srcId="{8DAC5FBB-E798-4449-ACC5-F69417E4DC4D}" destId="{08FCC03F-1D5C-4923-BCAD-1DF4415A8BF9}" srcOrd="0" destOrd="0" presId="urn:microsoft.com/office/officeart/2008/layout/LinedList"/>
    <dgm:cxn modelId="{6CF9887D-1BE6-44E6-8CBB-0668E66BE84B}" type="presParOf" srcId="{8DAC5FBB-E798-4449-ACC5-F69417E4DC4D}" destId="{2EC3F2B1-280C-451E-A813-607946DEB064}" srcOrd="1" destOrd="0" presId="urn:microsoft.com/office/officeart/2008/layout/LinedList"/>
    <dgm:cxn modelId="{70554FA4-EEC3-4236-A6FF-109D610DA61A}" type="presParOf" srcId="{2EC3F2B1-280C-451E-A813-607946DEB064}" destId="{F305E54E-46AD-4469-BBEF-399E785AB7AD}" srcOrd="0" destOrd="0" presId="urn:microsoft.com/office/officeart/2008/layout/LinedList"/>
    <dgm:cxn modelId="{FA863E98-5D59-46CA-AA2A-CF7CB03D1746}" type="presParOf" srcId="{2EC3F2B1-280C-451E-A813-607946DEB064}" destId="{E071E28C-EAA7-4453-A119-35EF416A2798}" srcOrd="1" destOrd="0" presId="urn:microsoft.com/office/officeart/2008/layout/LinedList"/>
    <dgm:cxn modelId="{DCE5D3EF-B98B-4CB0-B899-FBB092F3055A}" type="presParOf" srcId="{8DAC5FBB-E798-4449-ACC5-F69417E4DC4D}" destId="{D980DA2A-8164-40A0-8276-772FF3160E48}" srcOrd="2" destOrd="0" presId="urn:microsoft.com/office/officeart/2008/layout/LinedList"/>
    <dgm:cxn modelId="{FA5C274A-078E-423C-8DC3-CCDCC49B0A86}" type="presParOf" srcId="{8DAC5FBB-E798-4449-ACC5-F69417E4DC4D}" destId="{370F68C6-DE88-4C37-A06C-AB1E0F7D9E01}" srcOrd="3" destOrd="0" presId="urn:microsoft.com/office/officeart/2008/layout/LinedList"/>
    <dgm:cxn modelId="{AAEFB313-DA46-4E5E-B074-550713479207}" type="presParOf" srcId="{370F68C6-DE88-4C37-A06C-AB1E0F7D9E01}" destId="{B58CDE2F-F11E-4DA3-9EC7-C08F024C48E4}" srcOrd="0" destOrd="0" presId="urn:microsoft.com/office/officeart/2008/layout/LinedList"/>
    <dgm:cxn modelId="{4853579F-1633-473C-955B-602A06162D65}" type="presParOf" srcId="{370F68C6-DE88-4C37-A06C-AB1E0F7D9E01}" destId="{663A7933-47D2-458F-BBE5-03D8B7F79CE6}" srcOrd="1" destOrd="0" presId="urn:microsoft.com/office/officeart/2008/layout/LinedList"/>
    <dgm:cxn modelId="{1EDC8557-DE0B-4C92-B3BB-D61638FC9E03}" type="presParOf" srcId="{8DAC5FBB-E798-4449-ACC5-F69417E4DC4D}" destId="{DAFE1CB9-8193-41C0-9802-C084C7519529}" srcOrd="4" destOrd="0" presId="urn:microsoft.com/office/officeart/2008/layout/LinedList"/>
    <dgm:cxn modelId="{55C9A833-CF93-4FD0-BD3D-E2C4A08B617B}" type="presParOf" srcId="{8DAC5FBB-E798-4449-ACC5-F69417E4DC4D}" destId="{EC7A4E21-8546-4DA8-B44A-B934E12FD785}" srcOrd="5" destOrd="0" presId="urn:microsoft.com/office/officeart/2008/layout/LinedList"/>
    <dgm:cxn modelId="{67695765-8275-49A5-B8B2-C13D735C05D7}" type="presParOf" srcId="{EC7A4E21-8546-4DA8-B44A-B934E12FD785}" destId="{10990E6A-FD6C-4775-A358-7C9A26E2880C}" srcOrd="0" destOrd="0" presId="urn:microsoft.com/office/officeart/2008/layout/LinedList"/>
    <dgm:cxn modelId="{B92B9403-6F79-4A59-AD94-C94AC4E593E5}" type="presParOf" srcId="{EC7A4E21-8546-4DA8-B44A-B934E12FD785}" destId="{DCFC8014-4182-4783-9A97-AEFFB1F1BD51}" srcOrd="1" destOrd="0" presId="urn:microsoft.com/office/officeart/2008/layout/LinedList"/>
    <dgm:cxn modelId="{93342E42-91F1-4797-B5A2-AFDCCDEF02E8}" type="presParOf" srcId="{8DAC5FBB-E798-4449-ACC5-F69417E4DC4D}" destId="{712B484F-D2E3-49C2-86BB-36D16B99CA3C}" srcOrd="6" destOrd="0" presId="urn:microsoft.com/office/officeart/2008/layout/LinedList"/>
    <dgm:cxn modelId="{5109518B-3751-4FA3-9658-EE480E4500F3}" type="presParOf" srcId="{8DAC5FBB-E798-4449-ACC5-F69417E4DC4D}" destId="{2570633B-343A-4730-B08A-F47E4AD6D401}" srcOrd="7" destOrd="0" presId="urn:microsoft.com/office/officeart/2008/layout/LinedList"/>
    <dgm:cxn modelId="{0798A1CC-9EB4-4B7A-8A0B-E005C88E5E24}" type="presParOf" srcId="{2570633B-343A-4730-B08A-F47E4AD6D401}" destId="{0BE924A5-EBBE-4835-815E-6731AF1776E1}" srcOrd="0" destOrd="0" presId="urn:microsoft.com/office/officeart/2008/layout/LinedList"/>
    <dgm:cxn modelId="{004EFE46-6E9F-415D-B786-4493A3FA093C}" type="presParOf" srcId="{2570633B-343A-4730-B08A-F47E4AD6D401}" destId="{0EB7CFE9-A565-4A12-A424-E21DB9884C36}" srcOrd="1" destOrd="0" presId="urn:microsoft.com/office/officeart/2008/layout/LinedList"/>
    <dgm:cxn modelId="{F2CD2C31-D75A-45D5-8314-7165822FA609}" type="presParOf" srcId="{8DAC5FBB-E798-4449-ACC5-F69417E4DC4D}" destId="{8F98A04E-C5DA-4964-9B5F-23A32673881F}" srcOrd="8" destOrd="0" presId="urn:microsoft.com/office/officeart/2008/layout/LinedList"/>
    <dgm:cxn modelId="{60D4E590-B95D-4F11-8200-20606978464E}" type="presParOf" srcId="{8DAC5FBB-E798-4449-ACC5-F69417E4DC4D}" destId="{2FF81C5E-A339-4725-B13E-7C03F20A2D84}" srcOrd="9" destOrd="0" presId="urn:microsoft.com/office/officeart/2008/layout/LinedList"/>
    <dgm:cxn modelId="{3E5F8562-BFB8-413B-AA47-4B28861CD606}" type="presParOf" srcId="{2FF81C5E-A339-4725-B13E-7C03F20A2D84}" destId="{7DBA29B1-EE92-4C9D-874A-26A9E42CE51C}" srcOrd="0" destOrd="0" presId="urn:microsoft.com/office/officeart/2008/layout/LinedList"/>
    <dgm:cxn modelId="{3CDC76C7-5799-4CED-A5F7-585C2BE1245D}" type="presParOf" srcId="{2FF81C5E-A339-4725-B13E-7C03F20A2D84}" destId="{78639883-22EB-45E7-9944-0B33D8C060B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5116FF7-CE6C-43B0-BB4E-54532C9A451E}"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ru-RU"/>
        </a:p>
      </dgm:t>
    </dgm:pt>
    <dgm:pt modelId="{2EB57F70-13A9-42E4-A4C6-A5C69E45ADF6}">
      <dgm:prSet phldrT="[Текст]" custT="1"/>
      <dgm:spPr/>
      <dgm:t>
        <a:bodyPr anchor="ctr"/>
        <a:lstStyle/>
        <a:p>
          <a:pPr algn="just">
            <a:lnSpc>
              <a:spcPct val="100000"/>
            </a:lnSpc>
          </a:pPr>
          <a:r>
            <a:rPr lang="ru-RU" sz="1600" b="0" i="0" u="none" dirty="0" smtClean="0">
              <a:latin typeface="GothamPro-Medium"/>
            </a:rPr>
            <a:t>Создание фельдшерско-акушерского пункта в </a:t>
          </a:r>
          <a:r>
            <a:rPr lang="ru-RU" sz="1600" b="0" i="0" u="none" dirty="0" err="1" smtClean="0">
              <a:latin typeface="GothamPro-Medium"/>
            </a:rPr>
            <a:t>д.Каюкова</a:t>
          </a:r>
          <a:r>
            <a:rPr lang="ru-RU" sz="1600" b="0" i="0" u="none" dirty="0" smtClean="0">
              <a:latin typeface="GothamPro-Medium"/>
            </a:rPr>
            <a:t> Сургутского района, что обеспечит доступность первичной медико-санитарной помощи в  населенных пунктах с численностью населения от 101 до 2 000 человек, находящихся на расстоянии более 6 км от ближайшей медицинской организации, оказывающей первичную медико-санитарную помощь</a:t>
          </a:r>
          <a:endParaRPr lang="ru-RU" sz="1600" b="0" dirty="0">
            <a:latin typeface="GothamPro-Medium"/>
          </a:endParaRPr>
        </a:p>
      </dgm:t>
    </dgm:pt>
    <dgm:pt modelId="{903BDEF7-7E76-46A4-B4EE-DA580027AB77}" type="parTrans" cxnId="{44200067-9C17-474E-9280-B9C510DA9433}">
      <dgm:prSet/>
      <dgm:spPr/>
      <dgm:t>
        <a:bodyPr/>
        <a:lstStyle/>
        <a:p>
          <a:pPr algn="just">
            <a:lnSpc>
              <a:spcPct val="100000"/>
            </a:lnSpc>
          </a:pPr>
          <a:endParaRPr lang="ru-RU" sz="1600">
            <a:latin typeface="GothamPro-Medium"/>
          </a:endParaRPr>
        </a:p>
      </dgm:t>
    </dgm:pt>
    <dgm:pt modelId="{B9F87BD1-006A-41F7-8F4D-FC678D807047}" type="sibTrans" cxnId="{44200067-9C17-474E-9280-B9C510DA9433}">
      <dgm:prSet/>
      <dgm:spPr/>
      <dgm:t>
        <a:bodyPr/>
        <a:lstStyle/>
        <a:p>
          <a:pPr algn="just">
            <a:lnSpc>
              <a:spcPct val="100000"/>
            </a:lnSpc>
          </a:pPr>
          <a:endParaRPr lang="ru-RU" sz="1600">
            <a:latin typeface="GothamPro-Medium"/>
          </a:endParaRPr>
        </a:p>
      </dgm:t>
    </dgm:pt>
    <dgm:pt modelId="{EFEEABD4-DF7C-448F-8B65-8C1C9A5B0CDA}">
      <dgm:prSet custT="1"/>
      <dgm:spPr/>
      <dgm:t>
        <a:bodyPr anchor="ctr"/>
        <a:lstStyle/>
        <a:p>
          <a:pPr algn="just">
            <a:lnSpc>
              <a:spcPct val="100000"/>
            </a:lnSpc>
          </a:pPr>
          <a:r>
            <a:rPr lang="ru-RU" sz="1600" b="0" i="0" u="none" dirty="0" smtClean="0">
              <a:latin typeface="GothamPro-Medium"/>
            </a:rPr>
            <a:t>Приобретение 10 мобильных медицинских комплексов (5 передвижных </a:t>
          </a:r>
          <a:r>
            <a:rPr lang="ru-RU" sz="1600" b="0" i="0" u="none" dirty="0" err="1" smtClean="0">
              <a:latin typeface="GothamPro-Medium"/>
            </a:rPr>
            <a:t>флюорографов</a:t>
          </a:r>
          <a:r>
            <a:rPr lang="ru-RU" sz="1600" b="0" i="0" u="none" dirty="0" smtClean="0">
              <a:latin typeface="GothamPro-Medium"/>
            </a:rPr>
            <a:t>, 2 передвижных </a:t>
          </a:r>
          <a:r>
            <a:rPr lang="ru-RU" sz="1600" b="0" i="0" u="none" dirty="0" err="1" smtClean="0">
              <a:latin typeface="GothamPro-Medium"/>
            </a:rPr>
            <a:t>маммографа</a:t>
          </a:r>
          <a:r>
            <a:rPr lang="ru-RU" sz="1600" b="0" i="0" u="none" dirty="0" smtClean="0">
              <a:latin typeface="GothamPro-Medium"/>
            </a:rPr>
            <a:t>,</a:t>
          </a:r>
          <a:br>
            <a:rPr lang="ru-RU" sz="1600" b="0" i="0" u="none" dirty="0" smtClean="0">
              <a:latin typeface="GothamPro-Medium"/>
            </a:rPr>
          </a:br>
          <a:r>
            <a:rPr lang="ru-RU" sz="1600" b="0" i="0" u="none" dirty="0" smtClean="0">
              <a:latin typeface="GothamPro-Medium"/>
            </a:rPr>
            <a:t>1 передвижной стоматологический кабинет, 2 передвижных </a:t>
          </a:r>
          <a:r>
            <a:rPr lang="ru-RU" sz="1600" b="0" i="0" u="none" dirty="0" err="1" smtClean="0">
              <a:latin typeface="GothamPro-Medium"/>
            </a:rPr>
            <a:t>клинико</a:t>
          </a:r>
          <a:r>
            <a:rPr lang="ru-RU" sz="1600" b="0" i="0" u="none" dirty="0" smtClean="0">
              <a:latin typeface="GothamPro-Medium"/>
            </a:rPr>
            <a:t> – диагностических лаборатории)</a:t>
          </a:r>
          <a:endParaRPr lang="ru-RU" sz="1600" b="0" dirty="0">
            <a:latin typeface="GothamPro-Medium"/>
          </a:endParaRPr>
        </a:p>
      </dgm:t>
    </dgm:pt>
    <dgm:pt modelId="{1599AB56-11A1-4775-8F47-5A548E67518B}" type="parTrans" cxnId="{9FA69823-5A92-4178-9F5C-A620693815BC}">
      <dgm:prSet/>
      <dgm:spPr/>
      <dgm:t>
        <a:bodyPr/>
        <a:lstStyle/>
        <a:p>
          <a:pPr algn="just">
            <a:lnSpc>
              <a:spcPct val="100000"/>
            </a:lnSpc>
          </a:pPr>
          <a:endParaRPr lang="ru-RU" sz="1600">
            <a:latin typeface="GothamPro-Medium"/>
          </a:endParaRPr>
        </a:p>
      </dgm:t>
    </dgm:pt>
    <dgm:pt modelId="{7FE493A3-1834-46F9-9887-F7DE00E429D1}" type="sibTrans" cxnId="{9FA69823-5A92-4178-9F5C-A620693815BC}">
      <dgm:prSet/>
      <dgm:spPr/>
      <dgm:t>
        <a:bodyPr/>
        <a:lstStyle/>
        <a:p>
          <a:pPr algn="just">
            <a:lnSpc>
              <a:spcPct val="100000"/>
            </a:lnSpc>
          </a:pPr>
          <a:endParaRPr lang="ru-RU" sz="1600">
            <a:latin typeface="GothamPro-Medium"/>
          </a:endParaRPr>
        </a:p>
      </dgm:t>
    </dgm:pt>
    <dgm:pt modelId="{4ABDE8F8-E394-4F69-98F7-F240A52DFF82}">
      <dgm:prSet custT="1"/>
      <dgm:spPr/>
      <dgm:t>
        <a:bodyPr anchor="ctr"/>
        <a:lstStyle/>
        <a:p>
          <a:pPr algn="just">
            <a:lnSpc>
              <a:spcPct val="100000"/>
            </a:lnSpc>
          </a:pPr>
          <a:r>
            <a:rPr lang="ru-RU" sz="1600" b="0" i="0" u="none" dirty="0" smtClean="0">
              <a:latin typeface="GothamPro-Medium"/>
            </a:rPr>
            <a:t>Ежегодное увеличение числа выполняемых вылетов санитарной авиации в дополнении к вылетам, совершаемым за счет средств бюджета автономного округа</a:t>
          </a:r>
          <a:endParaRPr lang="ru-RU" sz="1600" b="0" dirty="0">
            <a:latin typeface="GothamPro-Medium"/>
          </a:endParaRPr>
        </a:p>
      </dgm:t>
    </dgm:pt>
    <dgm:pt modelId="{DC7AF5E2-D1D9-4BBF-908A-B3E72010F6C7}" type="parTrans" cxnId="{C22D79D1-0368-4014-B3EC-CE09ACABC04D}">
      <dgm:prSet/>
      <dgm:spPr/>
      <dgm:t>
        <a:bodyPr/>
        <a:lstStyle/>
        <a:p>
          <a:pPr algn="just">
            <a:lnSpc>
              <a:spcPct val="100000"/>
            </a:lnSpc>
          </a:pPr>
          <a:endParaRPr lang="ru-RU" sz="1600">
            <a:latin typeface="GothamPro-Medium"/>
          </a:endParaRPr>
        </a:p>
      </dgm:t>
    </dgm:pt>
    <dgm:pt modelId="{3CD41036-DD82-4026-B0AE-CD333675F31E}" type="sibTrans" cxnId="{C22D79D1-0368-4014-B3EC-CE09ACABC04D}">
      <dgm:prSet/>
      <dgm:spPr/>
      <dgm:t>
        <a:bodyPr/>
        <a:lstStyle/>
        <a:p>
          <a:pPr algn="just">
            <a:lnSpc>
              <a:spcPct val="100000"/>
            </a:lnSpc>
          </a:pPr>
          <a:endParaRPr lang="ru-RU" sz="1600">
            <a:latin typeface="GothamPro-Medium"/>
          </a:endParaRPr>
        </a:p>
      </dgm:t>
    </dgm:pt>
    <dgm:pt modelId="{945D5EFC-3ED5-4AAF-BA34-622967585455}">
      <dgm:prSet custT="1"/>
      <dgm:spPr/>
      <dgm:t>
        <a:bodyPr anchor="ctr"/>
        <a:lstStyle/>
        <a:p>
          <a:pPr algn="just">
            <a:lnSpc>
              <a:spcPct val="100000"/>
            </a:lnSpc>
          </a:pPr>
          <a:r>
            <a:rPr lang="ru-RU" sz="1600" b="0" dirty="0" smtClean="0">
              <a:latin typeface="GothamPro-Medium"/>
            </a:rPr>
            <a:t>Дополнительное информирование застрахованных лиц о праве на прохождение профилактического медицинского осмотра</a:t>
          </a:r>
          <a:endParaRPr lang="ru-RU" sz="1600" b="0" dirty="0">
            <a:latin typeface="GothamPro-Medium"/>
          </a:endParaRPr>
        </a:p>
      </dgm:t>
    </dgm:pt>
    <dgm:pt modelId="{3DAD4BF9-55B0-4AF5-BCBE-FC6A416258D4}" type="parTrans" cxnId="{7E16B901-C288-4E56-8EBA-0BCD9268414A}">
      <dgm:prSet/>
      <dgm:spPr/>
      <dgm:t>
        <a:bodyPr/>
        <a:lstStyle/>
        <a:p>
          <a:pPr algn="just">
            <a:lnSpc>
              <a:spcPct val="100000"/>
            </a:lnSpc>
          </a:pPr>
          <a:endParaRPr lang="ru-RU" sz="1600">
            <a:latin typeface="GothamPro-Medium"/>
          </a:endParaRPr>
        </a:p>
      </dgm:t>
    </dgm:pt>
    <dgm:pt modelId="{2A2E2115-D8C4-442A-9C56-6E0F3F8628BF}" type="sibTrans" cxnId="{7E16B901-C288-4E56-8EBA-0BCD9268414A}">
      <dgm:prSet/>
      <dgm:spPr/>
      <dgm:t>
        <a:bodyPr/>
        <a:lstStyle/>
        <a:p>
          <a:pPr algn="just">
            <a:lnSpc>
              <a:spcPct val="100000"/>
            </a:lnSpc>
          </a:pPr>
          <a:endParaRPr lang="ru-RU" sz="1600">
            <a:latin typeface="GothamPro-Medium"/>
          </a:endParaRPr>
        </a:p>
      </dgm:t>
    </dgm:pt>
    <dgm:pt modelId="{4F74C446-078E-4388-9C16-CE67EF692C04}" type="pres">
      <dgm:prSet presAssocID="{45116FF7-CE6C-43B0-BB4E-54532C9A451E}" presName="vert0" presStyleCnt="0">
        <dgm:presLayoutVars>
          <dgm:dir/>
          <dgm:animOne val="branch"/>
          <dgm:animLvl val="lvl"/>
        </dgm:presLayoutVars>
      </dgm:prSet>
      <dgm:spPr/>
      <dgm:t>
        <a:bodyPr/>
        <a:lstStyle/>
        <a:p>
          <a:endParaRPr lang="ru-RU"/>
        </a:p>
      </dgm:t>
    </dgm:pt>
    <dgm:pt modelId="{E62EE137-BA9A-41DE-8249-58D34DFB24DD}" type="pres">
      <dgm:prSet presAssocID="{2EB57F70-13A9-42E4-A4C6-A5C69E45ADF6}" presName="thickLine" presStyleLbl="alignNode1" presStyleIdx="0" presStyleCnt="4"/>
      <dgm:spPr/>
    </dgm:pt>
    <dgm:pt modelId="{602B69BA-A2BC-4434-AB44-AADB17AC0B2C}" type="pres">
      <dgm:prSet presAssocID="{2EB57F70-13A9-42E4-A4C6-A5C69E45ADF6}" presName="horz1" presStyleCnt="0"/>
      <dgm:spPr/>
    </dgm:pt>
    <dgm:pt modelId="{E9389E1A-C6B5-4456-ADDC-82162D62CC29}" type="pres">
      <dgm:prSet presAssocID="{2EB57F70-13A9-42E4-A4C6-A5C69E45ADF6}" presName="tx1" presStyleLbl="revTx" presStyleIdx="0" presStyleCnt="4"/>
      <dgm:spPr/>
      <dgm:t>
        <a:bodyPr/>
        <a:lstStyle/>
        <a:p>
          <a:endParaRPr lang="ru-RU"/>
        </a:p>
      </dgm:t>
    </dgm:pt>
    <dgm:pt modelId="{87C78E69-8360-49A0-B2C3-F47E0AA36299}" type="pres">
      <dgm:prSet presAssocID="{2EB57F70-13A9-42E4-A4C6-A5C69E45ADF6}" presName="vert1" presStyleCnt="0"/>
      <dgm:spPr/>
    </dgm:pt>
    <dgm:pt modelId="{125E62D2-B71C-46CD-9F34-84FFCF6648B6}" type="pres">
      <dgm:prSet presAssocID="{EFEEABD4-DF7C-448F-8B65-8C1C9A5B0CDA}" presName="thickLine" presStyleLbl="alignNode1" presStyleIdx="1" presStyleCnt="4"/>
      <dgm:spPr/>
    </dgm:pt>
    <dgm:pt modelId="{5B7D47C2-0271-4BC1-93E4-94EE298E8913}" type="pres">
      <dgm:prSet presAssocID="{EFEEABD4-DF7C-448F-8B65-8C1C9A5B0CDA}" presName="horz1" presStyleCnt="0"/>
      <dgm:spPr/>
    </dgm:pt>
    <dgm:pt modelId="{109F40E7-0990-43B9-9C7A-9D6A28088158}" type="pres">
      <dgm:prSet presAssocID="{EFEEABD4-DF7C-448F-8B65-8C1C9A5B0CDA}" presName="tx1" presStyleLbl="revTx" presStyleIdx="1" presStyleCnt="4"/>
      <dgm:spPr/>
      <dgm:t>
        <a:bodyPr/>
        <a:lstStyle/>
        <a:p>
          <a:endParaRPr lang="ru-RU"/>
        </a:p>
      </dgm:t>
    </dgm:pt>
    <dgm:pt modelId="{00AD5E61-B339-4BC3-8FF1-D638D2AE3300}" type="pres">
      <dgm:prSet presAssocID="{EFEEABD4-DF7C-448F-8B65-8C1C9A5B0CDA}" presName="vert1" presStyleCnt="0"/>
      <dgm:spPr/>
    </dgm:pt>
    <dgm:pt modelId="{1B409D49-3437-4343-A79D-03977F3621DB}" type="pres">
      <dgm:prSet presAssocID="{4ABDE8F8-E394-4F69-98F7-F240A52DFF82}" presName="thickLine" presStyleLbl="alignNode1" presStyleIdx="2" presStyleCnt="4"/>
      <dgm:spPr/>
    </dgm:pt>
    <dgm:pt modelId="{8E6C21A4-F92E-4443-A6AC-3A8240334DA9}" type="pres">
      <dgm:prSet presAssocID="{4ABDE8F8-E394-4F69-98F7-F240A52DFF82}" presName="horz1" presStyleCnt="0"/>
      <dgm:spPr/>
    </dgm:pt>
    <dgm:pt modelId="{EBB0688D-DA77-47E9-AC72-A9AB180EEC4E}" type="pres">
      <dgm:prSet presAssocID="{4ABDE8F8-E394-4F69-98F7-F240A52DFF82}" presName="tx1" presStyleLbl="revTx" presStyleIdx="2" presStyleCnt="4"/>
      <dgm:spPr/>
      <dgm:t>
        <a:bodyPr/>
        <a:lstStyle/>
        <a:p>
          <a:endParaRPr lang="ru-RU"/>
        </a:p>
      </dgm:t>
    </dgm:pt>
    <dgm:pt modelId="{ECFBF49D-9BF8-47DB-85CE-394188D24B4A}" type="pres">
      <dgm:prSet presAssocID="{4ABDE8F8-E394-4F69-98F7-F240A52DFF82}" presName="vert1" presStyleCnt="0"/>
      <dgm:spPr/>
    </dgm:pt>
    <dgm:pt modelId="{B44B7D55-AAB1-4C8F-9B5B-64DFEFDF81C0}" type="pres">
      <dgm:prSet presAssocID="{945D5EFC-3ED5-4AAF-BA34-622967585455}" presName="thickLine" presStyleLbl="alignNode1" presStyleIdx="3" presStyleCnt="4"/>
      <dgm:spPr/>
    </dgm:pt>
    <dgm:pt modelId="{69ED296B-76D8-438F-859F-CB3719BF140D}" type="pres">
      <dgm:prSet presAssocID="{945D5EFC-3ED5-4AAF-BA34-622967585455}" presName="horz1" presStyleCnt="0"/>
      <dgm:spPr/>
    </dgm:pt>
    <dgm:pt modelId="{464A209D-9213-48E3-9479-BB52D3902B3B}" type="pres">
      <dgm:prSet presAssocID="{945D5EFC-3ED5-4AAF-BA34-622967585455}" presName="tx1" presStyleLbl="revTx" presStyleIdx="3" presStyleCnt="4"/>
      <dgm:spPr/>
      <dgm:t>
        <a:bodyPr/>
        <a:lstStyle/>
        <a:p>
          <a:endParaRPr lang="ru-RU"/>
        </a:p>
      </dgm:t>
    </dgm:pt>
    <dgm:pt modelId="{F6E69031-0CAA-44D8-8782-6C8877769B6A}" type="pres">
      <dgm:prSet presAssocID="{945D5EFC-3ED5-4AAF-BA34-622967585455}" presName="vert1" presStyleCnt="0"/>
      <dgm:spPr/>
    </dgm:pt>
  </dgm:ptLst>
  <dgm:cxnLst>
    <dgm:cxn modelId="{7E16B901-C288-4E56-8EBA-0BCD9268414A}" srcId="{45116FF7-CE6C-43B0-BB4E-54532C9A451E}" destId="{945D5EFC-3ED5-4AAF-BA34-622967585455}" srcOrd="3" destOrd="0" parTransId="{3DAD4BF9-55B0-4AF5-BCBE-FC6A416258D4}" sibTransId="{2A2E2115-D8C4-442A-9C56-6E0F3F8628BF}"/>
    <dgm:cxn modelId="{883312C2-F446-4867-8488-2F9666136BD0}" type="presOf" srcId="{945D5EFC-3ED5-4AAF-BA34-622967585455}" destId="{464A209D-9213-48E3-9479-BB52D3902B3B}" srcOrd="0" destOrd="0" presId="urn:microsoft.com/office/officeart/2008/layout/LinedList"/>
    <dgm:cxn modelId="{114573E0-6022-4C1D-9F7B-0DB77E797981}" type="presOf" srcId="{2EB57F70-13A9-42E4-A4C6-A5C69E45ADF6}" destId="{E9389E1A-C6B5-4456-ADDC-82162D62CC29}" srcOrd="0" destOrd="0" presId="urn:microsoft.com/office/officeart/2008/layout/LinedList"/>
    <dgm:cxn modelId="{C22D79D1-0368-4014-B3EC-CE09ACABC04D}" srcId="{45116FF7-CE6C-43B0-BB4E-54532C9A451E}" destId="{4ABDE8F8-E394-4F69-98F7-F240A52DFF82}" srcOrd="2" destOrd="0" parTransId="{DC7AF5E2-D1D9-4BBF-908A-B3E72010F6C7}" sibTransId="{3CD41036-DD82-4026-B0AE-CD333675F31E}"/>
    <dgm:cxn modelId="{E00F5297-302C-4349-A520-2E1CB777D2B0}" type="presOf" srcId="{EFEEABD4-DF7C-448F-8B65-8C1C9A5B0CDA}" destId="{109F40E7-0990-43B9-9C7A-9D6A28088158}" srcOrd="0" destOrd="0" presId="urn:microsoft.com/office/officeart/2008/layout/LinedList"/>
    <dgm:cxn modelId="{F487B67A-32FA-4D51-8B1E-13177E93B43D}" type="presOf" srcId="{4ABDE8F8-E394-4F69-98F7-F240A52DFF82}" destId="{EBB0688D-DA77-47E9-AC72-A9AB180EEC4E}" srcOrd="0" destOrd="0" presId="urn:microsoft.com/office/officeart/2008/layout/LinedList"/>
    <dgm:cxn modelId="{9FA69823-5A92-4178-9F5C-A620693815BC}" srcId="{45116FF7-CE6C-43B0-BB4E-54532C9A451E}" destId="{EFEEABD4-DF7C-448F-8B65-8C1C9A5B0CDA}" srcOrd="1" destOrd="0" parTransId="{1599AB56-11A1-4775-8F47-5A548E67518B}" sibTransId="{7FE493A3-1834-46F9-9887-F7DE00E429D1}"/>
    <dgm:cxn modelId="{44200067-9C17-474E-9280-B9C510DA9433}" srcId="{45116FF7-CE6C-43B0-BB4E-54532C9A451E}" destId="{2EB57F70-13A9-42E4-A4C6-A5C69E45ADF6}" srcOrd="0" destOrd="0" parTransId="{903BDEF7-7E76-46A4-B4EE-DA580027AB77}" sibTransId="{B9F87BD1-006A-41F7-8F4D-FC678D807047}"/>
    <dgm:cxn modelId="{6F803B6A-0E2D-49B1-8A0E-608FFC346444}" type="presOf" srcId="{45116FF7-CE6C-43B0-BB4E-54532C9A451E}" destId="{4F74C446-078E-4388-9C16-CE67EF692C04}" srcOrd="0" destOrd="0" presId="urn:microsoft.com/office/officeart/2008/layout/LinedList"/>
    <dgm:cxn modelId="{A5AF4A12-9845-427E-8372-6EF2E1056848}" type="presParOf" srcId="{4F74C446-078E-4388-9C16-CE67EF692C04}" destId="{E62EE137-BA9A-41DE-8249-58D34DFB24DD}" srcOrd="0" destOrd="0" presId="urn:microsoft.com/office/officeart/2008/layout/LinedList"/>
    <dgm:cxn modelId="{A616D9C2-8961-4597-8C08-338491F211E2}" type="presParOf" srcId="{4F74C446-078E-4388-9C16-CE67EF692C04}" destId="{602B69BA-A2BC-4434-AB44-AADB17AC0B2C}" srcOrd="1" destOrd="0" presId="urn:microsoft.com/office/officeart/2008/layout/LinedList"/>
    <dgm:cxn modelId="{C0EE04E9-84C3-415D-B921-A644433BE5DB}" type="presParOf" srcId="{602B69BA-A2BC-4434-AB44-AADB17AC0B2C}" destId="{E9389E1A-C6B5-4456-ADDC-82162D62CC29}" srcOrd="0" destOrd="0" presId="urn:microsoft.com/office/officeart/2008/layout/LinedList"/>
    <dgm:cxn modelId="{F93AE81E-D915-4E92-8550-ED3C04A921ED}" type="presParOf" srcId="{602B69BA-A2BC-4434-AB44-AADB17AC0B2C}" destId="{87C78E69-8360-49A0-B2C3-F47E0AA36299}" srcOrd="1" destOrd="0" presId="urn:microsoft.com/office/officeart/2008/layout/LinedList"/>
    <dgm:cxn modelId="{D79812F2-681F-4B5B-AA68-D4B6AD42241D}" type="presParOf" srcId="{4F74C446-078E-4388-9C16-CE67EF692C04}" destId="{125E62D2-B71C-46CD-9F34-84FFCF6648B6}" srcOrd="2" destOrd="0" presId="urn:microsoft.com/office/officeart/2008/layout/LinedList"/>
    <dgm:cxn modelId="{1F176686-C3AB-414C-AE5A-7406F8C3238D}" type="presParOf" srcId="{4F74C446-078E-4388-9C16-CE67EF692C04}" destId="{5B7D47C2-0271-4BC1-93E4-94EE298E8913}" srcOrd="3" destOrd="0" presId="urn:microsoft.com/office/officeart/2008/layout/LinedList"/>
    <dgm:cxn modelId="{A2B80BEF-0CBB-41AD-9E19-90F8813FE54B}" type="presParOf" srcId="{5B7D47C2-0271-4BC1-93E4-94EE298E8913}" destId="{109F40E7-0990-43B9-9C7A-9D6A28088158}" srcOrd="0" destOrd="0" presId="urn:microsoft.com/office/officeart/2008/layout/LinedList"/>
    <dgm:cxn modelId="{5BBE0340-2514-4FCA-8A65-F81BB4213A4F}" type="presParOf" srcId="{5B7D47C2-0271-4BC1-93E4-94EE298E8913}" destId="{00AD5E61-B339-4BC3-8FF1-D638D2AE3300}" srcOrd="1" destOrd="0" presId="urn:microsoft.com/office/officeart/2008/layout/LinedList"/>
    <dgm:cxn modelId="{EF797C91-5F85-4237-BF5B-F5F78472894F}" type="presParOf" srcId="{4F74C446-078E-4388-9C16-CE67EF692C04}" destId="{1B409D49-3437-4343-A79D-03977F3621DB}" srcOrd="4" destOrd="0" presId="urn:microsoft.com/office/officeart/2008/layout/LinedList"/>
    <dgm:cxn modelId="{2C6CE6CD-C9C7-493C-B456-F8080D2D365E}" type="presParOf" srcId="{4F74C446-078E-4388-9C16-CE67EF692C04}" destId="{8E6C21A4-F92E-4443-A6AC-3A8240334DA9}" srcOrd="5" destOrd="0" presId="urn:microsoft.com/office/officeart/2008/layout/LinedList"/>
    <dgm:cxn modelId="{2F697F56-D6CE-4C64-ABC9-31497A0F9242}" type="presParOf" srcId="{8E6C21A4-F92E-4443-A6AC-3A8240334DA9}" destId="{EBB0688D-DA77-47E9-AC72-A9AB180EEC4E}" srcOrd="0" destOrd="0" presId="urn:microsoft.com/office/officeart/2008/layout/LinedList"/>
    <dgm:cxn modelId="{7552CE2A-9AB3-459B-925C-89180C6476C0}" type="presParOf" srcId="{8E6C21A4-F92E-4443-A6AC-3A8240334DA9}" destId="{ECFBF49D-9BF8-47DB-85CE-394188D24B4A}" srcOrd="1" destOrd="0" presId="urn:microsoft.com/office/officeart/2008/layout/LinedList"/>
    <dgm:cxn modelId="{32EB5BB3-8F89-4409-81FC-2370E7187376}" type="presParOf" srcId="{4F74C446-078E-4388-9C16-CE67EF692C04}" destId="{B44B7D55-AAB1-4C8F-9B5B-64DFEFDF81C0}" srcOrd="6" destOrd="0" presId="urn:microsoft.com/office/officeart/2008/layout/LinedList"/>
    <dgm:cxn modelId="{303646F8-064B-4086-8A72-AB988DD08045}" type="presParOf" srcId="{4F74C446-078E-4388-9C16-CE67EF692C04}" destId="{69ED296B-76D8-438F-859F-CB3719BF140D}" srcOrd="7" destOrd="0" presId="urn:microsoft.com/office/officeart/2008/layout/LinedList"/>
    <dgm:cxn modelId="{6057731E-213D-48F4-8B6E-83D96D02E722}" type="presParOf" srcId="{69ED296B-76D8-438F-859F-CB3719BF140D}" destId="{464A209D-9213-48E3-9479-BB52D3902B3B}" srcOrd="0" destOrd="0" presId="urn:microsoft.com/office/officeart/2008/layout/LinedList"/>
    <dgm:cxn modelId="{18BF5493-B560-4809-8329-38F4D9649C9A}" type="presParOf" srcId="{69ED296B-76D8-438F-859F-CB3719BF140D}" destId="{F6E69031-0CAA-44D8-8782-6C8877769B6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487E8BC-4D27-4C99-8CB8-4FB02723A461}"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ru-RU"/>
        </a:p>
      </dgm:t>
    </dgm:pt>
    <dgm:pt modelId="{F74E22E3-9BF9-4E35-B861-F7F6E9738C9F}">
      <dgm:prSet phldrT="[Текст]" custT="1"/>
      <dgm:spPr/>
      <dgm:t>
        <a:bodyPr/>
        <a:lstStyle/>
        <a:p>
          <a:pPr algn="just"/>
          <a:endParaRPr lang="ru-RU" sz="1200">
            <a:latin typeface="GothamPro-Light"/>
          </a:endParaRPr>
        </a:p>
      </dgm:t>
    </dgm:pt>
    <dgm:pt modelId="{77FA8D97-3C43-4506-9F0D-9B292386B877}" type="parTrans" cxnId="{5ECAE76A-B17E-4AC7-9BA8-A4636FCF56A3}">
      <dgm:prSet/>
      <dgm:spPr/>
      <dgm:t>
        <a:bodyPr/>
        <a:lstStyle/>
        <a:p>
          <a:pPr algn="just"/>
          <a:endParaRPr lang="ru-RU" sz="1200">
            <a:latin typeface="GothamPro-Light"/>
          </a:endParaRPr>
        </a:p>
      </dgm:t>
    </dgm:pt>
    <dgm:pt modelId="{F8DD0FC4-8B8B-42C0-8BB0-00E5F427D7EF}" type="sibTrans" cxnId="{5ECAE76A-B17E-4AC7-9BA8-A4636FCF56A3}">
      <dgm:prSet/>
      <dgm:spPr/>
      <dgm:t>
        <a:bodyPr/>
        <a:lstStyle/>
        <a:p>
          <a:pPr algn="just"/>
          <a:endParaRPr lang="ru-RU" sz="1200">
            <a:latin typeface="GothamPro-Light"/>
          </a:endParaRPr>
        </a:p>
      </dgm:t>
    </dgm:pt>
    <dgm:pt modelId="{FB6A401A-52EA-463B-AEC9-CAA5674B306C}">
      <dgm:prSet custT="1"/>
      <dgm:spPr/>
      <dgm:t>
        <a:bodyPr/>
        <a:lstStyle/>
        <a:p>
          <a:pPr algn="just"/>
          <a:r>
            <a:rPr lang="ru-RU" sz="1200" dirty="0" smtClean="0">
              <a:latin typeface="GothamPro-Light"/>
            </a:rPr>
            <a:t>Доступность </a:t>
          </a:r>
          <a:r>
            <a:rPr lang="ru-RU" sz="1200" dirty="0" smtClean="0">
              <a:latin typeface="GothamPro-Light"/>
            </a:rPr>
            <a:t>первичной медико-санитарной помощи в  населенных пунктах с численностью населения от 101 до 2 000 человек, находящихся на расстоянии более 6 км от ближайшей медицинской организации, оказывающей первичную медико-санитарную помощь.</a:t>
          </a:r>
          <a:endParaRPr lang="ru-RU" sz="1200" dirty="0">
            <a:latin typeface="GothamPro-Light"/>
          </a:endParaRPr>
        </a:p>
      </dgm:t>
    </dgm:pt>
    <dgm:pt modelId="{7CCAABCE-9366-4281-BE32-7DAE88AC19E6}" type="parTrans" cxnId="{060665B4-3108-423C-BA47-252350B41B36}">
      <dgm:prSet/>
      <dgm:spPr/>
      <dgm:t>
        <a:bodyPr/>
        <a:lstStyle/>
        <a:p>
          <a:pPr algn="just"/>
          <a:endParaRPr lang="ru-RU" sz="1200">
            <a:latin typeface="GothamPro-Light"/>
          </a:endParaRPr>
        </a:p>
      </dgm:t>
    </dgm:pt>
    <dgm:pt modelId="{5F1A682F-9E52-4925-A714-13F5EC0CCEC2}" type="sibTrans" cxnId="{060665B4-3108-423C-BA47-252350B41B36}">
      <dgm:prSet/>
      <dgm:spPr/>
      <dgm:t>
        <a:bodyPr/>
        <a:lstStyle/>
        <a:p>
          <a:pPr algn="just"/>
          <a:endParaRPr lang="ru-RU" sz="1200">
            <a:latin typeface="GothamPro-Light"/>
          </a:endParaRPr>
        </a:p>
      </dgm:t>
    </dgm:pt>
    <dgm:pt modelId="{CAE5D719-0F25-4819-92DE-3682CC370E4B}">
      <dgm:prSet custT="1"/>
      <dgm:spPr/>
      <dgm:t>
        <a:bodyPr/>
        <a:lstStyle/>
        <a:p>
          <a:pPr algn="just"/>
          <a:endParaRPr lang="ru-RU" sz="1200" dirty="0">
            <a:latin typeface="GothamPro-Light"/>
          </a:endParaRPr>
        </a:p>
      </dgm:t>
    </dgm:pt>
    <dgm:pt modelId="{562AAE37-6E92-4842-A7C8-26060358CA33}" type="parTrans" cxnId="{DE20B0EB-1391-49AB-AC29-F655539B1E4B}">
      <dgm:prSet/>
      <dgm:spPr/>
      <dgm:t>
        <a:bodyPr/>
        <a:lstStyle/>
        <a:p>
          <a:pPr algn="just"/>
          <a:endParaRPr lang="ru-RU" sz="1200">
            <a:latin typeface="GothamPro-Light"/>
          </a:endParaRPr>
        </a:p>
      </dgm:t>
    </dgm:pt>
    <dgm:pt modelId="{FA45E3A2-A4D3-4263-A35D-7D618FB28FA1}" type="sibTrans" cxnId="{DE20B0EB-1391-49AB-AC29-F655539B1E4B}">
      <dgm:prSet/>
      <dgm:spPr/>
      <dgm:t>
        <a:bodyPr/>
        <a:lstStyle/>
        <a:p>
          <a:pPr algn="just"/>
          <a:endParaRPr lang="ru-RU" sz="1200">
            <a:latin typeface="GothamPro-Light"/>
          </a:endParaRPr>
        </a:p>
      </dgm:t>
    </dgm:pt>
    <dgm:pt modelId="{68A5499D-37C1-42FB-A87A-7B21DBE2160F}">
      <dgm:prSet custT="1"/>
      <dgm:spPr/>
      <dgm:t>
        <a:bodyPr/>
        <a:lstStyle/>
        <a:p>
          <a:pPr algn="just"/>
          <a:r>
            <a:rPr lang="ru-RU" sz="1200" smtClean="0">
              <a:latin typeface="GothamPro-Light"/>
            </a:rPr>
            <a:t>К 2023 году  будут функционировать 14  мобильных медицинских комплексов, обеспечивающих оказание медицинской помощи жителям 48 населенных пунктов с численностью населения до 100 человек и населенных пунктов, находящихся в отдаленных и труднодоступных территориях Ханты-Мансийского автономного округа – Югры. </a:t>
          </a:r>
          <a:endParaRPr lang="ru-RU" sz="1200" dirty="0">
            <a:latin typeface="GothamPro-Light"/>
          </a:endParaRPr>
        </a:p>
      </dgm:t>
    </dgm:pt>
    <dgm:pt modelId="{A2C5839C-EC7C-4188-A229-13A638D753DA}" type="parTrans" cxnId="{EB6A63A3-DE9B-4864-91B6-229500624093}">
      <dgm:prSet/>
      <dgm:spPr/>
      <dgm:t>
        <a:bodyPr/>
        <a:lstStyle/>
        <a:p>
          <a:pPr algn="just"/>
          <a:endParaRPr lang="ru-RU" sz="1200">
            <a:latin typeface="GothamPro-Light"/>
          </a:endParaRPr>
        </a:p>
      </dgm:t>
    </dgm:pt>
    <dgm:pt modelId="{250CC61E-B449-47AE-AE13-5A3830605F31}" type="sibTrans" cxnId="{EB6A63A3-DE9B-4864-91B6-229500624093}">
      <dgm:prSet/>
      <dgm:spPr/>
      <dgm:t>
        <a:bodyPr/>
        <a:lstStyle/>
        <a:p>
          <a:pPr algn="just"/>
          <a:endParaRPr lang="ru-RU" sz="1200">
            <a:latin typeface="GothamPro-Light"/>
          </a:endParaRPr>
        </a:p>
      </dgm:t>
    </dgm:pt>
    <dgm:pt modelId="{A1E3011C-03DE-4E11-9A7F-6EA776FA52D2}">
      <dgm:prSet custT="1"/>
      <dgm:spPr/>
      <dgm:t>
        <a:bodyPr/>
        <a:lstStyle/>
        <a:p>
          <a:pPr algn="just"/>
          <a:endParaRPr lang="ru-RU" sz="1200" dirty="0">
            <a:latin typeface="GothamPro-Light"/>
          </a:endParaRPr>
        </a:p>
      </dgm:t>
    </dgm:pt>
    <dgm:pt modelId="{089672A3-9FE6-4A96-8327-B18D8C3CB6D7}" type="parTrans" cxnId="{449DA548-A8CF-4FB3-ADC5-E33AE8B522D7}">
      <dgm:prSet/>
      <dgm:spPr/>
      <dgm:t>
        <a:bodyPr/>
        <a:lstStyle/>
        <a:p>
          <a:pPr algn="just"/>
          <a:endParaRPr lang="ru-RU" sz="1200">
            <a:latin typeface="GothamPro-Light"/>
          </a:endParaRPr>
        </a:p>
      </dgm:t>
    </dgm:pt>
    <dgm:pt modelId="{EECBE42D-8924-47CC-95A7-9AFE2058E812}" type="sibTrans" cxnId="{449DA548-A8CF-4FB3-ADC5-E33AE8B522D7}">
      <dgm:prSet/>
      <dgm:spPr/>
      <dgm:t>
        <a:bodyPr/>
        <a:lstStyle/>
        <a:p>
          <a:pPr algn="just"/>
          <a:endParaRPr lang="ru-RU" sz="1200">
            <a:latin typeface="GothamPro-Light"/>
          </a:endParaRPr>
        </a:p>
      </dgm:t>
    </dgm:pt>
    <dgm:pt modelId="{B376977A-6308-46FC-96AC-7B241CCE5798}">
      <dgm:prSet custT="1"/>
      <dgm:spPr/>
      <dgm:t>
        <a:bodyPr/>
        <a:lstStyle/>
        <a:p>
          <a:pPr algn="just"/>
          <a:r>
            <a:rPr lang="ru-RU" sz="1200" smtClean="0">
              <a:latin typeface="GothamPro-Light"/>
            </a:rPr>
            <a:t>К 2025 году охват граждан профилактическими медицинскими осмотрами не реже одного раза в год составит 90%.</a:t>
          </a:r>
          <a:endParaRPr lang="ru-RU" sz="1200" dirty="0">
            <a:latin typeface="GothamPro-Light"/>
          </a:endParaRPr>
        </a:p>
      </dgm:t>
    </dgm:pt>
    <dgm:pt modelId="{0EA65A4C-E2B2-4A6F-BB47-2AC34B1A4479}" type="parTrans" cxnId="{EC8A6109-0948-4EA2-AC8A-654A5D60C1DC}">
      <dgm:prSet/>
      <dgm:spPr/>
      <dgm:t>
        <a:bodyPr/>
        <a:lstStyle/>
        <a:p>
          <a:pPr algn="just"/>
          <a:endParaRPr lang="ru-RU" sz="1200">
            <a:latin typeface="GothamPro-Light"/>
          </a:endParaRPr>
        </a:p>
      </dgm:t>
    </dgm:pt>
    <dgm:pt modelId="{2A4234E9-67A2-4358-9ABA-A02481661326}" type="sibTrans" cxnId="{EC8A6109-0948-4EA2-AC8A-654A5D60C1DC}">
      <dgm:prSet/>
      <dgm:spPr/>
      <dgm:t>
        <a:bodyPr/>
        <a:lstStyle/>
        <a:p>
          <a:pPr algn="just"/>
          <a:endParaRPr lang="ru-RU" sz="1200">
            <a:latin typeface="GothamPro-Light"/>
          </a:endParaRPr>
        </a:p>
      </dgm:t>
    </dgm:pt>
    <dgm:pt modelId="{FAE0378D-FA71-4F1F-86BF-8A52DDCCD3E1}">
      <dgm:prSet custT="1"/>
      <dgm:spPr/>
      <dgm:t>
        <a:bodyPr/>
        <a:lstStyle/>
        <a:p>
          <a:pPr algn="just"/>
          <a:endParaRPr lang="ru-RU" sz="1200" dirty="0">
            <a:latin typeface="GothamPro-Light"/>
          </a:endParaRPr>
        </a:p>
      </dgm:t>
    </dgm:pt>
    <dgm:pt modelId="{52AA2EBB-299A-4277-97DD-4FDD345E8E0F}" type="parTrans" cxnId="{EF4E29DF-149A-4B39-B569-41744825D54E}">
      <dgm:prSet/>
      <dgm:spPr/>
      <dgm:t>
        <a:bodyPr/>
        <a:lstStyle/>
        <a:p>
          <a:pPr algn="just"/>
          <a:endParaRPr lang="ru-RU" sz="1200">
            <a:latin typeface="GothamPro-Light"/>
          </a:endParaRPr>
        </a:p>
      </dgm:t>
    </dgm:pt>
    <dgm:pt modelId="{12E69BBB-3C74-4B80-85DB-4C4CA9C25B8C}" type="sibTrans" cxnId="{EF4E29DF-149A-4B39-B569-41744825D54E}">
      <dgm:prSet/>
      <dgm:spPr/>
      <dgm:t>
        <a:bodyPr/>
        <a:lstStyle/>
        <a:p>
          <a:pPr algn="just"/>
          <a:endParaRPr lang="ru-RU" sz="1200">
            <a:latin typeface="GothamPro-Light"/>
          </a:endParaRPr>
        </a:p>
      </dgm:t>
    </dgm:pt>
    <dgm:pt modelId="{82BAA7E8-96CA-4A81-A9CA-2B286FF93E4C}">
      <dgm:prSet custT="1"/>
      <dgm:spPr/>
      <dgm:t>
        <a:bodyPr/>
        <a:lstStyle/>
        <a:p>
          <a:pPr algn="just"/>
          <a:r>
            <a:rPr lang="ru-RU" sz="1200" smtClean="0">
              <a:latin typeface="GothamPro-Light"/>
            </a:rPr>
            <a:t>Создание и тиражирование  с 2020 года «Новой модели медицинской организации, оказывающей первичную медико-санитарную помощь». </a:t>
          </a:r>
          <a:endParaRPr lang="ru-RU" sz="1200" dirty="0">
            <a:latin typeface="GothamPro-Light"/>
          </a:endParaRPr>
        </a:p>
      </dgm:t>
    </dgm:pt>
    <dgm:pt modelId="{AAA55E05-0513-4F32-918F-11BC6B9823F4}" type="parTrans" cxnId="{52A67269-CAB0-48B6-8A4B-6FAC76C57208}">
      <dgm:prSet/>
      <dgm:spPr/>
      <dgm:t>
        <a:bodyPr/>
        <a:lstStyle/>
        <a:p>
          <a:pPr algn="just"/>
          <a:endParaRPr lang="ru-RU" sz="1200">
            <a:latin typeface="GothamPro-Light"/>
          </a:endParaRPr>
        </a:p>
      </dgm:t>
    </dgm:pt>
    <dgm:pt modelId="{18069B25-A49A-44AD-8286-FDB6417194F2}" type="sibTrans" cxnId="{52A67269-CAB0-48B6-8A4B-6FAC76C57208}">
      <dgm:prSet/>
      <dgm:spPr/>
      <dgm:t>
        <a:bodyPr/>
        <a:lstStyle/>
        <a:p>
          <a:pPr algn="just"/>
          <a:endParaRPr lang="ru-RU" sz="1200">
            <a:latin typeface="GothamPro-Light"/>
          </a:endParaRPr>
        </a:p>
      </dgm:t>
    </dgm:pt>
    <dgm:pt modelId="{82F299AA-5697-45EF-8E7B-BA3A3A0A22A2}">
      <dgm:prSet custT="1"/>
      <dgm:spPr/>
      <dgm:t>
        <a:bodyPr/>
        <a:lstStyle/>
        <a:p>
          <a:pPr algn="just"/>
          <a:endParaRPr lang="ru-RU" sz="1200" dirty="0">
            <a:latin typeface="GothamPro-Light"/>
          </a:endParaRPr>
        </a:p>
      </dgm:t>
    </dgm:pt>
    <dgm:pt modelId="{1B9E1DDA-597F-43D7-9D84-B7D00F328DDF}" type="parTrans" cxnId="{D0BA702E-CC8C-4D50-8C06-16ACB9835B8B}">
      <dgm:prSet/>
      <dgm:spPr/>
      <dgm:t>
        <a:bodyPr/>
        <a:lstStyle/>
        <a:p>
          <a:pPr algn="just"/>
          <a:endParaRPr lang="ru-RU" sz="1200">
            <a:latin typeface="GothamPro-Light"/>
          </a:endParaRPr>
        </a:p>
      </dgm:t>
    </dgm:pt>
    <dgm:pt modelId="{C3B5E312-AD9A-400A-B1BD-3BDC7DAE943E}" type="sibTrans" cxnId="{D0BA702E-CC8C-4D50-8C06-16ACB9835B8B}">
      <dgm:prSet/>
      <dgm:spPr/>
      <dgm:t>
        <a:bodyPr/>
        <a:lstStyle/>
        <a:p>
          <a:pPr algn="just"/>
          <a:endParaRPr lang="ru-RU" sz="1200">
            <a:latin typeface="GothamPro-Light"/>
          </a:endParaRPr>
        </a:p>
      </dgm:t>
    </dgm:pt>
    <dgm:pt modelId="{AA630E91-5BB4-452B-9E1F-2CFCF6C5D510}">
      <dgm:prSet custT="1"/>
      <dgm:spPr/>
      <dgm:t>
        <a:bodyPr/>
        <a:lstStyle/>
        <a:p>
          <a:pPr algn="just"/>
          <a:r>
            <a:rPr lang="ru-RU" sz="1200" smtClean="0">
              <a:latin typeface="GothamPro-Light"/>
            </a:rPr>
            <a:t>На основании типовой стратегии будет разработана и утверждена  региональная стратегия развития санитарной авиации на период до 2024 года. </a:t>
          </a:r>
          <a:endParaRPr lang="ru-RU" sz="1200" dirty="0">
            <a:latin typeface="GothamPro-Light"/>
          </a:endParaRPr>
        </a:p>
      </dgm:t>
    </dgm:pt>
    <dgm:pt modelId="{074BF8DA-F8CD-4CD7-9A22-17711AC20764}" type="parTrans" cxnId="{84845183-EB0C-4B67-A80D-B8FFDD2BFADD}">
      <dgm:prSet/>
      <dgm:spPr/>
      <dgm:t>
        <a:bodyPr/>
        <a:lstStyle/>
        <a:p>
          <a:pPr algn="just"/>
          <a:endParaRPr lang="ru-RU" sz="1200">
            <a:latin typeface="GothamPro-Light"/>
          </a:endParaRPr>
        </a:p>
      </dgm:t>
    </dgm:pt>
    <dgm:pt modelId="{F2401614-1B4C-4BF5-8949-937802D19E5D}" type="sibTrans" cxnId="{84845183-EB0C-4B67-A80D-B8FFDD2BFADD}">
      <dgm:prSet/>
      <dgm:spPr/>
      <dgm:t>
        <a:bodyPr/>
        <a:lstStyle/>
        <a:p>
          <a:pPr algn="just"/>
          <a:endParaRPr lang="ru-RU" sz="1200">
            <a:latin typeface="GothamPro-Light"/>
          </a:endParaRPr>
        </a:p>
      </dgm:t>
    </dgm:pt>
    <dgm:pt modelId="{C690726B-3F21-4E07-B56D-80B4B341EE1D}" type="pres">
      <dgm:prSet presAssocID="{A487E8BC-4D27-4C99-8CB8-4FB02723A461}" presName="linearFlow" presStyleCnt="0">
        <dgm:presLayoutVars>
          <dgm:dir/>
          <dgm:animLvl val="lvl"/>
          <dgm:resizeHandles val="exact"/>
        </dgm:presLayoutVars>
      </dgm:prSet>
      <dgm:spPr/>
      <dgm:t>
        <a:bodyPr/>
        <a:lstStyle/>
        <a:p>
          <a:endParaRPr lang="ru-RU"/>
        </a:p>
      </dgm:t>
    </dgm:pt>
    <dgm:pt modelId="{CB852191-9E3D-494C-91DE-372C2E2085F8}" type="pres">
      <dgm:prSet presAssocID="{F74E22E3-9BF9-4E35-B861-F7F6E9738C9F}" presName="composite" presStyleCnt="0"/>
      <dgm:spPr/>
    </dgm:pt>
    <dgm:pt modelId="{2409DB33-DE30-4969-9944-F8F589420252}" type="pres">
      <dgm:prSet presAssocID="{F74E22E3-9BF9-4E35-B861-F7F6E9738C9F}" presName="parentText" presStyleLbl="alignNode1" presStyleIdx="0" presStyleCnt="5">
        <dgm:presLayoutVars>
          <dgm:chMax val="1"/>
          <dgm:bulletEnabled val="1"/>
        </dgm:presLayoutVars>
      </dgm:prSet>
      <dgm:spPr/>
      <dgm:t>
        <a:bodyPr/>
        <a:lstStyle/>
        <a:p>
          <a:endParaRPr lang="ru-RU"/>
        </a:p>
      </dgm:t>
    </dgm:pt>
    <dgm:pt modelId="{B56AE429-6430-4FE0-9E6B-226D163659B3}" type="pres">
      <dgm:prSet presAssocID="{F74E22E3-9BF9-4E35-B861-F7F6E9738C9F}" presName="descendantText" presStyleLbl="alignAcc1" presStyleIdx="0" presStyleCnt="5">
        <dgm:presLayoutVars>
          <dgm:bulletEnabled val="1"/>
        </dgm:presLayoutVars>
      </dgm:prSet>
      <dgm:spPr/>
      <dgm:t>
        <a:bodyPr/>
        <a:lstStyle/>
        <a:p>
          <a:endParaRPr lang="ru-RU"/>
        </a:p>
      </dgm:t>
    </dgm:pt>
    <dgm:pt modelId="{4A96DB25-D17A-44F5-9F0E-73B887A09BED}" type="pres">
      <dgm:prSet presAssocID="{F8DD0FC4-8B8B-42C0-8BB0-00E5F427D7EF}" presName="sp" presStyleCnt="0"/>
      <dgm:spPr/>
    </dgm:pt>
    <dgm:pt modelId="{52BBE5BB-D0DF-4644-8EC5-11C83C9F610B}" type="pres">
      <dgm:prSet presAssocID="{CAE5D719-0F25-4819-92DE-3682CC370E4B}" presName="composite" presStyleCnt="0"/>
      <dgm:spPr/>
    </dgm:pt>
    <dgm:pt modelId="{0EF20986-54E6-41D3-A928-1534F0767E28}" type="pres">
      <dgm:prSet presAssocID="{CAE5D719-0F25-4819-92DE-3682CC370E4B}" presName="parentText" presStyleLbl="alignNode1" presStyleIdx="1" presStyleCnt="5">
        <dgm:presLayoutVars>
          <dgm:chMax val="1"/>
          <dgm:bulletEnabled val="1"/>
        </dgm:presLayoutVars>
      </dgm:prSet>
      <dgm:spPr/>
      <dgm:t>
        <a:bodyPr/>
        <a:lstStyle/>
        <a:p>
          <a:endParaRPr lang="ru-RU"/>
        </a:p>
      </dgm:t>
    </dgm:pt>
    <dgm:pt modelId="{65E1B98A-9E52-4280-9B9E-7A9978D64514}" type="pres">
      <dgm:prSet presAssocID="{CAE5D719-0F25-4819-92DE-3682CC370E4B}" presName="descendantText" presStyleLbl="alignAcc1" presStyleIdx="1" presStyleCnt="5">
        <dgm:presLayoutVars>
          <dgm:bulletEnabled val="1"/>
        </dgm:presLayoutVars>
      </dgm:prSet>
      <dgm:spPr/>
      <dgm:t>
        <a:bodyPr/>
        <a:lstStyle/>
        <a:p>
          <a:endParaRPr lang="ru-RU"/>
        </a:p>
      </dgm:t>
    </dgm:pt>
    <dgm:pt modelId="{5FA5E1D1-3D7D-4C7D-848E-038B1D14CB7F}" type="pres">
      <dgm:prSet presAssocID="{FA45E3A2-A4D3-4263-A35D-7D618FB28FA1}" presName="sp" presStyleCnt="0"/>
      <dgm:spPr/>
    </dgm:pt>
    <dgm:pt modelId="{6C960E0E-63F6-4613-B6A6-3529B6B1FE44}" type="pres">
      <dgm:prSet presAssocID="{A1E3011C-03DE-4E11-9A7F-6EA776FA52D2}" presName="composite" presStyleCnt="0"/>
      <dgm:spPr/>
    </dgm:pt>
    <dgm:pt modelId="{FA7E1874-D4E7-4B08-AF08-378DEE7F1102}" type="pres">
      <dgm:prSet presAssocID="{A1E3011C-03DE-4E11-9A7F-6EA776FA52D2}" presName="parentText" presStyleLbl="alignNode1" presStyleIdx="2" presStyleCnt="5">
        <dgm:presLayoutVars>
          <dgm:chMax val="1"/>
          <dgm:bulletEnabled val="1"/>
        </dgm:presLayoutVars>
      </dgm:prSet>
      <dgm:spPr/>
      <dgm:t>
        <a:bodyPr/>
        <a:lstStyle/>
        <a:p>
          <a:endParaRPr lang="ru-RU"/>
        </a:p>
      </dgm:t>
    </dgm:pt>
    <dgm:pt modelId="{3CF10B6C-9923-4484-97DA-B6733D65A90C}" type="pres">
      <dgm:prSet presAssocID="{A1E3011C-03DE-4E11-9A7F-6EA776FA52D2}" presName="descendantText" presStyleLbl="alignAcc1" presStyleIdx="2" presStyleCnt="5">
        <dgm:presLayoutVars>
          <dgm:bulletEnabled val="1"/>
        </dgm:presLayoutVars>
      </dgm:prSet>
      <dgm:spPr/>
      <dgm:t>
        <a:bodyPr/>
        <a:lstStyle/>
        <a:p>
          <a:endParaRPr lang="ru-RU"/>
        </a:p>
      </dgm:t>
    </dgm:pt>
    <dgm:pt modelId="{37B6D8B7-8C12-4CCD-962E-2169315DD5C9}" type="pres">
      <dgm:prSet presAssocID="{EECBE42D-8924-47CC-95A7-9AFE2058E812}" presName="sp" presStyleCnt="0"/>
      <dgm:spPr/>
    </dgm:pt>
    <dgm:pt modelId="{3A05EC81-70C0-4360-8B87-7E919C0399AE}" type="pres">
      <dgm:prSet presAssocID="{FAE0378D-FA71-4F1F-86BF-8A52DDCCD3E1}" presName="composite" presStyleCnt="0"/>
      <dgm:spPr/>
    </dgm:pt>
    <dgm:pt modelId="{35AE2722-B304-4BB7-9FFF-5666713B1BAA}" type="pres">
      <dgm:prSet presAssocID="{FAE0378D-FA71-4F1F-86BF-8A52DDCCD3E1}" presName="parentText" presStyleLbl="alignNode1" presStyleIdx="3" presStyleCnt="5">
        <dgm:presLayoutVars>
          <dgm:chMax val="1"/>
          <dgm:bulletEnabled val="1"/>
        </dgm:presLayoutVars>
      </dgm:prSet>
      <dgm:spPr/>
      <dgm:t>
        <a:bodyPr/>
        <a:lstStyle/>
        <a:p>
          <a:endParaRPr lang="ru-RU"/>
        </a:p>
      </dgm:t>
    </dgm:pt>
    <dgm:pt modelId="{3BCB9E5B-7F33-4A6C-8F94-B443163D4253}" type="pres">
      <dgm:prSet presAssocID="{FAE0378D-FA71-4F1F-86BF-8A52DDCCD3E1}" presName="descendantText" presStyleLbl="alignAcc1" presStyleIdx="3" presStyleCnt="5">
        <dgm:presLayoutVars>
          <dgm:bulletEnabled val="1"/>
        </dgm:presLayoutVars>
      </dgm:prSet>
      <dgm:spPr/>
      <dgm:t>
        <a:bodyPr/>
        <a:lstStyle/>
        <a:p>
          <a:endParaRPr lang="ru-RU"/>
        </a:p>
      </dgm:t>
    </dgm:pt>
    <dgm:pt modelId="{1DF788C1-806C-455C-9A9F-C9F2E83441C5}" type="pres">
      <dgm:prSet presAssocID="{12E69BBB-3C74-4B80-85DB-4C4CA9C25B8C}" presName="sp" presStyleCnt="0"/>
      <dgm:spPr/>
    </dgm:pt>
    <dgm:pt modelId="{16B1D5AD-22C7-414F-B54B-250C4773A7E1}" type="pres">
      <dgm:prSet presAssocID="{82F299AA-5697-45EF-8E7B-BA3A3A0A22A2}" presName="composite" presStyleCnt="0"/>
      <dgm:spPr/>
    </dgm:pt>
    <dgm:pt modelId="{F5155A42-8B4E-4BF4-841A-709B21C2FE51}" type="pres">
      <dgm:prSet presAssocID="{82F299AA-5697-45EF-8E7B-BA3A3A0A22A2}" presName="parentText" presStyleLbl="alignNode1" presStyleIdx="4" presStyleCnt="5">
        <dgm:presLayoutVars>
          <dgm:chMax val="1"/>
          <dgm:bulletEnabled val="1"/>
        </dgm:presLayoutVars>
      </dgm:prSet>
      <dgm:spPr/>
      <dgm:t>
        <a:bodyPr/>
        <a:lstStyle/>
        <a:p>
          <a:endParaRPr lang="ru-RU"/>
        </a:p>
      </dgm:t>
    </dgm:pt>
    <dgm:pt modelId="{18CA44F7-5864-45B4-BCE1-BE125AC1DCAF}" type="pres">
      <dgm:prSet presAssocID="{82F299AA-5697-45EF-8E7B-BA3A3A0A22A2}" presName="descendantText" presStyleLbl="alignAcc1" presStyleIdx="4" presStyleCnt="5">
        <dgm:presLayoutVars>
          <dgm:bulletEnabled val="1"/>
        </dgm:presLayoutVars>
      </dgm:prSet>
      <dgm:spPr/>
      <dgm:t>
        <a:bodyPr/>
        <a:lstStyle/>
        <a:p>
          <a:endParaRPr lang="ru-RU"/>
        </a:p>
      </dgm:t>
    </dgm:pt>
  </dgm:ptLst>
  <dgm:cxnLst>
    <dgm:cxn modelId="{84845183-EB0C-4B67-A80D-B8FFDD2BFADD}" srcId="{82F299AA-5697-45EF-8E7B-BA3A3A0A22A2}" destId="{AA630E91-5BB4-452B-9E1F-2CFCF6C5D510}" srcOrd="0" destOrd="0" parTransId="{074BF8DA-F8CD-4CD7-9A22-17711AC20764}" sibTransId="{F2401614-1B4C-4BF5-8949-937802D19E5D}"/>
    <dgm:cxn modelId="{5ECAE76A-B17E-4AC7-9BA8-A4636FCF56A3}" srcId="{A487E8BC-4D27-4C99-8CB8-4FB02723A461}" destId="{F74E22E3-9BF9-4E35-B861-F7F6E9738C9F}" srcOrd="0" destOrd="0" parTransId="{77FA8D97-3C43-4506-9F0D-9B292386B877}" sibTransId="{F8DD0FC4-8B8B-42C0-8BB0-00E5F427D7EF}"/>
    <dgm:cxn modelId="{EF4E29DF-149A-4B39-B569-41744825D54E}" srcId="{A487E8BC-4D27-4C99-8CB8-4FB02723A461}" destId="{FAE0378D-FA71-4F1F-86BF-8A52DDCCD3E1}" srcOrd="3" destOrd="0" parTransId="{52AA2EBB-299A-4277-97DD-4FDD345E8E0F}" sibTransId="{12E69BBB-3C74-4B80-85DB-4C4CA9C25B8C}"/>
    <dgm:cxn modelId="{E2ABBBA9-4052-4041-818F-459553F0EF82}" type="presOf" srcId="{68A5499D-37C1-42FB-A87A-7B21DBE2160F}" destId="{65E1B98A-9E52-4280-9B9E-7A9978D64514}" srcOrd="0" destOrd="0" presId="urn:microsoft.com/office/officeart/2005/8/layout/chevron2"/>
    <dgm:cxn modelId="{F4E8664B-7F5E-4470-B8AA-F4E8BEAC1D15}" type="presOf" srcId="{82BAA7E8-96CA-4A81-A9CA-2B286FF93E4C}" destId="{3BCB9E5B-7F33-4A6C-8F94-B443163D4253}" srcOrd="0" destOrd="0" presId="urn:microsoft.com/office/officeart/2005/8/layout/chevron2"/>
    <dgm:cxn modelId="{CC95D083-DA7A-43F1-AE5E-EC2B4AA16551}" type="presOf" srcId="{FB6A401A-52EA-463B-AEC9-CAA5674B306C}" destId="{B56AE429-6430-4FE0-9E6B-226D163659B3}" srcOrd="0" destOrd="0" presId="urn:microsoft.com/office/officeart/2005/8/layout/chevron2"/>
    <dgm:cxn modelId="{EB6A63A3-DE9B-4864-91B6-229500624093}" srcId="{CAE5D719-0F25-4819-92DE-3682CC370E4B}" destId="{68A5499D-37C1-42FB-A87A-7B21DBE2160F}" srcOrd="0" destOrd="0" parTransId="{A2C5839C-EC7C-4188-A229-13A638D753DA}" sibTransId="{250CC61E-B449-47AE-AE13-5A3830605F31}"/>
    <dgm:cxn modelId="{52A67269-CAB0-48B6-8A4B-6FAC76C57208}" srcId="{FAE0378D-FA71-4F1F-86BF-8A52DDCCD3E1}" destId="{82BAA7E8-96CA-4A81-A9CA-2B286FF93E4C}" srcOrd="0" destOrd="0" parTransId="{AAA55E05-0513-4F32-918F-11BC6B9823F4}" sibTransId="{18069B25-A49A-44AD-8286-FDB6417194F2}"/>
    <dgm:cxn modelId="{0601BAAC-2167-441C-8426-0E04F39D6E21}" type="presOf" srcId="{A487E8BC-4D27-4C99-8CB8-4FB02723A461}" destId="{C690726B-3F21-4E07-B56D-80B4B341EE1D}" srcOrd="0" destOrd="0" presId="urn:microsoft.com/office/officeart/2005/8/layout/chevron2"/>
    <dgm:cxn modelId="{A63F963C-3CC9-41B6-8F9D-9FEF348B770C}" type="presOf" srcId="{FAE0378D-FA71-4F1F-86BF-8A52DDCCD3E1}" destId="{35AE2722-B304-4BB7-9FFF-5666713B1BAA}" srcOrd="0" destOrd="0" presId="urn:microsoft.com/office/officeart/2005/8/layout/chevron2"/>
    <dgm:cxn modelId="{D0BA702E-CC8C-4D50-8C06-16ACB9835B8B}" srcId="{A487E8BC-4D27-4C99-8CB8-4FB02723A461}" destId="{82F299AA-5697-45EF-8E7B-BA3A3A0A22A2}" srcOrd="4" destOrd="0" parTransId="{1B9E1DDA-597F-43D7-9D84-B7D00F328DDF}" sibTransId="{C3B5E312-AD9A-400A-B1BD-3BDC7DAE943E}"/>
    <dgm:cxn modelId="{924EAC3C-8E9D-4326-8520-EB518E6B5B39}" type="presOf" srcId="{82F299AA-5697-45EF-8E7B-BA3A3A0A22A2}" destId="{F5155A42-8B4E-4BF4-841A-709B21C2FE51}" srcOrd="0" destOrd="0" presId="urn:microsoft.com/office/officeart/2005/8/layout/chevron2"/>
    <dgm:cxn modelId="{EC8A6109-0948-4EA2-AC8A-654A5D60C1DC}" srcId="{A1E3011C-03DE-4E11-9A7F-6EA776FA52D2}" destId="{B376977A-6308-46FC-96AC-7B241CCE5798}" srcOrd="0" destOrd="0" parTransId="{0EA65A4C-E2B2-4A6F-BB47-2AC34B1A4479}" sibTransId="{2A4234E9-67A2-4358-9ABA-A02481661326}"/>
    <dgm:cxn modelId="{CB0690EF-8DF8-4C13-A2B7-E1FB4DC8F7BA}" type="presOf" srcId="{F74E22E3-9BF9-4E35-B861-F7F6E9738C9F}" destId="{2409DB33-DE30-4969-9944-F8F589420252}" srcOrd="0" destOrd="0" presId="urn:microsoft.com/office/officeart/2005/8/layout/chevron2"/>
    <dgm:cxn modelId="{64E6CC68-006D-43E8-B228-8E439C4B9386}" type="presOf" srcId="{CAE5D719-0F25-4819-92DE-3682CC370E4B}" destId="{0EF20986-54E6-41D3-A928-1534F0767E28}" srcOrd="0" destOrd="0" presId="urn:microsoft.com/office/officeart/2005/8/layout/chevron2"/>
    <dgm:cxn modelId="{416F65B5-0984-4F4E-BF93-3342781BCA93}" type="presOf" srcId="{A1E3011C-03DE-4E11-9A7F-6EA776FA52D2}" destId="{FA7E1874-D4E7-4B08-AF08-378DEE7F1102}" srcOrd="0" destOrd="0" presId="urn:microsoft.com/office/officeart/2005/8/layout/chevron2"/>
    <dgm:cxn modelId="{7F2923B6-A40F-47E5-8B2F-1F2677C23EAC}" type="presOf" srcId="{AA630E91-5BB4-452B-9E1F-2CFCF6C5D510}" destId="{18CA44F7-5864-45B4-BCE1-BE125AC1DCAF}" srcOrd="0" destOrd="0" presId="urn:microsoft.com/office/officeart/2005/8/layout/chevron2"/>
    <dgm:cxn modelId="{060665B4-3108-423C-BA47-252350B41B36}" srcId="{F74E22E3-9BF9-4E35-B861-F7F6E9738C9F}" destId="{FB6A401A-52EA-463B-AEC9-CAA5674B306C}" srcOrd="0" destOrd="0" parTransId="{7CCAABCE-9366-4281-BE32-7DAE88AC19E6}" sibTransId="{5F1A682F-9E52-4925-A714-13F5EC0CCEC2}"/>
    <dgm:cxn modelId="{197A27DA-FED7-4344-9235-12EAF822BC4F}" type="presOf" srcId="{B376977A-6308-46FC-96AC-7B241CCE5798}" destId="{3CF10B6C-9923-4484-97DA-B6733D65A90C}" srcOrd="0" destOrd="0" presId="urn:microsoft.com/office/officeart/2005/8/layout/chevron2"/>
    <dgm:cxn modelId="{449DA548-A8CF-4FB3-ADC5-E33AE8B522D7}" srcId="{A487E8BC-4D27-4C99-8CB8-4FB02723A461}" destId="{A1E3011C-03DE-4E11-9A7F-6EA776FA52D2}" srcOrd="2" destOrd="0" parTransId="{089672A3-9FE6-4A96-8327-B18D8C3CB6D7}" sibTransId="{EECBE42D-8924-47CC-95A7-9AFE2058E812}"/>
    <dgm:cxn modelId="{DE20B0EB-1391-49AB-AC29-F655539B1E4B}" srcId="{A487E8BC-4D27-4C99-8CB8-4FB02723A461}" destId="{CAE5D719-0F25-4819-92DE-3682CC370E4B}" srcOrd="1" destOrd="0" parTransId="{562AAE37-6E92-4842-A7C8-26060358CA33}" sibTransId="{FA45E3A2-A4D3-4263-A35D-7D618FB28FA1}"/>
    <dgm:cxn modelId="{96DB7B18-4D22-4053-8DC8-9B4A7C61CB7B}" type="presParOf" srcId="{C690726B-3F21-4E07-B56D-80B4B341EE1D}" destId="{CB852191-9E3D-494C-91DE-372C2E2085F8}" srcOrd="0" destOrd="0" presId="urn:microsoft.com/office/officeart/2005/8/layout/chevron2"/>
    <dgm:cxn modelId="{5B03F665-9E33-41C7-B0AE-5A788FEBE537}" type="presParOf" srcId="{CB852191-9E3D-494C-91DE-372C2E2085F8}" destId="{2409DB33-DE30-4969-9944-F8F589420252}" srcOrd="0" destOrd="0" presId="urn:microsoft.com/office/officeart/2005/8/layout/chevron2"/>
    <dgm:cxn modelId="{D56A4746-E1E9-4EC9-93F6-8BC5287F45E5}" type="presParOf" srcId="{CB852191-9E3D-494C-91DE-372C2E2085F8}" destId="{B56AE429-6430-4FE0-9E6B-226D163659B3}" srcOrd="1" destOrd="0" presId="urn:microsoft.com/office/officeart/2005/8/layout/chevron2"/>
    <dgm:cxn modelId="{F5468A27-7FD9-420D-AD40-942B130031D3}" type="presParOf" srcId="{C690726B-3F21-4E07-B56D-80B4B341EE1D}" destId="{4A96DB25-D17A-44F5-9F0E-73B887A09BED}" srcOrd="1" destOrd="0" presId="urn:microsoft.com/office/officeart/2005/8/layout/chevron2"/>
    <dgm:cxn modelId="{42716CE3-A9C9-43B7-A4FF-A2F615D32208}" type="presParOf" srcId="{C690726B-3F21-4E07-B56D-80B4B341EE1D}" destId="{52BBE5BB-D0DF-4644-8EC5-11C83C9F610B}" srcOrd="2" destOrd="0" presId="urn:microsoft.com/office/officeart/2005/8/layout/chevron2"/>
    <dgm:cxn modelId="{E92B82C4-A3E2-4C0C-A117-CA65FC80738B}" type="presParOf" srcId="{52BBE5BB-D0DF-4644-8EC5-11C83C9F610B}" destId="{0EF20986-54E6-41D3-A928-1534F0767E28}" srcOrd="0" destOrd="0" presId="urn:microsoft.com/office/officeart/2005/8/layout/chevron2"/>
    <dgm:cxn modelId="{2B20074E-083C-4933-97F3-79AAEF5C9E1E}" type="presParOf" srcId="{52BBE5BB-D0DF-4644-8EC5-11C83C9F610B}" destId="{65E1B98A-9E52-4280-9B9E-7A9978D64514}" srcOrd="1" destOrd="0" presId="urn:microsoft.com/office/officeart/2005/8/layout/chevron2"/>
    <dgm:cxn modelId="{DBEA9A82-5274-4D34-B76F-F630F6ACB148}" type="presParOf" srcId="{C690726B-3F21-4E07-B56D-80B4B341EE1D}" destId="{5FA5E1D1-3D7D-4C7D-848E-038B1D14CB7F}" srcOrd="3" destOrd="0" presId="urn:microsoft.com/office/officeart/2005/8/layout/chevron2"/>
    <dgm:cxn modelId="{25918BE2-6B4B-4B7D-954E-239E52C09919}" type="presParOf" srcId="{C690726B-3F21-4E07-B56D-80B4B341EE1D}" destId="{6C960E0E-63F6-4613-B6A6-3529B6B1FE44}" srcOrd="4" destOrd="0" presId="urn:microsoft.com/office/officeart/2005/8/layout/chevron2"/>
    <dgm:cxn modelId="{ACA45B50-81F6-42A1-B499-074784AF73CE}" type="presParOf" srcId="{6C960E0E-63F6-4613-B6A6-3529B6B1FE44}" destId="{FA7E1874-D4E7-4B08-AF08-378DEE7F1102}" srcOrd="0" destOrd="0" presId="urn:microsoft.com/office/officeart/2005/8/layout/chevron2"/>
    <dgm:cxn modelId="{7A0A21DB-7D21-453F-97A1-DC2BDD1AE9D6}" type="presParOf" srcId="{6C960E0E-63F6-4613-B6A6-3529B6B1FE44}" destId="{3CF10B6C-9923-4484-97DA-B6733D65A90C}" srcOrd="1" destOrd="0" presId="urn:microsoft.com/office/officeart/2005/8/layout/chevron2"/>
    <dgm:cxn modelId="{5610AD67-668E-4822-B6A2-39045E172301}" type="presParOf" srcId="{C690726B-3F21-4E07-B56D-80B4B341EE1D}" destId="{37B6D8B7-8C12-4CCD-962E-2169315DD5C9}" srcOrd="5" destOrd="0" presId="urn:microsoft.com/office/officeart/2005/8/layout/chevron2"/>
    <dgm:cxn modelId="{3354DE2F-2496-453D-8321-129C5986DEA5}" type="presParOf" srcId="{C690726B-3F21-4E07-B56D-80B4B341EE1D}" destId="{3A05EC81-70C0-4360-8B87-7E919C0399AE}" srcOrd="6" destOrd="0" presId="urn:microsoft.com/office/officeart/2005/8/layout/chevron2"/>
    <dgm:cxn modelId="{0F9FC939-8F05-478C-BFAB-E1452267CDFB}" type="presParOf" srcId="{3A05EC81-70C0-4360-8B87-7E919C0399AE}" destId="{35AE2722-B304-4BB7-9FFF-5666713B1BAA}" srcOrd="0" destOrd="0" presId="urn:microsoft.com/office/officeart/2005/8/layout/chevron2"/>
    <dgm:cxn modelId="{EB282E7E-C792-4FBB-973E-DD34D067D9C2}" type="presParOf" srcId="{3A05EC81-70C0-4360-8B87-7E919C0399AE}" destId="{3BCB9E5B-7F33-4A6C-8F94-B443163D4253}" srcOrd="1" destOrd="0" presId="urn:microsoft.com/office/officeart/2005/8/layout/chevron2"/>
    <dgm:cxn modelId="{CCCBD933-A37E-471A-8712-6AF3E827FD83}" type="presParOf" srcId="{C690726B-3F21-4E07-B56D-80B4B341EE1D}" destId="{1DF788C1-806C-455C-9A9F-C9F2E83441C5}" srcOrd="7" destOrd="0" presId="urn:microsoft.com/office/officeart/2005/8/layout/chevron2"/>
    <dgm:cxn modelId="{46BCB933-AD9F-45E8-ADCF-1A95B7AEF939}" type="presParOf" srcId="{C690726B-3F21-4E07-B56D-80B4B341EE1D}" destId="{16B1D5AD-22C7-414F-B54B-250C4773A7E1}" srcOrd="8" destOrd="0" presId="urn:microsoft.com/office/officeart/2005/8/layout/chevron2"/>
    <dgm:cxn modelId="{CD0F19C9-E1C1-4602-99AE-C7768659614A}" type="presParOf" srcId="{16B1D5AD-22C7-414F-B54B-250C4773A7E1}" destId="{F5155A42-8B4E-4BF4-841A-709B21C2FE51}" srcOrd="0" destOrd="0" presId="urn:microsoft.com/office/officeart/2005/8/layout/chevron2"/>
    <dgm:cxn modelId="{15FD8A61-FEEA-4F35-9959-B7366A3A8C49}" type="presParOf" srcId="{16B1D5AD-22C7-414F-B54B-250C4773A7E1}" destId="{18CA44F7-5864-45B4-BCE1-BE125AC1DCA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5D150F1-589A-4ABF-AE87-0941F49CB776}"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ru-RU"/>
        </a:p>
      </dgm:t>
    </dgm:pt>
    <dgm:pt modelId="{A180AA74-AA15-4ADE-8B9C-E6A3A72B9BD3}">
      <dgm:prSet phldrT="[Текст]" custT="1"/>
      <dgm:spPr/>
      <dgm:t>
        <a:bodyPr/>
        <a:lstStyle/>
        <a:p>
          <a:pPr algn="just"/>
          <a:endParaRPr lang="ru-RU" sz="1200">
            <a:latin typeface="GothamPro-Light"/>
          </a:endParaRPr>
        </a:p>
      </dgm:t>
    </dgm:pt>
    <dgm:pt modelId="{87E2294A-60B4-4CF3-BA15-FAB4B621E10A}" type="parTrans" cxnId="{1E9818B4-9B7C-404C-A04E-C3BE156F4B22}">
      <dgm:prSet/>
      <dgm:spPr/>
      <dgm:t>
        <a:bodyPr/>
        <a:lstStyle/>
        <a:p>
          <a:pPr algn="just"/>
          <a:endParaRPr lang="ru-RU" sz="1200">
            <a:latin typeface="GothamPro-Light"/>
          </a:endParaRPr>
        </a:p>
      </dgm:t>
    </dgm:pt>
    <dgm:pt modelId="{1F9A4636-F4D5-420B-8F44-9A98DE40320F}" type="sibTrans" cxnId="{1E9818B4-9B7C-404C-A04E-C3BE156F4B22}">
      <dgm:prSet/>
      <dgm:spPr/>
      <dgm:t>
        <a:bodyPr/>
        <a:lstStyle/>
        <a:p>
          <a:pPr algn="just"/>
          <a:endParaRPr lang="ru-RU" sz="1200">
            <a:latin typeface="GothamPro-Light"/>
          </a:endParaRPr>
        </a:p>
      </dgm:t>
    </dgm:pt>
    <dgm:pt modelId="{9C16DD52-0AF8-4F46-A0D1-2F4AC1F61E52}">
      <dgm:prSet custT="1"/>
      <dgm:spPr/>
      <dgm:t>
        <a:bodyPr/>
        <a:lstStyle/>
        <a:p>
          <a:pPr algn="just"/>
          <a:r>
            <a:rPr lang="ru-RU" sz="1200" dirty="0" smtClean="0">
              <a:latin typeface="GothamPro-Light"/>
            </a:rPr>
            <a:t>Будет создана региональная система диспетчеризации скорой медицинской помощи в Ханты-Мансийском автономном округе – Югре (в рамках реализации проекта «Создание единого цифрового контура в здравоохранении на основе единой государственной информационной системы здравоохранения (ЕГИСЗ</a:t>
          </a:r>
          <a:r>
            <a:rPr lang="ru-RU" sz="1200" dirty="0" smtClean="0">
              <a:latin typeface="GothamPro-Light"/>
            </a:rPr>
            <a:t>)», </a:t>
          </a:r>
          <a:r>
            <a:rPr lang="ru-RU" sz="1200" dirty="0" smtClean="0">
              <a:latin typeface="GothamPro-Light"/>
            </a:rPr>
            <a:t>с целью повышения эффективности работы и оперативности реагирования санитарной авиации.</a:t>
          </a:r>
          <a:endParaRPr lang="ru-RU" sz="1200" dirty="0">
            <a:latin typeface="GothamPro-Light"/>
          </a:endParaRPr>
        </a:p>
      </dgm:t>
    </dgm:pt>
    <dgm:pt modelId="{76F3FFBE-2180-4E66-A953-46B35201CAE4}" type="parTrans" cxnId="{32302219-D1E1-41E9-A9BA-F07A274256DF}">
      <dgm:prSet/>
      <dgm:spPr/>
      <dgm:t>
        <a:bodyPr/>
        <a:lstStyle/>
        <a:p>
          <a:pPr algn="just"/>
          <a:endParaRPr lang="ru-RU" sz="1200">
            <a:latin typeface="GothamPro-Light"/>
          </a:endParaRPr>
        </a:p>
      </dgm:t>
    </dgm:pt>
    <dgm:pt modelId="{CE0D6966-8CBC-4168-8C39-A838FC298916}" type="sibTrans" cxnId="{32302219-D1E1-41E9-A9BA-F07A274256DF}">
      <dgm:prSet/>
      <dgm:spPr/>
      <dgm:t>
        <a:bodyPr/>
        <a:lstStyle/>
        <a:p>
          <a:pPr algn="just"/>
          <a:endParaRPr lang="ru-RU" sz="1200">
            <a:latin typeface="GothamPro-Light"/>
          </a:endParaRPr>
        </a:p>
      </dgm:t>
    </dgm:pt>
    <dgm:pt modelId="{91BF519D-5367-4D6F-A590-3B1F4220CD7B}">
      <dgm:prSet custT="1"/>
      <dgm:spPr/>
      <dgm:t>
        <a:bodyPr/>
        <a:lstStyle/>
        <a:p>
          <a:pPr algn="just"/>
          <a:endParaRPr lang="ru-RU" sz="1200" dirty="0">
            <a:latin typeface="GothamPro-Light"/>
          </a:endParaRPr>
        </a:p>
      </dgm:t>
    </dgm:pt>
    <dgm:pt modelId="{A135F1F0-8635-408B-ACE4-E9A77644D91E}" type="parTrans" cxnId="{0FA68B36-53EB-4856-B922-33FD4384B3BE}">
      <dgm:prSet/>
      <dgm:spPr/>
      <dgm:t>
        <a:bodyPr/>
        <a:lstStyle/>
        <a:p>
          <a:pPr algn="just"/>
          <a:endParaRPr lang="ru-RU" sz="1200">
            <a:latin typeface="GothamPro-Light"/>
          </a:endParaRPr>
        </a:p>
      </dgm:t>
    </dgm:pt>
    <dgm:pt modelId="{A73E3D94-AB00-4E90-AEEB-5016056CB0F3}" type="sibTrans" cxnId="{0FA68B36-53EB-4856-B922-33FD4384B3BE}">
      <dgm:prSet/>
      <dgm:spPr/>
      <dgm:t>
        <a:bodyPr/>
        <a:lstStyle/>
        <a:p>
          <a:pPr algn="just"/>
          <a:endParaRPr lang="ru-RU" sz="1200">
            <a:latin typeface="GothamPro-Light"/>
          </a:endParaRPr>
        </a:p>
      </dgm:t>
    </dgm:pt>
    <dgm:pt modelId="{E2C6AA22-7D29-4F46-99EA-3E8D9075A455}">
      <dgm:prSet custT="1"/>
      <dgm:spPr/>
      <dgm:t>
        <a:bodyPr/>
        <a:lstStyle/>
        <a:p>
          <a:pPr algn="just"/>
          <a:r>
            <a:rPr lang="ru-RU" sz="1200" dirty="0" smtClean="0">
              <a:latin typeface="GothamPro-Light"/>
            </a:rPr>
            <a:t>Выполненные </a:t>
          </a:r>
          <a:r>
            <a:rPr lang="ru-RU" sz="1200" dirty="0" smtClean="0">
              <a:latin typeface="GothamPro-Light"/>
            </a:rPr>
            <a:t>за год 206 дополнительных вылета позволят дополнительно эвакуировать не менее 329  пациентов, нуждающихся в оказании скорой специализированной помощи. Доля лиц, госпитализированных по экстренным показаниям в течение первых суток от общего числа больных, к которым совершены вылеты, к 2025 году составит 90,0%.</a:t>
          </a:r>
          <a:endParaRPr lang="ru-RU" sz="1200" dirty="0">
            <a:latin typeface="GothamPro-Light"/>
          </a:endParaRPr>
        </a:p>
      </dgm:t>
    </dgm:pt>
    <dgm:pt modelId="{0908DF7E-C86B-4C5F-BFF5-50779D2AFD6C}" type="parTrans" cxnId="{419BADD1-BA0D-4AD9-A3E7-CCB3E6D2176C}">
      <dgm:prSet/>
      <dgm:spPr/>
      <dgm:t>
        <a:bodyPr/>
        <a:lstStyle/>
        <a:p>
          <a:pPr algn="just"/>
          <a:endParaRPr lang="ru-RU" sz="1200">
            <a:latin typeface="GothamPro-Light"/>
          </a:endParaRPr>
        </a:p>
      </dgm:t>
    </dgm:pt>
    <dgm:pt modelId="{98663DEF-F8A1-41F6-B6F5-11EB03250058}" type="sibTrans" cxnId="{419BADD1-BA0D-4AD9-A3E7-CCB3E6D2176C}">
      <dgm:prSet/>
      <dgm:spPr/>
      <dgm:t>
        <a:bodyPr/>
        <a:lstStyle/>
        <a:p>
          <a:pPr algn="just"/>
          <a:endParaRPr lang="ru-RU" sz="1200">
            <a:latin typeface="GothamPro-Light"/>
          </a:endParaRPr>
        </a:p>
      </dgm:t>
    </dgm:pt>
    <dgm:pt modelId="{62F90F72-19FB-461B-B7AF-504C339B4EF5}">
      <dgm:prSet custT="1"/>
      <dgm:spPr/>
      <dgm:t>
        <a:bodyPr/>
        <a:lstStyle/>
        <a:p>
          <a:pPr algn="just"/>
          <a:endParaRPr lang="ru-RU" sz="1200" dirty="0">
            <a:latin typeface="GothamPro-Light"/>
          </a:endParaRPr>
        </a:p>
      </dgm:t>
    </dgm:pt>
    <dgm:pt modelId="{73B380B1-0529-4315-8FA1-C84B126A4108}" type="parTrans" cxnId="{0F83ADBA-0361-4AFB-A9E4-0A21A5F502B2}">
      <dgm:prSet/>
      <dgm:spPr/>
      <dgm:t>
        <a:bodyPr/>
        <a:lstStyle/>
        <a:p>
          <a:pPr algn="just"/>
          <a:endParaRPr lang="ru-RU" sz="1200">
            <a:latin typeface="GothamPro-Light"/>
          </a:endParaRPr>
        </a:p>
      </dgm:t>
    </dgm:pt>
    <dgm:pt modelId="{238E25A1-FE7B-4327-BF0C-BA982CD73E60}" type="sibTrans" cxnId="{0F83ADBA-0361-4AFB-A9E4-0A21A5F502B2}">
      <dgm:prSet/>
      <dgm:spPr/>
      <dgm:t>
        <a:bodyPr/>
        <a:lstStyle/>
        <a:p>
          <a:pPr algn="just"/>
          <a:endParaRPr lang="ru-RU" sz="1200">
            <a:latin typeface="GothamPro-Light"/>
          </a:endParaRPr>
        </a:p>
      </dgm:t>
    </dgm:pt>
    <dgm:pt modelId="{0EFD54AF-0D27-4112-97A6-6E246F00606C}">
      <dgm:prSet custT="1"/>
      <dgm:spPr/>
      <dgm:t>
        <a:bodyPr/>
        <a:lstStyle/>
        <a:p>
          <a:pPr algn="just"/>
          <a:r>
            <a:rPr lang="ru-RU" sz="1200" dirty="0" smtClean="0">
              <a:latin typeface="GothamPro-Light"/>
            </a:rPr>
            <a:t>Увеличение </a:t>
          </a:r>
          <a:r>
            <a:rPr lang="ru-RU" sz="1200" dirty="0" smtClean="0">
              <a:latin typeface="GothamPro-Light"/>
            </a:rPr>
            <a:t>доли </a:t>
          </a:r>
          <a:r>
            <a:rPr lang="ru-RU" sz="1200" dirty="0" smtClean="0">
              <a:latin typeface="GothamPro-Light"/>
            </a:rPr>
            <a:t>записей к врачу, совершенных гражданами без личного обращения в регистратуру медицинской организации </a:t>
          </a:r>
          <a:br>
            <a:rPr lang="ru-RU" sz="1200" dirty="0" smtClean="0">
              <a:latin typeface="GothamPro-Light"/>
            </a:rPr>
          </a:br>
          <a:r>
            <a:rPr lang="ru-RU" sz="1200" dirty="0" smtClean="0">
              <a:latin typeface="GothamPro-Light"/>
            </a:rPr>
            <a:t>(с 28% до 65% к 2024 году).</a:t>
          </a:r>
          <a:endParaRPr lang="ru-RU" sz="1200" dirty="0">
            <a:latin typeface="GothamPro-Light"/>
          </a:endParaRPr>
        </a:p>
      </dgm:t>
    </dgm:pt>
    <dgm:pt modelId="{7AFB6BB9-327E-4FDA-BCC3-AAA8D073D039}" type="parTrans" cxnId="{31BD929C-5747-4D5C-88DF-963AEDAAB82A}">
      <dgm:prSet/>
      <dgm:spPr/>
      <dgm:t>
        <a:bodyPr/>
        <a:lstStyle/>
        <a:p>
          <a:pPr algn="just"/>
          <a:endParaRPr lang="ru-RU" sz="1200">
            <a:latin typeface="GothamPro-Light"/>
          </a:endParaRPr>
        </a:p>
      </dgm:t>
    </dgm:pt>
    <dgm:pt modelId="{C123A256-B80C-40B4-A486-98F126338CFB}" type="sibTrans" cxnId="{31BD929C-5747-4D5C-88DF-963AEDAAB82A}">
      <dgm:prSet/>
      <dgm:spPr/>
      <dgm:t>
        <a:bodyPr/>
        <a:lstStyle/>
        <a:p>
          <a:pPr algn="just"/>
          <a:endParaRPr lang="ru-RU" sz="1200">
            <a:latin typeface="GothamPro-Light"/>
          </a:endParaRPr>
        </a:p>
      </dgm:t>
    </dgm:pt>
    <dgm:pt modelId="{18A81E0C-BD32-4CC9-8537-959BD7A116AC}">
      <dgm:prSet custT="1"/>
      <dgm:spPr/>
      <dgm:t>
        <a:bodyPr/>
        <a:lstStyle/>
        <a:p>
          <a:pPr algn="just"/>
          <a:endParaRPr lang="ru-RU" sz="1200" dirty="0">
            <a:latin typeface="GothamPro-Light"/>
          </a:endParaRPr>
        </a:p>
      </dgm:t>
    </dgm:pt>
    <dgm:pt modelId="{21219877-526B-4CF6-865D-35F9BD726E23}" type="parTrans" cxnId="{2CC83400-B310-4E1C-AF97-99170998BE17}">
      <dgm:prSet/>
      <dgm:spPr/>
      <dgm:t>
        <a:bodyPr/>
        <a:lstStyle/>
        <a:p>
          <a:pPr algn="just"/>
          <a:endParaRPr lang="ru-RU" sz="1200">
            <a:latin typeface="GothamPro-Light"/>
          </a:endParaRPr>
        </a:p>
      </dgm:t>
    </dgm:pt>
    <dgm:pt modelId="{CF9A7E00-85E0-4222-9B32-8121CA6DF950}" type="sibTrans" cxnId="{2CC83400-B310-4E1C-AF97-99170998BE17}">
      <dgm:prSet/>
      <dgm:spPr/>
      <dgm:t>
        <a:bodyPr/>
        <a:lstStyle/>
        <a:p>
          <a:pPr algn="just"/>
          <a:endParaRPr lang="ru-RU" sz="1200">
            <a:latin typeface="GothamPro-Light"/>
          </a:endParaRPr>
        </a:p>
      </dgm:t>
    </dgm:pt>
    <dgm:pt modelId="{694E48D8-5585-41B1-A3C8-B8E967C8BD64}">
      <dgm:prSet custT="1"/>
      <dgm:spPr/>
      <dgm:t>
        <a:bodyPr/>
        <a:lstStyle/>
        <a:p>
          <a:pPr algn="just"/>
          <a:r>
            <a:rPr lang="ru-RU" sz="1200" dirty="0" smtClean="0">
              <a:latin typeface="GothamPro-Light"/>
            </a:rPr>
            <a:t>Охват застрахованных лиц информированием </a:t>
          </a:r>
          <a:r>
            <a:rPr lang="ru-RU" sz="1200" dirty="0" smtClean="0">
              <a:latin typeface="GothamPro-Light"/>
            </a:rPr>
            <a:t>о </a:t>
          </a:r>
          <a:r>
            <a:rPr lang="ru-RU" sz="1200" dirty="0" smtClean="0">
              <a:latin typeface="GothamPro-Light"/>
            </a:rPr>
            <a:t>праве на прохождение профилактического медицинского осмотра</a:t>
          </a:r>
          <a:br>
            <a:rPr lang="ru-RU" sz="1200" dirty="0" smtClean="0">
              <a:latin typeface="GothamPro-Light"/>
            </a:rPr>
          </a:br>
          <a:r>
            <a:rPr lang="ru-RU" sz="1200" dirty="0" smtClean="0">
              <a:latin typeface="GothamPro-Light"/>
            </a:rPr>
            <a:t>к 2025 году составит 100,0%.</a:t>
          </a:r>
          <a:endParaRPr lang="ru-RU" sz="1200" dirty="0">
            <a:latin typeface="GothamPro-Light"/>
          </a:endParaRPr>
        </a:p>
      </dgm:t>
    </dgm:pt>
    <dgm:pt modelId="{E4CD7257-9808-4041-A537-3EA9C182598D}" type="parTrans" cxnId="{22B1DA6D-BF48-443F-8B5E-D74574B1D478}">
      <dgm:prSet/>
      <dgm:spPr/>
      <dgm:t>
        <a:bodyPr/>
        <a:lstStyle/>
        <a:p>
          <a:pPr algn="just"/>
          <a:endParaRPr lang="ru-RU" sz="1200">
            <a:latin typeface="GothamPro-Light"/>
          </a:endParaRPr>
        </a:p>
      </dgm:t>
    </dgm:pt>
    <dgm:pt modelId="{E883CC51-3BB3-4703-BA87-E47164028587}" type="sibTrans" cxnId="{22B1DA6D-BF48-443F-8B5E-D74574B1D478}">
      <dgm:prSet/>
      <dgm:spPr/>
      <dgm:t>
        <a:bodyPr/>
        <a:lstStyle/>
        <a:p>
          <a:pPr algn="just"/>
          <a:endParaRPr lang="ru-RU" sz="1200">
            <a:latin typeface="GothamPro-Light"/>
          </a:endParaRPr>
        </a:p>
      </dgm:t>
    </dgm:pt>
    <dgm:pt modelId="{10B8EA19-EB31-4B6F-81E6-29629077713A}">
      <dgm:prSet custT="1"/>
      <dgm:spPr/>
      <dgm:t>
        <a:bodyPr/>
        <a:lstStyle/>
        <a:p>
          <a:pPr algn="just"/>
          <a:endParaRPr lang="ru-RU" sz="1200" dirty="0">
            <a:latin typeface="GothamPro-Light"/>
          </a:endParaRPr>
        </a:p>
      </dgm:t>
    </dgm:pt>
    <dgm:pt modelId="{CED32605-CD05-4DFC-8B26-0190BC8A9E43}" type="parTrans" cxnId="{F3488D97-2A9C-48AA-A7C9-AD422C04E254}">
      <dgm:prSet/>
      <dgm:spPr/>
      <dgm:t>
        <a:bodyPr/>
        <a:lstStyle/>
        <a:p>
          <a:pPr algn="just"/>
          <a:endParaRPr lang="ru-RU" sz="1200">
            <a:latin typeface="GothamPro-Light"/>
          </a:endParaRPr>
        </a:p>
      </dgm:t>
    </dgm:pt>
    <dgm:pt modelId="{7E021F41-2F06-40F0-9224-B3BD7F405114}" type="sibTrans" cxnId="{F3488D97-2A9C-48AA-A7C9-AD422C04E254}">
      <dgm:prSet/>
      <dgm:spPr/>
      <dgm:t>
        <a:bodyPr/>
        <a:lstStyle/>
        <a:p>
          <a:pPr algn="just"/>
          <a:endParaRPr lang="ru-RU" sz="1200">
            <a:latin typeface="GothamPro-Light"/>
          </a:endParaRPr>
        </a:p>
      </dgm:t>
    </dgm:pt>
    <dgm:pt modelId="{7FED1C84-B8EB-4D55-9EE0-C5E0783D9866}">
      <dgm:prSet custT="1"/>
      <dgm:spPr/>
      <dgm:t>
        <a:bodyPr/>
        <a:lstStyle/>
        <a:p>
          <a:pPr algn="just"/>
          <a:r>
            <a:rPr lang="ru-RU" sz="1200" dirty="0" smtClean="0">
              <a:latin typeface="GothamPro-Light"/>
            </a:rPr>
            <a:t>Увеличение количества посещений при выездах мобильных медицинских бригад, тыс. посещений (с 256,3 до 260,2 к 2024 году</a:t>
          </a:r>
          <a:r>
            <a:rPr lang="ru-RU" sz="1200" dirty="0" smtClean="0">
              <a:latin typeface="GothamPro-Light"/>
            </a:rPr>
            <a:t>). </a:t>
          </a:r>
          <a:endParaRPr lang="ru-RU" sz="1200" dirty="0">
            <a:latin typeface="GothamPro-Light"/>
          </a:endParaRPr>
        </a:p>
      </dgm:t>
    </dgm:pt>
    <dgm:pt modelId="{55ECC8AF-FB76-4449-BDCD-5D81E790B7F2}" type="parTrans" cxnId="{D8775323-19DB-4D19-B665-6CF72FC7C23E}">
      <dgm:prSet/>
      <dgm:spPr/>
      <dgm:t>
        <a:bodyPr/>
        <a:lstStyle/>
        <a:p>
          <a:pPr algn="just"/>
          <a:endParaRPr lang="ru-RU" sz="1200">
            <a:latin typeface="GothamPro-Light"/>
          </a:endParaRPr>
        </a:p>
      </dgm:t>
    </dgm:pt>
    <dgm:pt modelId="{0F96C7E6-F046-4AF2-A75D-B7613167E5E2}" type="sibTrans" cxnId="{D8775323-19DB-4D19-B665-6CF72FC7C23E}">
      <dgm:prSet/>
      <dgm:spPr/>
      <dgm:t>
        <a:bodyPr/>
        <a:lstStyle/>
        <a:p>
          <a:pPr algn="just"/>
          <a:endParaRPr lang="ru-RU" sz="1200">
            <a:latin typeface="GothamPro-Light"/>
          </a:endParaRPr>
        </a:p>
      </dgm:t>
    </dgm:pt>
    <dgm:pt modelId="{919EA5F7-6396-42A5-BC30-4FA7A299EFEB}" type="pres">
      <dgm:prSet presAssocID="{B5D150F1-589A-4ABF-AE87-0941F49CB776}" presName="linearFlow" presStyleCnt="0">
        <dgm:presLayoutVars>
          <dgm:dir/>
          <dgm:animLvl val="lvl"/>
          <dgm:resizeHandles val="exact"/>
        </dgm:presLayoutVars>
      </dgm:prSet>
      <dgm:spPr/>
      <dgm:t>
        <a:bodyPr/>
        <a:lstStyle/>
        <a:p>
          <a:endParaRPr lang="ru-RU"/>
        </a:p>
      </dgm:t>
    </dgm:pt>
    <dgm:pt modelId="{B02BC6AB-787D-4D47-8F62-E8AF38240847}" type="pres">
      <dgm:prSet presAssocID="{A180AA74-AA15-4ADE-8B9C-E6A3A72B9BD3}" presName="composite" presStyleCnt="0"/>
      <dgm:spPr/>
    </dgm:pt>
    <dgm:pt modelId="{F1043AE9-F0B2-45F1-A1D1-294BB41CE591}" type="pres">
      <dgm:prSet presAssocID="{A180AA74-AA15-4ADE-8B9C-E6A3A72B9BD3}" presName="parentText" presStyleLbl="alignNode1" presStyleIdx="0" presStyleCnt="5">
        <dgm:presLayoutVars>
          <dgm:chMax val="1"/>
          <dgm:bulletEnabled val="1"/>
        </dgm:presLayoutVars>
      </dgm:prSet>
      <dgm:spPr/>
      <dgm:t>
        <a:bodyPr/>
        <a:lstStyle/>
        <a:p>
          <a:endParaRPr lang="ru-RU"/>
        </a:p>
      </dgm:t>
    </dgm:pt>
    <dgm:pt modelId="{0122E901-7602-4337-9993-48CB07F3C6E4}" type="pres">
      <dgm:prSet presAssocID="{A180AA74-AA15-4ADE-8B9C-E6A3A72B9BD3}" presName="descendantText" presStyleLbl="alignAcc1" presStyleIdx="0" presStyleCnt="5">
        <dgm:presLayoutVars>
          <dgm:bulletEnabled val="1"/>
        </dgm:presLayoutVars>
      </dgm:prSet>
      <dgm:spPr/>
      <dgm:t>
        <a:bodyPr/>
        <a:lstStyle/>
        <a:p>
          <a:endParaRPr lang="ru-RU"/>
        </a:p>
      </dgm:t>
    </dgm:pt>
    <dgm:pt modelId="{A418D3E0-264B-4A8D-9221-58A74D430B58}" type="pres">
      <dgm:prSet presAssocID="{1F9A4636-F4D5-420B-8F44-9A98DE40320F}" presName="sp" presStyleCnt="0"/>
      <dgm:spPr/>
    </dgm:pt>
    <dgm:pt modelId="{7515FED7-71E0-40AC-B161-248BD651F53B}" type="pres">
      <dgm:prSet presAssocID="{91BF519D-5367-4D6F-A590-3B1F4220CD7B}" presName="composite" presStyleCnt="0"/>
      <dgm:spPr/>
    </dgm:pt>
    <dgm:pt modelId="{E4FED51B-3BD6-4D57-8589-3653948D701E}" type="pres">
      <dgm:prSet presAssocID="{91BF519D-5367-4D6F-A590-3B1F4220CD7B}" presName="parentText" presStyleLbl="alignNode1" presStyleIdx="1" presStyleCnt="5" custScaleY="118869">
        <dgm:presLayoutVars>
          <dgm:chMax val="1"/>
          <dgm:bulletEnabled val="1"/>
        </dgm:presLayoutVars>
      </dgm:prSet>
      <dgm:spPr/>
      <dgm:t>
        <a:bodyPr/>
        <a:lstStyle/>
        <a:p>
          <a:endParaRPr lang="ru-RU"/>
        </a:p>
      </dgm:t>
    </dgm:pt>
    <dgm:pt modelId="{759923FF-63AC-43B2-88DF-65B646193B95}" type="pres">
      <dgm:prSet presAssocID="{91BF519D-5367-4D6F-A590-3B1F4220CD7B}" presName="descendantText" presStyleLbl="alignAcc1" presStyleIdx="1" presStyleCnt="5" custScaleY="133793">
        <dgm:presLayoutVars>
          <dgm:bulletEnabled val="1"/>
        </dgm:presLayoutVars>
      </dgm:prSet>
      <dgm:spPr/>
      <dgm:t>
        <a:bodyPr/>
        <a:lstStyle/>
        <a:p>
          <a:endParaRPr lang="ru-RU"/>
        </a:p>
      </dgm:t>
    </dgm:pt>
    <dgm:pt modelId="{020253E6-9AC3-4999-BA58-E7B362BF252C}" type="pres">
      <dgm:prSet presAssocID="{A73E3D94-AB00-4E90-AEEB-5016056CB0F3}" presName="sp" presStyleCnt="0"/>
      <dgm:spPr/>
    </dgm:pt>
    <dgm:pt modelId="{3D2535B7-B2B1-468D-836D-C0169EDE78A3}" type="pres">
      <dgm:prSet presAssocID="{62F90F72-19FB-461B-B7AF-504C339B4EF5}" presName="composite" presStyleCnt="0"/>
      <dgm:spPr/>
    </dgm:pt>
    <dgm:pt modelId="{7D8EA574-CDBE-49F6-AC6C-73D45E07A145}" type="pres">
      <dgm:prSet presAssocID="{62F90F72-19FB-461B-B7AF-504C339B4EF5}" presName="parentText" presStyleLbl="alignNode1" presStyleIdx="2" presStyleCnt="5">
        <dgm:presLayoutVars>
          <dgm:chMax val="1"/>
          <dgm:bulletEnabled val="1"/>
        </dgm:presLayoutVars>
      </dgm:prSet>
      <dgm:spPr/>
      <dgm:t>
        <a:bodyPr/>
        <a:lstStyle/>
        <a:p>
          <a:endParaRPr lang="ru-RU"/>
        </a:p>
      </dgm:t>
    </dgm:pt>
    <dgm:pt modelId="{B2B43703-5DC5-43B4-90EB-F5925CE18A2D}" type="pres">
      <dgm:prSet presAssocID="{62F90F72-19FB-461B-B7AF-504C339B4EF5}" presName="descendantText" presStyleLbl="alignAcc1" presStyleIdx="2" presStyleCnt="5">
        <dgm:presLayoutVars>
          <dgm:bulletEnabled val="1"/>
        </dgm:presLayoutVars>
      </dgm:prSet>
      <dgm:spPr/>
      <dgm:t>
        <a:bodyPr/>
        <a:lstStyle/>
        <a:p>
          <a:endParaRPr lang="ru-RU"/>
        </a:p>
      </dgm:t>
    </dgm:pt>
    <dgm:pt modelId="{46EADC58-7322-4975-BD29-B7BCBA0CE7DE}" type="pres">
      <dgm:prSet presAssocID="{238E25A1-FE7B-4327-BF0C-BA982CD73E60}" presName="sp" presStyleCnt="0"/>
      <dgm:spPr/>
    </dgm:pt>
    <dgm:pt modelId="{4AED08AD-891D-45D1-9F9B-FBFE812BE9C7}" type="pres">
      <dgm:prSet presAssocID="{18A81E0C-BD32-4CC9-8537-959BD7A116AC}" presName="composite" presStyleCnt="0"/>
      <dgm:spPr/>
    </dgm:pt>
    <dgm:pt modelId="{240CE140-5B18-4644-9B80-602FDFA62AFF}" type="pres">
      <dgm:prSet presAssocID="{18A81E0C-BD32-4CC9-8537-959BD7A116AC}" presName="parentText" presStyleLbl="alignNode1" presStyleIdx="3" presStyleCnt="5">
        <dgm:presLayoutVars>
          <dgm:chMax val="1"/>
          <dgm:bulletEnabled val="1"/>
        </dgm:presLayoutVars>
      </dgm:prSet>
      <dgm:spPr/>
      <dgm:t>
        <a:bodyPr/>
        <a:lstStyle/>
        <a:p>
          <a:endParaRPr lang="ru-RU"/>
        </a:p>
      </dgm:t>
    </dgm:pt>
    <dgm:pt modelId="{F2233959-55E0-4688-BCFE-AC699ED3FA3E}" type="pres">
      <dgm:prSet presAssocID="{18A81E0C-BD32-4CC9-8537-959BD7A116AC}" presName="descendantText" presStyleLbl="alignAcc1" presStyleIdx="3" presStyleCnt="5">
        <dgm:presLayoutVars>
          <dgm:bulletEnabled val="1"/>
        </dgm:presLayoutVars>
      </dgm:prSet>
      <dgm:spPr/>
      <dgm:t>
        <a:bodyPr/>
        <a:lstStyle/>
        <a:p>
          <a:endParaRPr lang="ru-RU"/>
        </a:p>
      </dgm:t>
    </dgm:pt>
    <dgm:pt modelId="{347186FB-8A4D-4607-B729-A85B78A6600C}" type="pres">
      <dgm:prSet presAssocID="{CF9A7E00-85E0-4222-9B32-8121CA6DF950}" presName="sp" presStyleCnt="0"/>
      <dgm:spPr/>
    </dgm:pt>
    <dgm:pt modelId="{7030FA63-B26A-41A9-9E15-E83DA6E3F858}" type="pres">
      <dgm:prSet presAssocID="{10B8EA19-EB31-4B6F-81E6-29629077713A}" presName="composite" presStyleCnt="0"/>
      <dgm:spPr/>
    </dgm:pt>
    <dgm:pt modelId="{F6ABBC94-C463-496C-B960-83DB4A45081D}" type="pres">
      <dgm:prSet presAssocID="{10B8EA19-EB31-4B6F-81E6-29629077713A}" presName="parentText" presStyleLbl="alignNode1" presStyleIdx="4" presStyleCnt="5">
        <dgm:presLayoutVars>
          <dgm:chMax val="1"/>
          <dgm:bulletEnabled val="1"/>
        </dgm:presLayoutVars>
      </dgm:prSet>
      <dgm:spPr/>
      <dgm:t>
        <a:bodyPr/>
        <a:lstStyle/>
        <a:p>
          <a:endParaRPr lang="ru-RU"/>
        </a:p>
      </dgm:t>
    </dgm:pt>
    <dgm:pt modelId="{099D4578-258D-4E11-9F07-B26ED19831F6}" type="pres">
      <dgm:prSet presAssocID="{10B8EA19-EB31-4B6F-81E6-29629077713A}" presName="descendantText" presStyleLbl="alignAcc1" presStyleIdx="4" presStyleCnt="5">
        <dgm:presLayoutVars>
          <dgm:bulletEnabled val="1"/>
        </dgm:presLayoutVars>
      </dgm:prSet>
      <dgm:spPr/>
      <dgm:t>
        <a:bodyPr/>
        <a:lstStyle/>
        <a:p>
          <a:endParaRPr lang="ru-RU"/>
        </a:p>
      </dgm:t>
    </dgm:pt>
  </dgm:ptLst>
  <dgm:cxnLst>
    <dgm:cxn modelId="{EDAC8C70-7AD9-4872-880D-1D072FEC94B0}" type="presOf" srcId="{9C16DD52-0AF8-4F46-A0D1-2F4AC1F61E52}" destId="{0122E901-7602-4337-9993-48CB07F3C6E4}" srcOrd="0" destOrd="0" presId="urn:microsoft.com/office/officeart/2005/8/layout/chevron2"/>
    <dgm:cxn modelId="{2CC83400-B310-4E1C-AF97-99170998BE17}" srcId="{B5D150F1-589A-4ABF-AE87-0941F49CB776}" destId="{18A81E0C-BD32-4CC9-8537-959BD7A116AC}" srcOrd="3" destOrd="0" parTransId="{21219877-526B-4CF6-865D-35F9BD726E23}" sibTransId="{CF9A7E00-85E0-4222-9B32-8121CA6DF950}"/>
    <dgm:cxn modelId="{C23D7A5B-8C8D-4BAE-8B1B-AB1F9B353879}" type="presOf" srcId="{18A81E0C-BD32-4CC9-8537-959BD7A116AC}" destId="{240CE140-5B18-4644-9B80-602FDFA62AFF}" srcOrd="0" destOrd="0" presId="urn:microsoft.com/office/officeart/2005/8/layout/chevron2"/>
    <dgm:cxn modelId="{789093FE-8648-4663-B67F-FF1CA0FC9C4A}" type="presOf" srcId="{694E48D8-5585-41B1-A3C8-B8E967C8BD64}" destId="{F2233959-55E0-4688-BCFE-AC699ED3FA3E}" srcOrd="0" destOrd="0" presId="urn:microsoft.com/office/officeart/2005/8/layout/chevron2"/>
    <dgm:cxn modelId="{419BADD1-BA0D-4AD9-A3E7-CCB3E6D2176C}" srcId="{91BF519D-5367-4D6F-A590-3B1F4220CD7B}" destId="{E2C6AA22-7D29-4F46-99EA-3E8D9075A455}" srcOrd="0" destOrd="0" parTransId="{0908DF7E-C86B-4C5F-BFF5-50779D2AFD6C}" sibTransId="{98663DEF-F8A1-41F6-B6F5-11EB03250058}"/>
    <dgm:cxn modelId="{32302219-D1E1-41E9-A9BA-F07A274256DF}" srcId="{A180AA74-AA15-4ADE-8B9C-E6A3A72B9BD3}" destId="{9C16DD52-0AF8-4F46-A0D1-2F4AC1F61E52}" srcOrd="0" destOrd="0" parTransId="{76F3FFBE-2180-4E66-A953-46B35201CAE4}" sibTransId="{CE0D6966-8CBC-4168-8C39-A838FC298916}"/>
    <dgm:cxn modelId="{31BD929C-5747-4D5C-88DF-963AEDAAB82A}" srcId="{62F90F72-19FB-461B-B7AF-504C339B4EF5}" destId="{0EFD54AF-0D27-4112-97A6-6E246F00606C}" srcOrd="0" destOrd="0" parTransId="{7AFB6BB9-327E-4FDA-BCC3-AAA8D073D039}" sibTransId="{C123A256-B80C-40B4-A486-98F126338CFB}"/>
    <dgm:cxn modelId="{1D8D240C-020A-4B0E-A307-DCB01CCA00CE}" type="presOf" srcId="{0EFD54AF-0D27-4112-97A6-6E246F00606C}" destId="{B2B43703-5DC5-43B4-90EB-F5925CE18A2D}" srcOrd="0" destOrd="0" presId="urn:microsoft.com/office/officeart/2005/8/layout/chevron2"/>
    <dgm:cxn modelId="{30C29910-2CC0-47E2-AA56-30FEF5D6CC55}" type="presOf" srcId="{10B8EA19-EB31-4B6F-81E6-29629077713A}" destId="{F6ABBC94-C463-496C-B960-83DB4A45081D}" srcOrd="0" destOrd="0" presId="urn:microsoft.com/office/officeart/2005/8/layout/chevron2"/>
    <dgm:cxn modelId="{0FA68B36-53EB-4856-B922-33FD4384B3BE}" srcId="{B5D150F1-589A-4ABF-AE87-0941F49CB776}" destId="{91BF519D-5367-4D6F-A590-3B1F4220CD7B}" srcOrd="1" destOrd="0" parTransId="{A135F1F0-8635-408B-ACE4-E9A77644D91E}" sibTransId="{A73E3D94-AB00-4E90-AEEB-5016056CB0F3}"/>
    <dgm:cxn modelId="{F3488D97-2A9C-48AA-A7C9-AD422C04E254}" srcId="{B5D150F1-589A-4ABF-AE87-0941F49CB776}" destId="{10B8EA19-EB31-4B6F-81E6-29629077713A}" srcOrd="4" destOrd="0" parTransId="{CED32605-CD05-4DFC-8B26-0190BC8A9E43}" sibTransId="{7E021F41-2F06-40F0-9224-B3BD7F405114}"/>
    <dgm:cxn modelId="{22B1DA6D-BF48-443F-8B5E-D74574B1D478}" srcId="{18A81E0C-BD32-4CC9-8537-959BD7A116AC}" destId="{694E48D8-5585-41B1-A3C8-B8E967C8BD64}" srcOrd="0" destOrd="0" parTransId="{E4CD7257-9808-4041-A537-3EA9C182598D}" sibTransId="{E883CC51-3BB3-4703-BA87-E47164028587}"/>
    <dgm:cxn modelId="{1E9818B4-9B7C-404C-A04E-C3BE156F4B22}" srcId="{B5D150F1-589A-4ABF-AE87-0941F49CB776}" destId="{A180AA74-AA15-4ADE-8B9C-E6A3A72B9BD3}" srcOrd="0" destOrd="0" parTransId="{87E2294A-60B4-4CF3-BA15-FAB4B621E10A}" sibTransId="{1F9A4636-F4D5-420B-8F44-9A98DE40320F}"/>
    <dgm:cxn modelId="{04E00F37-34AD-4A67-8437-13D0A22D5ED6}" type="presOf" srcId="{A180AA74-AA15-4ADE-8B9C-E6A3A72B9BD3}" destId="{F1043AE9-F0B2-45F1-A1D1-294BB41CE591}" srcOrd="0" destOrd="0" presId="urn:microsoft.com/office/officeart/2005/8/layout/chevron2"/>
    <dgm:cxn modelId="{0F83ADBA-0361-4AFB-A9E4-0A21A5F502B2}" srcId="{B5D150F1-589A-4ABF-AE87-0941F49CB776}" destId="{62F90F72-19FB-461B-B7AF-504C339B4EF5}" srcOrd="2" destOrd="0" parTransId="{73B380B1-0529-4315-8FA1-C84B126A4108}" sibTransId="{238E25A1-FE7B-4327-BF0C-BA982CD73E60}"/>
    <dgm:cxn modelId="{03A5E191-2C6A-4316-BBD9-971320E4A25E}" type="presOf" srcId="{7FED1C84-B8EB-4D55-9EE0-C5E0783D9866}" destId="{099D4578-258D-4E11-9F07-B26ED19831F6}" srcOrd="0" destOrd="0" presId="urn:microsoft.com/office/officeart/2005/8/layout/chevron2"/>
    <dgm:cxn modelId="{14C3AF93-CBD3-4540-ADB5-9891FCC7567A}" type="presOf" srcId="{B5D150F1-589A-4ABF-AE87-0941F49CB776}" destId="{919EA5F7-6396-42A5-BC30-4FA7A299EFEB}" srcOrd="0" destOrd="0" presId="urn:microsoft.com/office/officeart/2005/8/layout/chevron2"/>
    <dgm:cxn modelId="{B100B3AD-9AD5-4DFE-991D-8C6279EFB69C}" type="presOf" srcId="{E2C6AA22-7D29-4F46-99EA-3E8D9075A455}" destId="{759923FF-63AC-43B2-88DF-65B646193B95}" srcOrd="0" destOrd="0" presId="urn:microsoft.com/office/officeart/2005/8/layout/chevron2"/>
    <dgm:cxn modelId="{68EE36ED-B766-4F4C-B3CC-070E4D1F8112}" type="presOf" srcId="{62F90F72-19FB-461B-B7AF-504C339B4EF5}" destId="{7D8EA574-CDBE-49F6-AC6C-73D45E07A145}" srcOrd="0" destOrd="0" presId="urn:microsoft.com/office/officeart/2005/8/layout/chevron2"/>
    <dgm:cxn modelId="{D8775323-19DB-4D19-B665-6CF72FC7C23E}" srcId="{10B8EA19-EB31-4B6F-81E6-29629077713A}" destId="{7FED1C84-B8EB-4D55-9EE0-C5E0783D9866}" srcOrd="0" destOrd="0" parTransId="{55ECC8AF-FB76-4449-BDCD-5D81E790B7F2}" sibTransId="{0F96C7E6-F046-4AF2-A75D-B7613167E5E2}"/>
    <dgm:cxn modelId="{35FCDD1B-D2E6-487F-B2B1-BD61CA6FEBF5}" type="presOf" srcId="{91BF519D-5367-4D6F-A590-3B1F4220CD7B}" destId="{E4FED51B-3BD6-4D57-8589-3653948D701E}" srcOrd="0" destOrd="0" presId="urn:microsoft.com/office/officeart/2005/8/layout/chevron2"/>
    <dgm:cxn modelId="{B39FA2DC-D691-4F8D-9B0A-6457149CC797}" type="presParOf" srcId="{919EA5F7-6396-42A5-BC30-4FA7A299EFEB}" destId="{B02BC6AB-787D-4D47-8F62-E8AF38240847}" srcOrd="0" destOrd="0" presId="urn:microsoft.com/office/officeart/2005/8/layout/chevron2"/>
    <dgm:cxn modelId="{0B2904DE-A7E4-43E8-839C-318BB79E9105}" type="presParOf" srcId="{B02BC6AB-787D-4D47-8F62-E8AF38240847}" destId="{F1043AE9-F0B2-45F1-A1D1-294BB41CE591}" srcOrd="0" destOrd="0" presId="urn:microsoft.com/office/officeart/2005/8/layout/chevron2"/>
    <dgm:cxn modelId="{D6F65E76-D2FD-4F01-B480-0F1B9782E1BB}" type="presParOf" srcId="{B02BC6AB-787D-4D47-8F62-E8AF38240847}" destId="{0122E901-7602-4337-9993-48CB07F3C6E4}" srcOrd="1" destOrd="0" presId="urn:microsoft.com/office/officeart/2005/8/layout/chevron2"/>
    <dgm:cxn modelId="{0E315B36-B4F9-47A2-A6B8-5587CC71F7D6}" type="presParOf" srcId="{919EA5F7-6396-42A5-BC30-4FA7A299EFEB}" destId="{A418D3E0-264B-4A8D-9221-58A74D430B58}" srcOrd="1" destOrd="0" presId="urn:microsoft.com/office/officeart/2005/8/layout/chevron2"/>
    <dgm:cxn modelId="{F9B1BCE5-26E3-4D1F-9C3F-3CB332B1B56A}" type="presParOf" srcId="{919EA5F7-6396-42A5-BC30-4FA7A299EFEB}" destId="{7515FED7-71E0-40AC-B161-248BD651F53B}" srcOrd="2" destOrd="0" presId="urn:microsoft.com/office/officeart/2005/8/layout/chevron2"/>
    <dgm:cxn modelId="{C3CF6700-4427-4B7B-999A-F82641A6A9C0}" type="presParOf" srcId="{7515FED7-71E0-40AC-B161-248BD651F53B}" destId="{E4FED51B-3BD6-4D57-8589-3653948D701E}" srcOrd="0" destOrd="0" presId="urn:microsoft.com/office/officeart/2005/8/layout/chevron2"/>
    <dgm:cxn modelId="{D77415F8-61CB-4D16-A071-DED9193DD500}" type="presParOf" srcId="{7515FED7-71E0-40AC-B161-248BD651F53B}" destId="{759923FF-63AC-43B2-88DF-65B646193B95}" srcOrd="1" destOrd="0" presId="urn:microsoft.com/office/officeart/2005/8/layout/chevron2"/>
    <dgm:cxn modelId="{9BB6585E-9BF1-458C-9D4A-12A74BC71CC2}" type="presParOf" srcId="{919EA5F7-6396-42A5-BC30-4FA7A299EFEB}" destId="{020253E6-9AC3-4999-BA58-E7B362BF252C}" srcOrd="3" destOrd="0" presId="urn:microsoft.com/office/officeart/2005/8/layout/chevron2"/>
    <dgm:cxn modelId="{48318E37-0B1F-42DF-A8BB-49D10B80B4DA}" type="presParOf" srcId="{919EA5F7-6396-42A5-BC30-4FA7A299EFEB}" destId="{3D2535B7-B2B1-468D-836D-C0169EDE78A3}" srcOrd="4" destOrd="0" presId="urn:microsoft.com/office/officeart/2005/8/layout/chevron2"/>
    <dgm:cxn modelId="{0D304A38-6AA6-40E7-B72E-9AAA7BF2E06B}" type="presParOf" srcId="{3D2535B7-B2B1-468D-836D-C0169EDE78A3}" destId="{7D8EA574-CDBE-49F6-AC6C-73D45E07A145}" srcOrd="0" destOrd="0" presId="urn:microsoft.com/office/officeart/2005/8/layout/chevron2"/>
    <dgm:cxn modelId="{E3267772-56CD-4245-8456-5C963A952893}" type="presParOf" srcId="{3D2535B7-B2B1-468D-836D-C0169EDE78A3}" destId="{B2B43703-5DC5-43B4-90EB-F5925CE18A2D}" srcOrd="1" destOrd="0" presId="urn:microsoft.com/office/officeart/2005/8/layout/chevron2"/>
    <dgm:cxn modelId="{1799D2B7-CE93-41CD-AB9F-4BAE3A598CAD}" type="presParOf" srcId="{919EA5F7-6396-42A5-BC30-4FA7A299EFEB}" destId="{46EADC58-7322-4975-BD29-B7BCBA0CE7DE}" srcOrd="5" destOrd="0" presId="urn:microsoft.com/office/officeart/2005/8/layout/chevron2"/>
    <dgm:cxn modelId="{CDD41102-65D6-4CEC-938D-9A2B5D39E2BD}" type="presParOf" srcId="{919EA5F7-6396-42A5-BC30-4FA7A299EFEB}" destId="{4AED08AD-891D-45D1-9F9B-FBFE812BE9C7}" srcOrd="6" destOrd="0" presId="urn:microsoft.com/office/officeart/2005/8/layout/chevron2"/>
    <dgm:cxn modelId="{510DEA45-6BC9-4CCF-B5F8-05B47C036C81}" type="presParOf" srcId="{4AED08AD-891D-45D1-9F9B-FBFE812BE9C7}" destId="{240CE140-5B18-4644-9B80-602FDFA62AFF}" srcOrd="0" destOrd="0" presId="urn:microsoft.com/office/officeart/2005/8/layout/chevron2"/>
    <dgm:cxn modelId="{2EEDCD17-D5AC-4DE9-BB9C-B752D90C94FD}" type="presParOf" srcId="{4AED08AD-891D-45D1-9F9B-FBFE812BE9C7}" destId="{F2233959-55E0-4688-BCFE-AC699ED3FA3E}" srcOrd="1" destOrd="0" presId="urn:microsoft.com/office/officeart/2005/8/layout/chevron2"/>
    <dgm:cxn modelId="{7B7A73D3-77DD-4427-B7F0-043CCB352033}" type="presParOf" srcId="{919EA5F7-6396-42A5-BC30-4FA7A299EFEB}" destId="{347186FB-8A4D-4607-B729-A85B78A6600C}" srcOrd="7" destOrd="0" presId="urn:microsoft.com/office/officeart/2005/8/layout/chevron2"/>
    <dgm:cxn modelId="{13598E5E-C5D3-443D-81E4-5F38A461EF99}" type="presParOf" srcId="{919EA5F7-6396-42A5-BC30-4FA7A299EFEB}" destId="{7030FA63-B26A-41A9-9E15-E83DA6E3F858}" srcOrd="8" destOrd="0" presId="urn:microsoft.com/office/officeart/2005/8/layout/chevron2"/>
    <dgm:cxn modelId="{C6115A15-40AB-4786-889E-B031BF8639EF}" type="presParOf" srcId="{7030FA63-B26A-41A9-9E15-E83DA6E3F858}" destId="{F6ABBC94-C463-496C-B960-83DB4A45081D}" srcOrd="0" destOrd="0" presId="urn:microsoft.com/office/officeart/2005/8/layout/chevron2"/>
    <dgm:cxn modelId="{5819B40B-33BE-4B2B-8BE2-A6F88884DC86}" type="presParOf" srcId="{7030FA63-B26A-41A9-9E15-E83DA6E3F858}" destId="{099D4578-258D-4E11-9F07-B26ED19831F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2170B3A-ADB6-430C-B753-D98D0C7ED456}"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ru-RU"/>
        </a:p>
      </dgm:t>
    </dgm:pt>
    <dgm:pt modelId="{6B6CC26F-F311-4DF8-8949-4C4F04E94CBC}">
      <dgm:prSet phldrT="[Текст]"/>
      <dgm:spPr/>
      <dgm:t>
        <a:bodyPr/>
        <a:lstStyle/>
        <a:p>
          <a:r>
            <a:rPr lang="ru-RU" dirty="0">
              <a:latin typeface="GothamPro-Medium"/>
            </a:rPr>
            <a:t>Цель проекта</a:t>
          </a:r>
        </a:p>
      </dgm:t>
    </dgm:pt>
    <dgm:pt modelId="{FB5AA3AA-5CA3-4E40-8C2B-5125E61286D4}" type="parTrans" cxnId="{40864990-9A33-4D51-8148-E25256FC7C9F}">
      <dgm:prSet/>
      <dgm:spPr/>
      <dgm:t>
        <a:bodyPr/>
        <a:lstStyle/>
        <a:p>
          <a:endParaRPr lang="ru-RU"/>
        </a:p>
      </dgm:t>
    </dgm:pt>
    <dgm:pt modelId="{86EAE91F-6FA6-4E0F-8467-9DF22D0EE1CF}" type="sibTrans" cxnId="{40864990-9A33-4D51-8148-E25256FC7C9F}">
      <dgm:prSet/>
      <dgm:spPr/>
      <dgm:t>
        <a:bodyPr/>
        <a:lstStyle/>
        <a:p>
          <a:endParaRPr lang="ru-RU"/>
        </a:p>
      </dgm:t>
    </dgm:pt>
    <dgm:pt modelId="{EBB78604-66FD-463C-AA09-CAB22DD787F2}">
      <dgm:prSet phldrT="[Текст]" custT="1"/>
      <dgm:spPr/>
      <dgm:t>
        <a:bodyPr/>
        <a:lstStyle/>
        <a:p>
          <a:pPr algn="ctr"/>
          <a:r>
            <a:rPr lang="ru-RU" sz="2400" dirty="0" smtClean="0">
              <a:latin typeface="GothamPro-Medium"/>
            </a:rPr>
            <a:t>Снижение смертности от </a:t>
          </a:r>
          <a:r>
            <a:rPr lang="ru-RU" sz="2400" dirty="0" smtClean="0">
              <a:latin typeface="GothamPro-Medium"/>
            </a:rPr>
            <a:t>новообразований, </a:t>
          </a:r>
          <a:r>
            <a:rPr lang="ru-RU" sz="2400" dirty="0" smtClean="0">
              <a:latin typeface="GothamPro-Medium"/>
            </a:rPr>
            <a:t>в том числе от злокачественных </a:t>
          </a:r>
        </a:p>
        <a:p>
          <a:pPr algn="ctr"/>
          <a:r>
            <a:rPr lang="ru-RU" sz="2400" b="1" dirty="0" smtClean="0">
              <a:effectLst>
                <a:outerShdw blurRad="38100" dist="38100" dir="2700000" algn="tl">
                  <a:srgbClr val="000000">
                    <a:alpha val="43137"/>
                  </a:srgbClr>
                </a:outerShdw>
              </a:effectLst>
              <a:latin typeface="GothamPro-Medium"/>
            </a:rPr>
            <a:t>(до 109,1 случаев на 100 тыс. населения в 2024 году) </a:t>
          </a:r>
        </a:p>
      </dgm:t>
    </dgm:pt>
    <dgm:pt modelId="{CAB8DEF8-61CA-46EA-90FD-E48FC7E7E035}" type="parTrans" cxnId="{3F2BEF2C-C91D-425D-85C4-52D83957F828}">
      <dgm:prSet/>
      <dgm:spPr/>
      <dgm:t>
        <a:bodyPr/>
        <a:lstStyle/>
        <a:p>
          <a:endParaRPr lang="ru-RU"/>
        </a:p>
      </dgm:t>
    </dgm:pt>
    <dgm:pt modelId="{FEFF8E86-F67F-441D-A4D6-79945BCAC0E6}" type="sibTrans" cxnId="{3F2BEF2C-C91D-425D-85C4-52D83957F828}">
      <dgm:prSet/>
      <dgm:spPr/>
      <dgm:t>
        <a:bodyPr/>
        <a:lstStyle/>
        <a:p>
          <a:endParaRPr lang="ru-RU"/>
        </a:p>
      </dgm:t>
    </dgm:pt>
    <dgm:pt modelId="{4D266AF0-62F8-4DE6-A7B2-71D1655123F9}" type="pres">
      <dgm:prSet presAssocID="{02170B3A-ADB6-430C-B753-D98D0C7ED456}" presName="diagram" presStyleCnt="0">
        <dgm:presLayoutVars>
          <dgm:chPref val="1"/>
          <dgm:dir/>
          <dgm:animOne val="branch"/>
          <dgm:animLvl val="lvl"/>
          <dgm:resizeHandles/>
        </dgm:presLayoutVars>
      </dgm:prSet>
      <dgm:spPr/>
      <dgm:t>
        <a:bodyPr/>
        <a:lstStyle/>
        <a:p>
          <a:endParaRPr lang="ru-RU"/>
        </a:p>
      </dgm:t>
    </dgm:pt>
    <dgm:pt modelId="{B4E1928A-D85D-493C-B9D6-8FDFC2CB5011}" type="pres">
      <dgm:prSet presAssocID="{6B6CC26F-F311-4DF8-8949-4C4F04E94CBC}" presName="root" presStyleCnt="0"/>
      <dgm:spPr/>
    </dgm:pt>
    <dgm:pt modelId="{79B3CFAB-E9CA-46F6-BF23-29DD84E4B6B5}" type="pres">
      <dgm:prSet presAssocID="{6B6CC26F-F311-4DF8-8949-4C4F04E94CBC}" presName="rootComposite" presStyleCnt="0"/>
      <dgm:spPr/>
    </dgm:pt>
    <dgm:pt modelId="{AB3EDF55-B3CC-4890-9A8D-7577897C6C98}" type="pres">
      <dgm:prSet presAssocID="{6B6CC26F-F311-4DF8-8949-4C4F04E94CBC}" presName="rootText" presStyleLbl="node1" presStyleIdx="0" presStyleCnt="1" custScaleX="138683" custScaleY="73833"/>
      <dgm:spPr/>
      <dgm:t>
        <a:bodyPr/>
        <a:lstStyle/>
        <a:p>
          <a:endParaRPr lang="ru-RU"/>
        </a:p>
      </dgm:t>
    </dgm:pt>
    <dgm:pt modelId="{9E84F92F-F553-4458-8931-3F9001453EB1}" type="pres">
      <dgm:prSet presAssocID="{6B6CC26F-F311-4DF8-8949-4C4F04E94CBC}" presName="rootConnector" presStyleLbl="node1" presStyleIdx="0" presStyleCnt="1"/>
      <dgm:spPr/>
      <dgm:t>
        <a:bodyPr/>
        <a:lstStyle/>
        <a:p>
          <a:endParaRPr lang="ru-RU"/>
        </a:p>
      </dgm:t>
    </dgm:pt>
    <dgm:pt modelId="{91E31CB8-E27E-4533-9A2E-BFA29827505F}" type="pres">
      <dgm:prSet presAssocID="{6B6CC26F-F311-4DF8-8949-4C4F04E94CBC}" presName="childShape" presStyleCnt="0"/>
      <dgm:spPr/>
    </dgm:pt>
    <dgm:pt modelId="{BD860C56-CE84-42D2-A461-EFEE49E462F6}" type="pres">
      <dgm:prSet presAssocID="{CAB8DEF8-61CA-46EA-90FD-E48FC7E7E035}" presName="Name13" presStyleLbl="parChTrans1D2" presStyleIdx="0" presStyleCnt="1"/>
      <dgm:spPr/>
      <dgm:t>
        <a:bodyPr/>
        <a:lstStyle/>
        <a:p>
          <a:endParaRPr lang="ru-RU"/>
        </a:p>
      </dgm:t>
    </dgm:pt>
    <dgm:pt modelId="{2768E81F-351A-4FB9-9F0B-D50C48D4359D}" type="pres">
      <dgm:prSet presAssocID="{EBB78604-66FD-463C-AA09-CAB22DD787F2}" presName="childText" presStyleLbl="bgAcc1" presStyleIdx="0" presStyleCnt="1" custScaleX="1109581" custScaleY="180234">
        <dgm:presLayoutVars>
          <dgm:bulletEnabled val="1"/>
        </dgm:presLayoutVars>
      </dgm:prSet>
      <dgm:spPr/>
      <dgm:t>
        <a:bodyPr/>
        <a:lstStyle/>
        <a:p>
          <a:endParaRPr lang="ru-RU"/>
        </a:p>
      </dgm:t>
    </dgm:pt>
  </dgm:ptLst>
  <dgm:cxnLst>
    <dgm:cxn modelId="{40864990-9A33-4D51-8148-E25256FC7C9F}" srcId="{02170B3A-ADB6-430C-B753-D98D0C7ED456}" destId="{6B6CC26F-F311-4DF8-8949-4C4F04E94CBC}" srcOrd="0" destOrd="0" parTransId="{FB5AA3AA-5CA3-4E40-8C2B-5125E61286D4}" sibTransId="{86EAE91F-6FA6-4E0F-8467-9DF22D0EE1CF}"/>
    <dgm:cxn modelId="{09A87B7B-3118-4D56-A840-BDE28C52C973}" type="presOf" srcId="{6B6CC26F-F311-4DF8-8949-4C4F04E94CBC}" destId="{AB3EDF55-B3CC-4890-9A8D-7577897C6C98}" srcOrd="0" destOrd="0" presId="urn:microsoft.com/office/officeart/2005/8/layout/hierarchy3"/>
    <dgm:cxn modelId="{2BF70BD7-B356-4439-A844-4AACF2A09716}" type="presOf" srcId="{EBB78604-66FD-463C-AA09-CAB22DD787F2}" destId="{2768E81F-351A-4FB9-9F0B-D50C48D4359D}" srcOrd="0" destOrd="0" presId="urn:microsoft.com/office/officeart/2005/8/layout/hierarchy3"/>
    <dgm:cxn modelId="{20DD174E-CD73-4F21-8E48-BCFC323BB7AB}" type="presOf" srcId="{6B6CC26F-F311-4DF8-8949-4C4F04E94CBC}" destId="{9E84F92F-F553-4458-8931-3F9001453EB1}" srcOrd="1" destOrd="0" presId="urn:microsoft.com/office/officeart/2005/8/layout/hierarchy3"/>
    <dgm:cxn modelId="{52FBD1F9-C0AF-4AED-BDB5-BC3D071AF6EB}" type="presOf" srcId="{CAB8DEF8-61CA-46EA-90FD-E48FC7E7E035}" destId="{BD860C56-CE84-42D2-A461-EFEE49E462F6}" srcOrd="0" destOrd="0" presId="urn:microsoft.com/office/officeart/2005/8/layout/hierarchy3"/>
    <dgm:cxn modelId="{279C3082-EBDE-4F79-898A-02F2874B6726}" type="presOf" srcId="{02170B3A-ADB6-430C-B753-D98D0C7ED456}" destId="{4D266AF0-62F8-4DE6-A7B2-71D1655123F9}" srcOrd="0" destOrd="0" presId="urn:microsoft.com/office/officeart/2005/8/layout/hierarchy3"/>
    <dgm:cxn modelId="{3F2BEF2C-C91D-425D-85C4-52D83957F828}" srcId="{6B6CC26F-F311-4DF8-8949-4C4F04E94CBC}" destId="{EBB78604-66FD-463C-AA09-CAB22DD787F2}" srcOrd="0" destOrd="0" parTransId="{CAB8DEF8-61CA-46EA-90FD-E48FC7E7E035}" sibTransId="{FEFF8E86-F67F-441D-A4D6-79945BCAC0E6}"/>
    <dgm:cxn modelId="{2B696FB7-AA3D-495E-9234-929AC1257DD3}" type="presParOf" srcId="{4D266AF0-62F8-4DE6-A7B2-71D1655123F9}" destId="{B4E1928A-D85D-493C-B9D6-8FDFC2CB5011}" srcOrd="0" destOrd="0" presId="urn:microsoft.com/office/officeart/2005/8/layout/hierarchy3"/>
    <dgm:cxn modelId="{8E606B3E-FCF6-43CA-B1D0-BEEBD1165CE5}" type="presParOf" srcId="{B4E1928A-D85D-493C-B9D6-8FDFC2CB5011}" destId="{79B3CFAB-E9CA-46F6-BF23-29DD84E4B6B5}" srcOrd="0" destOrd="0" presId="urn:microsoft.com/office/officeart/2005/8/layout/hierarchy3"/>
    <dgm:cxn modelId="{1E7A5BEF-967C-43D9-941C-8D8E11542697}" type="presParOf" srcId="{79B3CFAB-E9CA-46F6-BF23-29DD84E4B6B5}" destId="{AB3EDF55-B3CC-4890-9A8D-7577897C6C98}" srcOrd="0" destOrd="0" presId="urn:microsoft.com/office/officeart/2005/8/layout/hierarchy3"/>
    <dgm:cxn modelId="{81B6D120-A559-4CDB-A23E-1F1452B1D525}" type="presParOf" srcId="{79B3CFAB-E9CA-46F6-BF23-29DD84E4B6B5}" destId="{9E84F92F-F553-4458-8931-3F9001453EB1}" srcOrd="1" destOrd="0" presId="urn:microsoft.com/office/officeart/2005/8/layout/hierarchy3"/>
    <dgm:cxn modelId="{547E41BF-E63B-4C83-ACC1-6A42951929A2}" type="presParOf" srcId="{B4E1928A-D85D-493C-B9D6-8FDFC2CB5011}" destId="{91E31CB8-E27E-4533-9A2E-BFA29827505F}" srcOrd="1" destOrd="0" presId="urn:microsoft.com/office/officeart/2005/8/layout/hierarchy3"/>
    <dgm:cxn modelId="{C1AABAF0-AF0A-4BBB-9EC3-5036C2B6D8C1}" type="presParOf" srcId="{91E31CB8-E27E-4533-9A2E-BFA29827505F}" destId="{BD860C56-CE84-42D2-A461-EFEE49E462F6}" srcOrd="0" destOrd="0" presId="urn:microsoft.com/office/officeart/2005/8/layout/hierarchy3"/>
    <dgm:cxn modelId="{C8F0423C-ABDC-412E-AD9E-7F9BE826B8CA}" type="presParOf" srcId="{91E31CB8-E27E-4533-9A2E-BFA29827505F}" destId="{2768E81F-351A-4FB9-9F0B-D50C48D4359D}"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0CF4B6E-DACD-4B3F-BE57-AC34DC404EC5}"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ru-RU"/>
        </a:p>
      </dgm:t>
    </dgm:pt>
    <dgm:pt modelId="{07B6C035-4C93-4426-A691-64CF9FD46181}">
      <dgm:prSet phldrT="[Текст]" custT="1"/>
      <dgm:spPr/>
      <dgm:t>
        <a:bodyPr anchor="ctr"/>
        <a:lstStyle/>
        <a:p>
          <a:pPr algn="just">
            <a:lnSpc>
              <a:spcPct val="100000"/>
            </a:lnSpc>
          </a:pPr>
          <a:r>
            <a:rPr lang="ru-RU" sz="1800" dirty="0" smtClean="0">
              <a:latin typeface="GothamPro-Medium"/>
            </a:rPr>
            <a:t>Создание 6-ти центров амбулаторной онкологической помощи (ЦАОП) с полным спектром оборудования и специалистов, необходимых для комплексной диагностики основных видов злокачественных новообразований в </a:t>
          </a:r>
          <a:r>
            <a:rPr lang="ru-RU" sz="1800" dirty="0" smtClean="0">
              <a:latin typeface="GothamPro-Medium"/>
            </a:rPr>
            <a:t>течение </a:t>
          </a:r>
          <a:r>
            <a:rPr lang="ru-RU" sz="1800" dirty="0" smtClean="0">
              <a:latin typeface="GothamPro-Medium"/>
            </a:rPr>
            <a:t>14 дней.</a:t>
          </a:r>
          <a:endParaRPr lang="ru-RU" sz="1800" dirty="0"/>
        </a:p>
      </dgm:t>
    </dgm:pt>
    <dgm:pt modelId="{C9562C01-F86B-4BA5-A9F5-44382161AE16}" type="parTrans" cxnId="{F2AB18E0-E7A5-40E3-93EC-18FBC48E4742}">
      <dgm:prSet/>
      <dgm:spPr/>
      <dgm:t>
        <a:bodyPr/>
        <a:lstStyle/>
        <a:p>
          <a:pPr algn="just">
            <a:lnSpc>
              <a:spcPct val="100000"/>
            </a:lnSpc>
          </a:pPr>
          <a:endParaRPr lang="ru-RU" sz="1800"/>
        </a:p>
      </dgm:t>
    </dgm:pt>
    <dgm:pt modelId="{5EB75430-620A-457B-9576-48F4A5326ADB}" type="sibTrans" cxnId="{F2AB18E0-E7A5-40E3-93EC-18FBC48E4742}">
      <dgm:prSet/>
      <dgm:spPr/>
      <dgm:t>
        <a:bodyPr/>
        <a:lstStyle/>
        <a:p>
          <a:pPr algn="just">
            <a:lnSpc>
              <a:spcPct val="100000"/>
            </a:lnSpc>
          </a:pPr>
          <a:endParaRPr lang="ru-RU" sz="1800"/>
        </a:p>
      </dgm:t>
    </dgm:pt>
    <dgm:pt modelId="{94C003A0-41A6-44F9-A563-F94AABAA2E1B}">
      <dgm:prSet custT="1"/>
      <dgm:spPr/>
      <dgm:t>
        <a:bodyPr anchor="ctr"/>
        <a:lstStyle/>
        <a:p>
          <a:pPr algn="just"/>
          <a:r>
            <a:rPr lang="ru-RU" sz="1800" dirty="0">
              <a:latin typeface="GothamPro-Medium"/>
            </a:rPr>
            <a:t>Финансовое обеспечение медицинской помощи больным с онкологическими заболеваниями в соответствии с клиническими рекомендациями.</a:t>
          </a:r>
        </a:p>
      </dgm:t>
    </dgm:pt>
    <dgm:pt modelId="{F06A2E66-997D-4F43-81C1-8948FB716487}" type="parTrans" cxnId="{CE50ACF7-742B-4613-B6A3-D4E6D8DE0D9C}">
      <dgm:prSet/>
      <dgm:spPr/>
      <dgm:t>
        <a:bodyPr/>
        <a:lstStyle/>
        <a:p>
          <a:endParaRPr lang="ru-RU"/>
        </a:p>
      </dgm:t>
    </dgm:pt>
    <dgm:pt modelId="{564F9E9E-21DC-4841-BF16-BB72C5F094F8}" type="sibTrans" cxnId="{CE50ACF7-742B-4613-B6A3-D4E6D8DE0D9C}">
      <dgm:prSet/>
      <dgm:spPr/>
      <dgm:t>
        <a:bodyPr/>
        <a:lstStyle/>
        <a:p>
          <a:endParaRPr lang="ru-RU"/>
        </a:p>
      </dgm:t>
    </dgm:pt>
    <dgm:pt modelId="{969CF973-F3F9-45A8-BDE2-065027436240}">
      <dgm:prSet custT="1"/>
      <dgm:spPr/>
      <dgm:t>
        <a:bodyPr anchor="ctr"/>
        <a:lstStyle/>
        <a:p>
          <a:pPr algn="just"/>
          <a:r>
            <a:rPr lang="ru-RU" sz="1800" dirty="0">
              <a:latin typeface="GothamPro-Medium"/>
            </a:rPr>
            <a:t>Модернизация материально-технической базы региональных онкологических центров </a:t>
          </a:r>
          <a:r>
            <a:rPr lang="ru-RU" sz="1800" dirty="0" smtClean="0">
              <a:latin typeface="GothamPro-Medium"/>
            </a:rPr>
            <a:t/>
          </a:r>
          <a:br>
            <a:rPr lang="ru-RU" sz="1800" dirty="0" smtClean="0">
              <a:latin typeface="GothamPro-Medium"/>
            </a:rPr>
          </a:br>
          <a:r>
            <a:rPr lang="ru-RU" sz="1800" dirty="0" smtClean="0">
              <a:latin typeface="GothamPro-Medium"/>
            </a:rPr>
            <a:t>(</a:t>
          </a:r>
          <a:r>
            <a:rPr lang="ru-RU" sz="1800" dirty="0">
              <a:latin typeface="GothamPro-Medium"/>
            </a:rPr>
            <a:t>приобретение оборудования на сумму 1362,52 млн. рублей на </a:t>
          </a:r>
          <a:r>
            <a:rPr lang="ru-RU" sz="1800" dirty="0" smtClean="0">
              <a:latin typeface="GothamPro-Medium"/>
            </a:rPr>
            <a:t>2019-2024гг.).</a:t>
          </a:r>
          <a:endParaRPr lang="ru-RU" sz="1800" dirty="0" smtClean="0">
            <a:solidFill>
              <a:srgbClr val="FF0000"/>
            </a:solidFill>
            <a:latin typeface="GothamPro-Medium"/>
          </a:endParaRPr>
        </a:p>
        <a:p>
          <a:pPr algn="just"/>
          <a:r>
            <a:rPr lang="ru-RU" sz="1800" b="0" dirty="0" smtClean="0">
              <a:solidFill>
                <a:schemeClr val="tx1"/>
              </a:solidFill>
              <a:effectLst>
                <a:outerShdw blurRad="38100" dist="38100" dir="2700000" algn="tl">
                  <a:srgbClr val="000000">
                    <a:alpha val="43137"/>
                  </a:srgbClr>
                </a:outerShdw>
              </a:effectLst>
              <a:latin typeface="GothamPro-Medium"/>
            </a:rPr>
            <a:t>7 единиц высокотехнологичного оборудования в 4 медицинских организациях округа</a:t>
          </a:r>
          <a:endParaRPr lang="ru-RU" sz="1800" b="0" dirty="0">
            <a:solidFill>
              <a:schemeClr val="tx1"/>
            </a:solidFill>
            <a:effectLst>
              <a:outerShdw blurRad="38100" dist="38100" dir="2700000" algn="tl">
                <a:srgbClr val="000000">
                  <a:alpha val="43137"/>
                </a:srgbClr>
              </a:outerShdw>
            </a:effectLst>
            <a:latin typeface="GothamPro-Medium"/>
          </a:endParaRPr>
        </a:p>
      </dgm:t>
    </dgm:pt>
    <dgm:pt modelId="{205BDB85-96CC-47E9-A985-3B2D4B0A8FFB}" type="parTrans" cxnId="{3BC34EF3-C322-4EA8-8376-27E560419E3E}">
      <dgm:prSet/>
      <dgm:spPr/>
      <dgm:t>
        <a:bodyPr/>
        <a:lstStyle/>
        <a:p>
          <a:endParaRPr lang="ru-RU"/>
        </a:p>
      </dgm:t>
    </dgm:pt>
    <dgm:pt modelId="{E2C1F388-4FA0-4073-B421-6930ED4AA1FB}" type="sibTrans" cxnId="{3BC34EF3-C322-4EA8-8376-27E560419E3E}">
      <dgm:prSet/>
      <dgm:spPr/>
      <dgm:t>
        <a:bodyPr/>
        <a:lstStyle/>
        <a:p>
          <a:endParaRPr lang="ru-RU"/>
        </a:p>
      </dgm:t>
    </dgm:pt>
    <dgm:pt modelId="{E3DC9E5C-6003-4B1E-A8D5-CC5E408E88C5}">
      <dgm:prSet custT="1"/>
      <dgm:spPr/>
      <dgm:t>
        <a:bodyPr anchor="ctr"/>
        <a:lstStyle/>
        <a:p>
          <a:pPr algn="just"/>
          <a:r>
            <a:rPr lang="ru-RU" sz="1800" dirty="0">
              <a:latin typeface="GothamPro-Medium"/>
            </a:rPr>
            <a:t>Кадровое обеспечение онкологической </a:t>
          </a:r>
          <a:r>
            <a:rPr lang="ru-RU" sz="1800" dirty="0" smtClean="0">
              <a:latin typeface="GothamPro-Medium"/>
            </a:rPr>
            <a:t>службы.</a:t>
          </a:r>
        </a:p>
        <a:p>
          <a:pPr algn="just"/>
          <a:r>
            <a:rPr lang="ru-RU" sz="1800" b="0" dirty="0" smtClean="0">
              <a:solidFill>
                <a:schemeClr val="tx1"/>
              </a:solidFill>
              <a:effectLst>
                <a:outerShdw blurRad="38100" dist="38100" dir="2700000" algn="tl">
                  <a:srgbClr val="000000">
                    <a:alpha val="43137"/>
                  </a:srgbClr>
                </a:outerShdw>
              </a:effectLst>
              <a:latin typeface="GothamPro-Medium"/>
            </a:rPr>
            <a:t>доукомплектование 14 врачами-онкологами 6 ЦАОП</a:t>
          </a:r>
          <a:endParaRPr lang="ru-RU" sz="1800" b="0" dirty="0">
            <a:solidFill>
              <a:schemeClr val="tx1"/>
            </a:solidFill>
            <a:effectLst>
              <a:outerShdw blurRad="38100" dist="38100" dir="2700000" algn="tl">
                <a:srgbClr val="000000">
                  <a:alpha val="43137"/>
                </a:srgbClr>
              </a:outerShdw>
            </a:effectLst>
            <a:latin typeface="GothamPro-Medium"/>
          </a:endParaRPr>
        </a:p>
      </dgm:t>
    </dgm:pt>
    <dgm:pt modelId="{7D0AC0D2-5947-4065-982D-5F42C1010A8F}" type="parTrans" cxnId="{899117A6-964C-4194-9270-124FFAB3E2DB}">
      <dgm:prSet/>
      <dgm:spPr/>
      <dgm:t>
        <a:bodyPr/>
        <a:lstStyle/>
        <a:p>
          <a:endParaRPr lang="ru-RU"/>
        </a:p>
      </dgm:t>
    </dgm:pt>
    <dgm:pt modelId="{F6486436-FD97-4448-A6EF-47B97048AB05}" type="sibTrans" cxnId="{899117A6-964C-4194-9270-124FFAB3E2DB}">
      <dgm:prSet/>
      <dgm:spPr/>
      <dgm:t>
        <a:bodyPr/>
        <a:lstStyle/>
        <a:p>
          <a:endParaRPr lang="ru-RU"/>
        </a:p>
      </dgm:t>
    </dgm:pt>
    <dgm:pt modelId="{45688F72-051E-4E30-B0BB-079AF9C3FADB}" type="pres">
      <dgm:prSet presAssocID="{70CF4B6E-DACD-4B3F-BE57-AC34DC404EC5}" presName="vert0" presStyleCnt="0">
        <dgm:presLayoutVars>
          <dgm:dir/>
          <dgm:animOne val="branch"/>
          <dgm:animLvl val="lvl"/>
        </dgm:presLayoutVars>
      </dgm:prSet>
      <dgm:spPr/>
      <dgm:t>
        <a:bodyPr/>
        <a:lstStyle/>
        <a:p>
          <a:endParaRPr lang="ru-RU"/>
        </a:p>
      </dgm:t>
    </dgm:pt>
    <dgm:pt modelId="{26233063-F205-4743-B197-E0FD811FAE51}" type="pres">
      <dgm:prSet presAssocID="{07B6C035-4C93-4426-A691-64CF9FD46181}" presName="thickLine" presStyleLbl="alignNode1" presStyleIdx="0" presStyleCnt="4"/>
      <dgm:spPr/>
    </dgm:pt>
    <dgm:pt modelId="{D974BBF4-ABE7-4AEF-A765-08C8A0A94E1A}" type="pres">
      <dgm:prSet presAssocID="{07B6C035-4C93-4426-A691-64CF9FD46181}" presName="horz1" presStyleCnt="0"/>
      <dgm:spPr/>
    </dgm:pt>
    <dgm:pt modelId="{5AD57ABA-FE24-4451-88C6-186171D364CB}" type="pres">
      <dgm:prSet presAssocID="{07B6C035-4C93-4426-A691-64CF9FD46181}" presName="tx1" presStyleLbl="revTx" presStyleIdx="0" presStyleCnt="4" custScaleY="137567"/>
      <dgm:spPr/>
      <dgm:t>
        <a:bodyPr/>
        <a:lstStyle/>
        <a:p>
          <a:endParaRPr lang="ru-RU"/>
        </a:p>
      </dgm:t>
    </dgm:pt>
    <dgm:pt modelId="{EEFAFCCC-D39C-4A9D-A441-EC1A91225E0F}" type="pres">
      <dgm:prSet presAssocID="{07B6C035-4C93-4426-A691-64CF9FD46181}" presName="vert1" presStyleCnt="0"/>
      <dgm:spPr/>
    </dgm:pt>
    <dgm:pt modelId="{79728D60-D6C5-476F-9DA2-676963CF9D2C}" type="pres">
      <dgm:prSet presAssocID="{94C003A0-41A6-44F9-A563-F94AABAA2E1B}" presName="thickLine" presStyleLbl="alignNode1" presStyleIdx="1" presStyleCnt="4"/>
      <dgm:spPr/>
    </dgm:pt>
    <dgm:pt modelId="{859F2008-4DA4-4845-9CF0-3C60693AC3A5}" type="pres">
      <dgm:prSet presAssocID="{94C003A0-41A6-44F9-A563-F94AABAA2E1B}" presName="horz1" presStyleCnt="0"/>
      <dgm:spPr/>
    </dgm:pt>
    <dgm:pt modelId="{25D66A00-C2C2-467A-AD0E-6B182383D843}" type="pres">
      <dgm:prSet presAssocID="{94C003A0-41A6-44F9-A563-F94AABAA2E1B}" presName="tx1" presStyleLbl="revTx" presStyleIdx="1" presStyleCnt="4"/>
      <dgm:spPr/>
      <dgm:t>
        <a:bodyPr/>
        <a:lstStyle/>
        <a:p>
          <a:endParaRPr lang="ru-RU"/>
        </a:p>
      </dgm:t>
    </dgm:pt>
    <dgm:pt modelId="{313400E1-A22E-4453-9D2F-BE93F50F5BA6}" type="pres">
      <dgm:prSet presAssocID="{94C003A0-41A6-44F9-A563-F94AABAA2E1B}" presName="vert1" presStyleCnt="0"/>
      <dgm:spPr/>
    </dgm:pt>
    <dgm:pt modelId="{067D2042-A93C-4577-95E9-050FB5DB5C85}" type="pres">
      <dgm:prSet presAssocID="{969CF973-F3F9-45A8-BDE2-065027436240}" presName="thickLine" presStyleLbl="alignNode1" presStyleIdx="2" presStyleCnt="4"/>
      <dgm:spPr/>
    </dgm:pt>
    <dgm:pt modelId="{D1AB2516-1251-4581-A996-621A683C575D}" type="pres">
      <dgm:prSet presAssocID="{969CF973-F3F9-45A8-BDE2-065027436240}" presName="horz1" presStyleCnt="0"/>
      <dgm:spPr/>
    </dgm:pt>
    <dgm:pt modelId="{86866D66-DAA2-4B7D-87FF-A119238C674E}" type="pres">
      <dgm:prSet presAssocID="{969CF973-F3F9-45A8-BDE2-065027436240}" presName="tx1" presStyleLbl="revTx" presStyleIdx="2" presStyleCnt="4"/>
      <dgm:spPr/>
      <dgm:t>
        <a:bodyPr/>
        <a:lstStyle/>
        <a:p>
          <a:endParaRPr lang="ru-RU"/>
        </a:p>
      </dgm:t>
    </dgm:pt>
    <dgm:pt modelId="{6EE089D5-7CA0-4846-8964-F71999558424}" type="pres">
      <dgm:prSet presAssocID="{969CF973-F3F9-45A8-BDE2-065027436240}" presName="vert1" presStyleCnt="0"/>
      <dgm:spPr/>
    </dgm:pt>
    <dgm:pt modelId="{C647A965-5C0E-4A71-8E03-9A27945565BB}" type="pres">
      <dgm:prSet presAssocID="{E3DC9E5C-6003-4B1E-A8D5-CC5E408E88C5}" presName="thickLine" presStyleLbl="alignNode1" presStyleIdx="3" presStyleCnt="4"/>
      <dgm:spPr/>
    </dgm:pt>
    <dgm:pt modelId="{1E4CFEA9-7F7A-4CF2-BA88-6B25618B1410}" type="pres">
      <dgm:prSet presAssocID="{E3DC9E5C-6003-4B1E-A8D5-CC5E408E88C5}" presName="horz1" presStyleCnt="0"/>
      <dgm:spPr/>
    </dgm:pt>
    <dgm:pt modelId="{C954D50E-C15B-47E0-8D94-85F716401285}" type="pres">
      <dgm:prSet presAssocID="{E3DC9E5C-6003-4B1E-A8D5-CC5E408E88C5}" presName="tx1" presStyleLbl="revTx" presStyleIdx="3" presStyleCnt="4"/>
      <dgm:spPr/>
      <dgm:t>
        <a:bodyPr/>
        <a:lstStyle/>
        <a:p>
          <a:endParaRPr lang="ru-RU"/>
        </a:p>
      </dgm:t>
    </dgm:pt>
    <dgm:pt modelId="{3CC7FFE5-A65E-4C4E-A3FD-C3A1DC5C1802}" type="pres">
      <dgm:prSet presAssocID="{E3DC9E5C-6003-4B1E-A8D5-CC5E408E88C5}" presName="vert1" presStyleCnt="0"/>
      <dgm:spPr/>
    </dgm:pt>
  </dgm:ptLst>
  <dgm:cxnLst>
    <dgm:cxn modelId="{61268B60-6712-4659-B186-6B2F5E7248A8}" type="presOf" srcId="{94C003A0-41A6-44F9-A563-F94AABAA2E1B}" destId="{25D66A00-C2C2-467A-AD0E-6B182383D843}" srcOrd="0" destOrd="0" presId="urn:microsoft.com/office/officeart/2008/layout/LinedList"/>
    <dgm:cxn modelId="{9780800A-81E1-4F09-BD63-D4895449D04C}" type="presOf" srcId="{E3DC9E5C-6003-4B1E-A8D5-CC5E408E88C5}" destId="{C954D50E-C15B-47E0-8D94-85F716401285}" srcOrd="0" destOrd="0" presId="urn:microsoft.com/office/officeart/2008/layout/LinedList"/>
    <dgm:cxn modelId="{50D856D8-BE2D-46FD-BD35-B0F1E82F8BDB}" type="presOf" srcId="{70CF4B6E-DACD-4B3F-BE57-AC34DC404EC5}" destId="{45688F72-051E-4E30-B0BB-079AF9C3FADB}" srcOrd="0" destOrd="0" presId="urn:microsoft.com/office/officeart/2008/layout/LinedList"/>
    <dgm:cxn modelId="{CE50ACF7-742B-4613-B6A3-D4E6D8DE0D9C}" srcId="{70CF4B6E-DACD-4B3F-BE57-AC34DC404EC5}" destId="{94C003A0-41A6-44F9-A563-F94AABAA2E1B}" srcOrd="1" destOrd="0" parTransId="{F06A2E66-997D-4F43-81C1-8948FB716487}" sibTransId="{564F9E9E-21DC-4841-BF16-BB72C5F094F8}"/>
    <dgm:cxn modelId="{899117A6-964C-4194-9270-124FFAB3E2DB}" srcId="{70CF4B6E-DACD-4B3F-BE57-AC34DC404EC5}" destId="{E3DC9E5C-6003-4B1E-A8D5-CC5E408E88C5}" srcOrd="3" destOrd="0" parTransId="{7D0AC0D2-5947-4065-982D-5F42C1010A8F}" sibTransId="{F6486436-FD97-4448-A6EF-47B97048AB05}"/>
    <dgm:cxn modelId="{8FBDF832-717A-4AB4-A72E-E18CB49FC96B}" type="presOf" srcId="{969CF973-F3F9-45A8-BDE2-065027436240}" destId="{86866D66-DAA2-4B7D-87FF-A119238C674E}" srcOrd="0" destOrd="0" presId="urn:microsoft.com/office/officeart/2008/layout/LinedList"/>
    <dgm:cxn modelId="{3BC34EF3-C322-4EA8-8376-27E560419E3E}" srcId="{70CF4B6E-DACD-4B3F-BE57-AC34DC404EC5}" destId="{969CF973-F3F9-45A8-BDE2-065027436240}" srcOrd="2" destOrd="0" parTransId="{205BDB85-96CC-47E9-A985-3B2D4B0A8FFB}" sibTransId="{E2C1F388-4FA0-4073-B421-6930ED4AA1FB}"/>
    <dgm:cxn modelId="{F2AB18E0-E7A5-40E3-93EC-18FBC48E4742}" srcId="{70CF4B6E-DACD-4B3F-BE57-AC34DC404EC5}" destId="{07B6C035-4C93-4426-A691-64CF9FD46181}" srcOrd="0" destOrd="0" parTransId="{C9562C01-F86B-4BA5-A9F5-44382161AE16}" sibTransId="{5EB75430-620A-457B-9576-48F4A5326ADB}"/>
    <dgm:cxn modelId="{B093B94E-EF57-4211-8ECE-66EDE688375B}" type="presOf" srcId="{07B6C035-4C93-4426-A691-64CF9FD46181}" destId="{5AD57ABA-FE24-4451-88C6-186171D364CB}" srcOrd="0" destOrd="0" presId="urn:microsoft.com/office/officeart/2008/layout/LinedList"/>
    <dgm:cxn modelId="{53C3F450-6A42-45B6-8A59-FB7403D42B68}" type="presParOf" srcId="{45688F72-051E-4E30-B0BB-079AF9C3FADB}" destId="{26233063-F205-4743-B197-E0FD811FAE51}" srcOrd="0" destOrd="0" presId="urn:microsoft.com/office/officeart/2008/layout/LinedList"/>
    <dgm:cxn modelId="{97FAD32F-8B2C-4D97-B75B-132528851697}" type="presParOf" srcId="{45688F72-051E-4E30-B0BB-079AF9C3FADB}" destId="{D974BBF4-ABE7-4AEF-A765-08C8A0A94E1A}" srcOrd="1" destOrd="0" presId="urn:microsoft.com/office/officeart/2008/layout/LinedList"/>
    <dgm:cxn modelId="{5EF72F3A-E477-45CA-AF4C-080A1038D524}" type="presParOf" srcId="{D974BBF4-ABE7-4AEF-A765-08C8A0A94E1A}" destId="{5AD57ABA-FE24-4451-88C6-186171D364CB}" srcOrd="0" destOrd="0" presId="urn:microsoft.com/office/officeart/2008/layout/LinedList"/>
    <dgm:cxn modelId="{578A0306-BB07-4368-A158-C0B7A51F010C}" type="presParOf" srcId="{D974BBF4-ABE7-4AEF-A765-08C8A0A94E1A}" destId="{EEFAFCCC-D39C-4A9D-A441-EC1A91225E0F}" srcOrd="1" destOrd="0" presId="urn:microsoft.com/office/officeart/2008/layout/LinedList"/>
    <dgm:cxn modelId="{AB1A6CFB-A3E9-4B6F-9385-02E6DFAAA9CC}" type="presParOf" srcId="{45688F72-051E-4E30-B0BB-079AF9C3FADB}" destId="{79728D60-D6C5-476F-9DA2-676963CF9D2C}" srcOrd="2" destOrd="0" presId="urn:microsoft.com/office/officeart/2008/layout/LinedList"/>
    <dgm:cxn modelId="{79BA84BF-EBC7-4FD9-A494-9EB9D424537C}" type="presParOf" srcId="{45688F72-051E-4E30-B0BB-079AF9C3FADB}" destId="{859F2008-4DA4-4845-9CF0-3C60693AC3A5}" srcOrd="3" destOrd="0" presId="urn:microsoft.com/office/officeart/2008/layout/LinedList"/>
    <dgm:cxn modelId="{50DB6C63-2988-4EAC-9417-FAC0F808D3CA}" type="presParOf" srcId="{859F2008-4DA4-4845-9CF0-3C60693AC3A5}" destId="{25D66A00-C2C2-467A-AD0E-6B182383D843}" srcOrd="0" destOrd="0" presId="urn:microsoft.com/office/officeart/2008/layout/LinedList"/>
    <dgm:cxn modelId="{26F23778-E662-43CD-A31D-5F8F1AC49CB5}" type="presParOf" srcId="{859F2008-4DA4-4845-9CF0-3C60693AC3A5}" destId="{313400E1-A22E-4453-9D2F-BE93F50F5BA6}" srcOrd="1" destOrd="0" presId="urn:microsoft.com/office/officeart/2008/layout/LinedList"/>
    <dgm:cxn modelId="{E1361A02-5537-410D-852C-B2FDC480CEF5}" type="presParOf" srcId="{45688F72-051E-4E30-B0BB-079AF9C3FADB}" destId="{067D2042-A93C-4577-95E9-050FB5DB5C85}" srcOrd="4" destOrd="0" presId="urn:microsoft.com/office/officeart/2008/layout/LinedList"/>
    <dgm:cxn modelId="{0312069F-774F-430A-AF37-44B939575E55}" type="presParOf" srcId="{45688F72-051E-4E30-B0BB-079AF9C3FADB}" destId="{D1AB2516-1251-4581-A996-621A683C575D}" srcOrd="5" destOrd="0" presId="urn:microsoft.com/office/officeart/2008/layout/LinedList"/>
    <dgm:cxn modelId="{6AF9E2AF-C56D-453F-925A-9182D5E381AA}" type="presParOf" srcId="{D1AB2516-1251-4581-A996-621A683C575D}" destId="{86866D66-DAA2-4B7D-87FF-A119238C674E}" srcOrd="0" destOrd="0" presId="urn:microsoft.com/office/officeart/2008/layout/LinedList"/>
    <dgm:cxn modelId="{0B975922-0C5F-4EF7-87FF-61E5D21306FA}" type="presParOf" srcId="{D1AB2516-1251-4581-A996-621A683C575D}" destId="{6EE089D5-7CA0-4846-8964-F71999558424}" srcOrd="1" destOrd="0" presId="urn:microsoft.com/office/officeart/2008/layout/LinedList"/>
    <dgm:cxn modelId="{31D5F8EB-E801-41B8-8736-F9DB6D542C67}" type="presParOf" srcId="{45688F72-051E-4E30-B0BB-079AF9C3FADB}" destId="{C647A965-5C0E-4A71-8E03-9A27945565BB}" srcOrd="6" destOrd="0" presId="urn:microsoft.com/office/officeart/2008/layout/LinedList"/>
    <dgm:cxn modelId="{AB97645A-88B6-4CDF-857F-CA898E9FD9F3}" type="presParOf" srcId="{45688F72-051E-4E30-B0BB-079AF9C3FADB}" destId="{1E4CFEA9-7F7A-4CF2-BA88-6B25618B1410}" srcOrd="7" destOrd="0" presId="urn:microsoft.com/office/officeart/2008/layout/LinedList"/>
    <dgm:cxn modelId="{D30E80BA-2BA5-4044-990B-3A0A8F123059}" type="presParOf" srcId="{1E4CFEA9-7F7A-4CF2-BA88-6B25618B1410}" destId="{C954D50E-C15B-47E0-8D94-85F716401285}" srcOrd="0" destOrd="0" presId="urn:microsoft.com/office/officeart/2008/layout/LinedList"/>
    <dgm:cxn modelId="{FACEB473-8788-4DCE-9881-168838E59FBE}" type="presParOf" srcId="{1E4CFEA9-7F7A-4CF2-BA88-6B25618B1410}" destId="{3CC7FFE5-A65E-4C4E-A3FD-C3A1DC5C1802}"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AB6999B-28F1-4119-ABC1-6F5BE6C67B3C}"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ru-RU"/>
        </a:p>
      </dgm:t>
    </dgm:pt>
    <dgm:pt modelId="{3A297DC5-19D4-4392-892C-F65A34E95B89}">
      <dgm:prSet phldrT="[Текст]" custT="1"/>
      <dgm:spPr/>
      <dgm:t>
        <a:bodyPr/>
        <a:lstStyle/>
        <a:p>
          <a:pPr>
            <a:lnSpc>
              <a:spcPct val="100000"/>
            </a:lnSpc>
          </a:pPr>
          <a:r>
            <a:rPr lang="ru-RU" sz="1600" dirty="0" smtClean="0">
              <a:latin typeface="GothamPro-Light"/>
            </a:rPr>
            <a:t>Раннее </a:t>
          </a:r>
          <a:r>
            <a:rPr lang="ru-RU" sz="1600" dirty="0" smtClean="0">
              <a:latin typeface="GothamPro-Light"/>
            </a:rPr>
            <a:t>выявление онкологических заболеваний</a:t>
          </a:r>
          <a:endParaRPr lang="ru-RU" sz="1600" b="0" dirty="0">
            <a:latin typeface="GothamPro-Light"/>
          </a:endParaRPr>
        </a:p>
      </dgm:t>
    </dgm:pt>
    <dgm:pt modelId="{D7135CE6-A3A6-42CC-BD51-FAE4B9E7864C}" type="parTrans" cxnId="{48A54FEF-DAB8-4806-897D-30561C52FC75}">
      <dgm:prSet/>
      <dgm:spPr/>
      <dgm:t>
        <a:bodyPr/>
        <a:lstStyle/>
        <a:p>
          <a:endParaRPr lang="ru-RU" sz="1600" b="0">
            <a:latin typeface="GothamPro-Light"/>
          </a:endParaRPr>
        </a:p>
      </dgm:t>
    </dgm:pt>
    <dgm:pt modelId="{8675D877-0000-4F0B-9CF8-E35EDE92CB08}" type="sibTrans" cxnId="{48A54FEF-DAB8-4806-897D-30561C52FC75}">
      <dgm:prSet/>
      <dgm:spPr/>
      <dgm:t>
        <a:bodyPr/>
        <a:lstStyle/>
        <a:p>
          <a:endParaRPr lang="ru-RU" sz="1600" b="0">
            <a:latin typeface="GothamPro-Light"/>
          </a:endParaRPr>
        </a:p>
      </dgm:t>
    </dgm:pt>
    <dgm:pt modelId="{27137053-613A-400C-8DF9-4D0679C628CF}">
      <dgm:prSet custT="1"/>
      <dgm:spPr/>
      <dgm:t>
        <a:bodyPr/>
        <a:lstStyle/>
        <a:p>
          <a:r>
            <a:rPr lang="ru-RU" sz="1600" dirty="0" smtClean="0">
              <a:latin typeface="GothamPro-Light"/>
            </a:rPr>
            <a:t>Повышение приверженности к лечению</a:t>
          </a:r>
        </a:p>
      </dgm:t>
    </dgm:pt>
    <dgm:pt modelId="{0A056CEB-ACCD-4C7B-A594-E2C1C225E76A}" type="parTrans" cxnId="{95807187-D618-48A3-9E01-47114E99AA88}">
      <dgm:prSet/>
      <dgm:spPr/>
      <dgm:t>
        <a:bodyPr/>
        <a:lstStyle/>
        <a:p>
          <a:endParaRPr lang="ru-RU" sz="1600">
            <a:latin typeface="GothamPro-Light"/>
          </a:endParaRPr>
        </a:p>
      </dgm:t>
    </dgm:pt>
    <dgm:pt modelId="{564B03BF-9F65-4F08-A576-045333428EB0}" type="sibTrans" cxnId="{95807187-D618-48A3-9E01-47114E99AA88}">
      <dgm:prSet/>
      <dgm:spPr/>
      <dgm:t>
        <a:bodyPr/>
        <a:lstStyle/>
        <a:p>
          <a:endParaRPr lang="ru-RU" sz="1600">
            <a:latin typeface="GothamPro-Light"/>
          </a:endParaRPr>
        </a:p>
      </dgm:t>
    </dgm:pt>
    <dgm:pt modelId="{1FC571BA-101E-4464-86E7-C6F5E9D39B43}">
      <dgm:prSet custT="1"/>
      <dgm:spPr/>
      <dgm:t>
        <a:bodyPr/>
        <a:lstStyle/>
        <a:p>
          <a:r>
            <a:rPr lang="ru-RU" sz="1600" dirty="0" smtClean="0">
              <a:latin typeface="GothamPro-Light"/>
            </a:rPr>
            <a:t>Завершение переоснащения медицинским оборудованием для диагностики и лечения </a:t>
          </a:r>
          <a:r>
            <a:rPr lang="ru-RU" sz="1600" dirty="0" err="1" smtClean="0">
              <a:latin typeface="GothamPro-Light"/>
            </a:rPr>
            <a:t>онкопатологии</a:t>
          </a:r>
          <a:r>
            <a:rPr lang="ru-RU" sz="1600" dirty="0" smtClean="0">
              <a:latin typeface="GothamPro-Light"/>
            </a:rPr>
            <a:t> </a:t>
          </a:r>
          <a:endParaRPr lang="ru-RU" sz="1600" dirty="0" smtClean="0">
            <a:latin typeface="GothamPro-Light"/>
          </a:endParaRPr>
        </a:p>
      </dgm:t>
    </dgm:pt>
    <dgm:pt modelId="{397BB108-E8E2-424F-8C6C-AA4CF576AEAE}" type="parTrans" cxnId="{B4D56EC2-BE08-4A2A-9B8B-42F2C8554990}">
      <dgm:prSet/>
      <dgm:spPr/>
      <dgm:t>
        <a:bodyPr/>
        <a:lstStyle/>
        <a:p>
          <a:endParaRPr lang="ru-RU" sz="1600">
            <a:latin typeface="GothamPro-Light"/>
          </a:endParaRPr>
        </a:p>
      </dgm:t>
    </dgm:pt>
    <dgm:pt modelId="{7C899C40-ED9E-433F-B5DD-39AB11E02659}" type="sibTrans" cxnId="{B4D56EC2-BE08-4A2A-9B8B-42F2C8554990}">
      <dgm:prSet/>
      <dgm:spPr/>
      <dgm:t>
        <a:bodyPr/>
        <a:lstStyle/>
        <a:p>
          <a:endParaRPr lang="ru-RU" sz="1600">
            <a:latin typeface="GothamPro-Light"/>
          </a:endParaRPr>
        </a:p>
      </dgm:t>
    </dgm:pt>
    <dgm:pt modelId="{EE63D837-1CCC-4A29-A79B-0102CDF73675}">
      <dgm:prSet phldrT="[Текст]" custT="1"/>
      <dgm:spPr/>
      <dgm:t>
        <a:bodyPr/>
        <a:lstStyle/>
        <a:p>
          <a:pPr>
            <a:lnSpc>
              <a:spcPct val="100000"/>
            </a:lnSpc>
          </a:pPr>
          <a:endParaRPr lang="ru-RU" sz="1600" b="0" dirty="0">
            <a:latin typeface="GothamPro-Light"/>
          </a:endParaRPr>
        </a:p>
      </dgm:t>
    </dgm:pt>
    <dgm:pt modelId="{3D4CDD6A-20B1-41EC-AB7F-60CEDD1CDF0F}" type="parTrans" cxnId="{13A01182-A99E-41EF-8FFA-D04B1D89D614}">
      <dgm:prSet/>
      <dgm:spPr/>
      <dgm:t>
        <a:bodyPr/>
        <a:lstStyle/>
        <a:p>
          <a:endParaRPr lang="ru-RU" sz="1600">
            <a:latin typeface="GothamPro-Light"/>
          </a:endParaRPr>
        </a:p>
      </dgm:t>
    </dgm:pt>
    <dgm:pt modelId="{82684E07-6BD2-4FAD-AC1A-52D0C2C01FE8}" type="sibTrans" cxnId="{13A01182-A99E-41EF-8FFA-D04B1D89D614}">
      <dgm:prSet/>
      <dgm:spPr/>
      <dgm:t>
        <a:bodyPr/>
        <a:lstStyle/>
        <a:p>
          <a:endParaRPr lang="ru-RU" sz="1600">
            <a:latin typeface="GothamPro-Light"/>
          </a:endParaRPr>
        </a:p>
      </dgm:t>
    </dgm:pt>
    <dgm:pt modelId="{125BEF8B-3F8E-424C-83DD-0C9C5326F616}">
      <dgm:prSet custT="1"/>
      <dgm:spPr/>
      <dgm:t>
        <a:bodyPr/>
        <a:lstStyle/>
        <a:p>
          <a:endParaRPr lang="ru-RU" sz="1600" dirty="0" smtClean="0">
            <a:latin typeface="GothamPro-Light"/>
          </a:endParaRPr>
        </a:p>
      </dgm:t>
    </dgm:pt>
    <dgm:pt modelId="{B13CD22F-293B-4244-80FD-589CCEF3B110}" type="parTrans" cxnId="{BD91CD56-DFF5-4FAA-9DC6-5DE59DAF026F}">
      <dgm:prSet/>
      <dgm:spPr/>
      <dgm:t>
        <a:bodyPr/>
        <a:lstStyle/>
        <a:p>
          <a:endParaRPr lang="ru-RU" sz="1600">
            <a:latin typeface="GothamPro-Light"/>
          </a:endParaRPr>
        </a:p>
      </dgm:t>
    </dgm:pt>
    <dgm:pt modelId="{4A688183-B2B0-44BE-A778-A8599C63CDEC}" type="sibTrans" cxnId="{BD91CD56-DFF5-4FAA-9DC6-5DE59DAF026F}">
      <dgm:prSet/>
      <dgm:spPr/>
      <dgm:t>
        <a:bodyPr/>
        <a:lstStyle/>
        <a:p>
          <a:endParaRPr lang="ru-RU" sz="1600">
            <a:latin typeface="GothamPro-Light"/>
          </a:endParaRPr>
        </a:p>
      </dgm:t>
    </dgm:pt>
    <dgm:pt modelId="{BF2C59DE-A67E-4792-B2C8-6BB039620FCD}">
      <dgm:prSet custT="1"/>
      <dgm:spPr/>
      <dgm:t>
        <a:bodyPr/>
        <a:lstStyle/>
        <a:p>
          <a:endParaRPr lang="ru-RU" sz="1600" dirty="0" smtClean="0">
            <a:latin typeface="GothamPro-Light"/>
          </a:endParaRPr>
        </a:p>
      </dgm:t>
    </dgm:pt>
    <dgm:pt modelId="{68E55FD9-B94D-42CF-AE11-5B5ECE98EDBA}" type="parTrans" cxnId="{54476BAC-EFD1-42B4-9888-61A56BCE8CA3}">
      <dgm:prSet/>
      <dgm:spPr/>
      <dgm:t>
        <a:bodyPr/>
        <a:lstStyle/>
        <a:p>
          <a:endParaRPr lang="ru-RU" sz="1600">
            <a:latin typeface="GothamPro-Light"/>
          </a:endParaRPr>
        </a:p>
      </dgm:t>
    </dgm:pt>
    <dgm:pt modelId="{3E8DE3AE-DF81-4B80-B1E0-DD3120ADD2E3}" type="sibTrans" cxnId="{54476BAC-EFD1-42B4-9888-61A56BCE8CA3}">
      <dgm:prSet/>
      <dgm:spPr/>
      <dgm:t>
        <a:bodyPr/>
        <a:lstStyle/>
        <a:p>
          <a:endParaRPr lang="ru-RU" sz="1600">
            <a:latin typeface="GothamPro-Light"/>
          </a:endParaRPr>
        </a:p>
      </dgm:t>
    </dgm:pt>
    <dgm:pt modelId="{135B77F1-CE6C-4DF0-916A-E7631CE1CDCD}" type="pres">
      <dgm:prSet presAssocID="{5AB6999B-28F1-4119-ABC1-6F5BE6C67B3C}" presName="linearFlow" presStyleCnt="0">
        <dgm:presLayoutVars>
          <dgm:dir/>
          <dgm:animLvl val="lvl"/>
          <dgm:resizeHandles val="exact"/>
        </dgm:presLayoutVars>
      </dgm:prSet>
      <dgm:spPr/>
      <dgm:t>
        <a:bodyPr/>
        <a:lstStyle/>
        <a:p>
          <a:endParaRPr lang="ru-RU"/>
        </a:p>
      </dgm:t>
    </dgm:pt>
    <dgm:pt modelId="{98FC8B23-04A0-4B25-AF52-5B2940EEE6E0}" type="pres">
      <dgm:prSet presAssocID="{EE63D837-1CCC-4A29-A79B-0102CDF73675}" presName="composite" presStyleCnt="0"/>
      <dgm:spPr/>
    </dgm:pt>
    <dgm:pt modelId="{C775BED3-CFF4-4AA6-A890-9778811D3F5D}" type="pres">
      <dgm:prSet presAssocID="{EE63D837-1CCC-4A29-A79B-0102CDF73675}" presName="parentText" presStyleLbl="alignNode1" presStyleIdx="0" presStyleCnt="3">
        <dgm:presLayoutVars>
          <dgm:chMax val="1"/>
          <dgm:bulletEnabled val="1"/>
        </dgm:presLayoutVars>
      </dgm:prSet>
      <dgm:spPr/>
      <dgm:t>
        <a:bodyPr/>
        <a:lstStyle/>
        <a:p>
          <a:endParaRPr lang="ru-RU"/>
        </a:p>
      </dgm:t>
    </dgm:pt>
    <dgm:pt modelId="{9A240999-5949-4CEC-8B31-4D8CF2890582}" type="pres">
      <dgm:prSet presAssocID="{EE63D837-1CCC-4A29-A79B-0102CDF73675}" presName="descendantText" presStyleLbl="alignAcc1" presStyleIdx="0" presStyleCnt="3">
        <dgm:presLayoutVars>
          <dgm:bulletEnabled val="1"/>
        </dgm:presLayoutVars>
      </dgm:prSet>
      <dgm:spPr/>
      <dgm:t>
        <a:bodyPr/>
        <a:lstStyle/>
        <a:p>
          <a:endParaRPr lang="ru-RU"/>
        </a:p>
      </dgm:t>
    </dgm:pt>
    <dgm:pt modelId="{75474D71-85FA-4485-96A9-BC0826C4FD5F}" type="pres">
      <dgm:prSet presAssocID="{82684E07-6BD2-4FAD-AC1A-52D0C2C01FE8}" presName="sp" presStyleCnt="0"/>
      <dgm:spPr/>
    </dgm:pt>
    <dgm:pt modelId="{CFE59C4D-DF00-4C52-959F-0062594333D9}" type="pres">
      <dgm:prSet presAssocID="{125BEF8B-3F8E-424C-83DD-0C9C5326F616}" presName="composite" presStyleCnt="0"/>
      <dgm:spPr/>
    </dgm:pt>
    <dgm:pt modelId="{AF1D6674-5C46-4CE0-B551-F4BC304CA006}" type="pres">
      <dgm:prSet presAssocID="{125BEF8B-3F8E-424C-83DD-0C9C5326F616}" presName="parentText" presStyleLbl="alignNode1" presStyleIdx="1" presStyleCnt="3">
        <dgm:presLayoutVars>
          <dgm:chMax val="1"/>
          <dgm:bulletEnabled val="1"/>
        </dgm:presLayoutVars>
      </dgm:prSet>
      <dgm:spPr/>
      <dgm:t>
        <a:bodyPr/>
        <a:lstStyle/>
        <a:p>
          <a:endParaRPr lang="ru-RU"/>
        </a:p>
      </dgm:t>
    </dgm:pt>
    <dgm:pt modelId="{26B61C73-2582-4B12-BED5-188BE2155CD4}" type="pres">
      <dgm:prSet presAssocID="{125BEF8B-3F8E-424C-83DD-0C9C5326F616}" presName="descendantText" presStyleLbl="alignAcc1" presStyleIdx="1" presStyleCnt="3">
        <dgm:presLayoutVars>
          <dgm:bulletEnabled val="1"/>
        </dgm:presLayoutVars>
      </dgm:prSet>
      <dgm:spPr/>
      <dgm:t>
        <a:bodyPr/>
        <a:lstStyle/>
        <a:p>
          <a:endParaRPr lang="ru-RU"/>
        </a:p>
      </dgm:t>
    </dgm:pt>
    <dgm:pt modelId="{9C5A2CD6-CD92-4C67-9356-8E1CA4F6AFD9}" type="pres">
      <dgm:prSet presAssocID="{4A688183-B2B0-44BE-A778-A8599C63CDEC}" presName="sp" presStyleCnt="0"/>
      <dgm:spPr/>
    </dgm:pt>
    <dgm:pt modelId="{CE581A14-92C0-4D51-8C0D-6FB8ED96DD85}" type="pres">
      <dgm:prSet presAssocID="{BF2C59DE-A67E-4792-B2C8-6BB039620FCD}" presName="composite" presStyleCnt="0"/>
      <dgm:spPr/>
    </dgm:pt>
    <dgm:pt modelId="{68AECEBC-6F76-47E8-A366-B6D4A5959E6C}" type="pres">
      <dgm:prSet presAssocID="{BF2C59DE-A67E-4792-B2C8-6BB039620FCD}" presName="parentText" presStyleLbl="alignNode1" presStyleIdx="2" presStyleCnt="3">
        <dgm:presLayoutVars>
          <dgm:chMax val="1"/>
          <dgm:bulletEnabled val="1"/>
        </dgm:presLayoutVars>
      </dgm:prSet>
      <dgm:spPr/>
      <dgm:t>
        <a:bodyPr/>
        <a:lstStyle/>
        <a:p>
          <a:endParaRPr lang="ru-RU"/>
        </a:p>
      </dgm:t>
    </dgm:pt>
    <dgm:pt modelId="{B7F9AF4A-314F-40FE-8489-BD1B948AE957}" type="pres">
      <dgm:prSet presAssocID="{BF2C59DE-A67E-4792-B2C8-6BB039620FCD}" presName="descendantText" presStyleLbl="alignAcc1" presStyleIdx="2" presStyleCnt="3">
        <dgm:presLayoutVars>
          <dgm:bulletEnabled val="1"/>
        </dgm:presLayoutVars>
      </dgm:prSet>
      <dgm:spPr/>
      <dgm:t>
        <a:bodyPr/>
        <a:lstStyle/>
        <a:p>
          <a:endParaRPr lang="ru-RU"/>
        </a:p>
      </dgm:t>
    </dgm:pt>
  </dgm:ptLst>
  <dgm:cxnLst>
    <dgm:cxn modelId="{54476BAC-EFD1-42B4-9888-61A56BCE8CA3}" srcId="{5AB6999B-28F1-4119-ABC1-6F5BE6C67B3C}" destId="{BF2C59DE-A67E-4792-B2C8-6BB039620FCD}" srcOrd="2" destOrd="0" parTransId="{68E55FD9-B94D-42CF-AE11-5B5ECE98EDBA}" sibTransId="{3E8DE3AE-DF81-4B80-B1E0-DD3120ADD2E3}"/>
    <dgm:cxn modelId="{C598CD2F-64D4-47A3-BEC0-7ADA5010FAEB}" type="presOf" srcId="{BF2C59DE-A67E-4792-B2C8-6BB039620FCD}" destId="{68AECEBC-6F76-47E8-A366-B6D4A5959E6C}" srcOrd="0" destOrd="0" presId="urn:microsoft.com/office/officeart/2005/8/layout/chevron2"/>
    <dgm:cxn modelId="{95807187-D618-48A3-9E01-47114E99AA88}" srcId="{125BEF8B-3F8E-424C-83DD-0C9C5326F616}" destId="{27137053-613A-400C-8DF9-4D0679C628CF}" srcOrd="0" destOrd="0" parTransId="{0A056CEB-ACCD-4C7B-A594-E2C1C225E76A}" sibTransId="{564B03BF-9F65-4F08-A576-045333428EB0}"/>
    <dgm:cxn modelId="{326ECF23-BA04-4539-9757-078A86AEB42F}" type="presOf" srcId="{3A297DC5-19D4-4392-892C-F65A34E95B89}" destId="{9A240999-5949-4CEC-8B31-4D8CF2890582}" srcOrd="0" destOrd="0" presId="urn:microsoft.com/office/officeart/2005/8/layout/chevron2"/>
    <dgm:cxn modelId="{C1CFCEF4-EB4A-4D74-8698-3617D0208565}" type="presOf" srcId="{125BEF8B-3F8E-424C-83DD-0C9C5326F616}" destId="{AF1D6674-5C46-4CE0-B551-F4BC304CA006}" srcOrd="0" destOrd="0" presId="urn:microsoft.com/office/officeart/2005/8/layout/chevron2"/>
    <dgm:cxn modelId="{DE077ED7-5ABD-40AD-8454-6969ABB65DF7}" type="presOf" srcId="{5AB6999B-28F1-4119-ABC1-6F5BE6C67B3C}" destId="{135B77F1-CE6C-4DF0-916A-E7631CE1CDCD}" srcOrd="0" destOrd="0" presId="urn:microsoft.com/office/officeart/2005/8/layout/chevron2"/>
    <dgm:cxn modelId="{13A01182-A99E-41EF-8FFA-D04B1D89D614}" srcId="{5AB6999B-28F1-4119-ABC1-6F5BE6C67B3C}" destId="{EE63D837-1CCC-4A29-A79B-0102CDF73675}" srcOrd="0" destOrd="0" parTransId="{3D4CDD6A-20B1-41EC-AB7F-60CEDD1CDF0F}" sibTransId="{82684E07-6BD2-4FAD-AC1A-52D0C2C01FE8}"/>
    <dgm:cxn modelId="{219A4445-FC3B-4F0C-AB61-75F8B10AE077}" type="presOf" srcId="{27137053-613A-400C-8DF9-4D0679C628CF}" destId="{26B61C73-2582-4B12-BED5-188BE2155CD4}" srcOrd="0" destOrd="0" presId="urn:microsoft.com/office/officeart/2005/8/layout/chevron2"/>
    <dgm:cxn modelId="{8752DD14-CCEF-48D6-8748-DBFD540F9AC2}" type="presOf" srcId="{EE63D837-1CCC-4A29-A79B-0102CDF73675}" destId="{C775BED3-CFF4-4AA6-A890-9778811D3F5D}" srcOrd="0" destOrd="0" presId="urn:microsoft.com/office/officeart/2005/8/layout/chevron2"/>
    <dgm:cxn modelId="{B4D56EC2-BE08-4A2A-9B8B-42F2C8554990}" srcId="{BF2C59DE-A67E-4792-B2C8-6BB039620FCD}" destId="{1FC571BA-101E-4464-86E7-C6F5E9D39B43}" srcOrd="0" destOrd="0" parTransId="{397BB108-E8E2-424F-8C6C-AA4CF576AEAE}" sibTransId="{7C899C40-ED9E-433F-B5DD-39AB11E02659}"/>
    <dgm:cxn modelId="{E1690F9A-DA49-4D86-8D77-04F359ED67F9}" type="presOf" srcId="{1FC571BA-101E-4464-86E7-C6F5E9D39B43}" destId="{B7F9AF4A-314F-40FE-8489-BD1B948AE957}" srcOrd="0" destOrd="0" presId="urn:microsoft.com/office/officeart/2005/8/layout/chevron2"/>
    <dgm:cxn modelId="{BD91CD56-DFF5-4FAA-9DC6-5DE59DAF026F}" srcId="{5AB6999B-28F1-4119-ABC1-6F5BE6C67B3C}" destId="{125BEF8B-3F8E-424C-83DD-0C9C5326F616}" srcOrd="1" destOrd="0" parTransId="{B13CD22F-293B-4244-80FD-589CCEF3B110}" sibTransId="{4A688183-B2B0-44BE-A778-A8599C63CDEC}"/>
    <dgm:cxn modelId="{48A54FEF-DAB8-4806-897D-30561C52FC75}" srcId="{EE63D837-1CCC-4A29-A79B-0102CDF73675}" destId="{3A297DC5-19D4-4392-892C-F65A34E95B89}" srcOrd="0" destOrd="0" parTransId="{D7135CE6-A3A6-42CC-BD51-FAE4B9E7864C}" sibTransId="{8675D877-0000-4F0B-9CF8-E35EDE92CB08}"/>
    <dgm:cxn modelId="{18717159-A429-4988-BEE8-4EBD75EADEC9}" type="presParOf" srcId="{135B77F1-CE6C-4DF0-916A-E7631CE1CDCD}" destId="{98FC8B23-04A0-4B25-AF52-5B2940EEE6E0}" srcOrd="0" destOrd="0" presId="urn:microsoft.com/office/officeart/2005/8/layout/chevron2"/>
    <dgm:cxn modelId="{9B3B425F-B2A7-4546-BF1D-15D186460F40}" type="presParOf" srcId="{98FC8B23-04A0-4B25-AF52-5B2940EEE6E0}" destId="{C775BED3-CFF4-4AA6-A890-9778811D3F5D}" srcOrd="0" destOrd="0" presId="urn:microsoft.com/office/officeart/2005/8/layout/chevron2"/>
    <dgm:cxn modelId="{890508FD-CFD9-458C-8E0A-624F87D67DA4}" type="presParOf" srcId="{98FC8B23-04A0-4B25-AF52-5B2940EEE6E0}" destId="{9A240999-5949-4CEC-8B31-4D8CF2890582}" srcOrd="1" destOrd="0" presId="urn:microsoft.com/office/officeart/2005/8/layout/chevron2"/>
    <dgm:cxn modelId="{79883110-9DD8-4417-85F3-914184C961F8}" type="presParOf" srcId="{135B77F1-CE6C-4DF0-916A-E7631CE1CDCD}" destId="{75474D71-85FA-4485-96A9-BC0826C4FD5F}" srcOrd="1" destOrd="0" presId="urn:microsoft.com/office/officeart/2005/8/layout/chevron2"/>
    <dgm:cxn modelId="{55469E03-6758-46CC-B1AC-D77EE8A066EC}" type="presParOf" srcId="{135B77F1-CE6C-4DF0-916A-E7631CE1CDCD}" destId="{CFE59C4D-DF00-4C52-959F-0062594333D9}" srcOrd="2" destOrd="0" presId="urn:microsoft.com/office/officeart/2005/8/layout/chevron2"/>
    <dgm:cxn modelId="{021FE517-A462-4671-8C18-EB3BD743C32E}" type="presParOf" srcId="{CFE59C4D-DF00-4C52-959F-0062594333D9}" destId="{AF1D6674-5C46-4CE0-B551-F4BC304CA006}" srcOrd="0" destOrd="0" presId="urn:microsoft.com/office/officeart/2005/8/layout/chevron2"/>
    <dgm:cxn modelId="{F57CA45C-1547-4A65-AB33-D7F705E921DA}" type="presParOf" srcId="{CFE59C4D-DF00-4C52-959F-0062594333D9}" destId="{26B61C73-2582-4B12-BED5-188BE2155CD4}" srcOrd="1" destOrd="0" presId="urn:microsoft.com/office/officeart/2005/8/layout/chevron2"/>
    <dgm:cxn modelId="{582471C5-94C9-4104-B068-A41C714A0010}" type="presParOf" srcId="{135B77F1-CE6C-4DF0-916A-E7631CE1CDCD}" destId="{9C5A2CD6-CD92-4C67-9356-8E1CA4F6AFD9}" srcOrd="3" destOrd="0" presId="urn:microsoft.com/office/officeart/2005/8/layout/chevron2"/>
    <dgm:cxn modelId="{18CF7E76-CCF3-40CE-88A6-552672FF2652}" type="presParOf" srcId="{135B77F1-CE6C-4DF0-916A-E7631CE1CDCD}" destId="{CE581A14-92C0-4D51-8C0D-6FB8ED96DD85}" srcOrd="4" destOrd="0" presId="urn:microsoft.com/office/officeart/2005/8/layout/chevron2"/>
    <dgm:cxn modelId="{EE29D8D8-482A-4CB5-BEF0-BCE1E77D3150}" type="presParOf" srcId="{CE581A14-92C0-4D51-8C0D-6FB8ED96DD85}" destId="{68AECEBC-6F76-47E8-A366-B6D4A5959E6C}" srcOrd="0" destOrd="0" presId="urn:microsoft.com/office/officeart/2005/8/layout/chevron2"/>
    <dgm:cxn modelId="{39DFB809-F542-4624-8719-740EAB8A55CE}" type="presParOf" srcId="{CE581A14-92C0-4D51-8C0D-6FB8ED96DD85}" destId="{B7F9AF4A-314F-40FE-8489-BD1B948AE95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2170B3A-ADB6-430C-B753-D98D0C7ED456}"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ru-RU"/>
        </a:p>
      </dgm:t>
    </dgm:pt>
    <dgm:pt modelId="{6B6CC26F-F311-4DF8-8949-4C4F04E94CBC}">
      <dgm:prSet phldrT="[Текст]"/>
      <dgm:spPr/>
      <dgm:t>
        <a:bodyPr/>
        <a:lstStyle/>
        <a:p>
          <a:r>
            <a:rPr lang="ru-RU" dirty="0">
              <a:latin typeface="GothamPro-Medium"/>
            </a:rPr>
            <a:t>Цель проекта</a:t>
          </a:r>
        </a:p>
      </dgm:t>
    </dgm:pt>
    <dgm:pt modelId="{FB5AA3AA-5CA3-4E40-8C2B-5125E61286D4}" type="parTrans" cxnId="{40864990-9A33-4D51-8148-E25256FC7C9F}">
      <dgm:prSet/>
      <dgm:spPr/>
      <dgm:t>
        <a:bodyPr/>
        <a:lstStyle/>
        <a:p>
          <a:endParaRPr lang="ru-RU"/>
        </a:p>
      </dgm:t>
    </dgm:pt>
    <dgm:pt modelId="{86EAE91F-6FA6-4E0F-8467-9DF22D0EE1CF}" type="sibTrans" cxnId="{40864990-9A33-4D51-8148-E25256FC7C9F}">
      <dgm:prSet/>
      <dgm:spPr/>
      <dgm:t>
        <a:bodyPr/>
        <a:lstStyle/>
        <a:p>
          <a:endParaRPr lang="ru-RU"/>
        </a:p>
      </dgm:t>
    </dgm:pt>
    <dgm:pt modelId="{EBB78604-66FD-463C-AA09-CAB22DD787F2}">
      <dgm:prSet phldrT="[Текст]" custT="1"/>
      <dgm:spPr/>
      <dgm:t>
        <a:bodyPr/>
        <a:lstStyle/>
        <a:p>
          <a:pPr algn="ctr"/>
          <a:r>
            <a:rPr lang="ru-RU" sz="2400" dirty="0" smtClean="0">
              <a:latin typeface="GothamPro-Medium"/>
            </a:rPr>
            <a:t>Снижение смертности от болезней системы кровообращения</a:t>
          </a:r>
        </a:p>
        <a:p>
          <a:pPr algn="ctr"/>
          <a:r>
            <a:rPr lang="ru-RU" sz="2400" b="1" dirty="0" smtClean="0">
              <a:effectLst>
                <a:outerShdw blurRad="38100" dist="38100" dir="2700000" algn="tl">
                  <a:srgbClr val="000000">
                    <a:alpha val="43137"/>
                  </a:srgbClr>
                </a:outerShdw>
              </a:effectLst>
              <a:latin typeface="GothamPro-Medium"/>
            </a:rPr>
            <a:t>(до 220 случаев на 100 тыс. населения) </a:t>
          </a:r>
        </a:p>
      </dgm:t>
    </dgm:pt>
    <dgm:pt modelId="{CAB8DEF8-61CA-46EA-90FD-E48FC7E7E035}" type="parTrans" cxnId="{3F2BEF2C-C91D-425D-85C4-52D83957F828}">
      <dgm:prSet/>
      <dgm:spPr/>
      <dgm:t>
        <a:bodyPr/>
        <a:lstStyle/>
        <a:p>
          <a:endParaRPr lang="ru-RU"/>
        </a:p>
      </dgm:t>
    </dgm:pt>
    <dgm:pt modelId="{FEFF8E86-F67F-441D-A4D6-79945BCAC0E6}" type="sibTrans" cxnId="{3F2BEF2C-C91D-425D-85C4-52D83957F828}">
      <dgm:prSet/>
      <dgm:spPr/>
      <dgm:t>
        <a:bodyPr/>
        <a:lstStyle/>
        <a:p>
          <a:endParaRPr lang="ru-RU"/>
        </a:p>
      </dgm:t>
    </dgm:pt>
    <dgm:pt modelId="{4D266AF0-62F8-4DE6-A7B2-71D1655123F9}" type="pres">
      <dgm:prSet presAssocID="{02170B3A-ADB6-430C-B753-D98D0C7ED456}" presName="diagram" presStyleCnt="0">
        <dgm:presLayoutVars>
          <dgm:chPref val="1"/>
          <dgm:dir/>
          <dgm:animOne val="branch"/>
          <dgm:animLvl val="lvl"/>
          <dgm:resizeHandles/>
        </dgm:presLayoutVars>
      </dgm:prSet>
      <dgm:spPr/>
      <dgm:t>
        <a:bodyPr/>
        <a:lstStyle/>
        <a:p>
          <a:endParaRPr lang="ru-RU"/>
        </a:p>
      </dgm:t>
    </dgm:pt>
    <dgm:pt modelId="{B4E1928A-D85D-493C-B9D6-8FDFC2CB5011}" type="pres">
      <dgm:prSet presAssocID="{6B6CC26F-F311-4DF8-8949-4C4F04E94CBC}" presName="root" presStyleCnt="0"/>
      <dgm:spPr/>
    </dgm:pt>
    <dgm:pt modelId="{79B3CFAB-E9CA-46F6-BF23-29DD84E4B6B5}" type="pres">
      <dgm:prSet presAssocID="{6B6CC26F-F311-4DF8-8949-4C4F04E94CBC}" presName="rootComposite" presStyleCnt="0"/>
      <dgm:spPr/>
    </dgm:pt>
    <dgm:pt modelId="{AB3EDF55-B3CC-4890-9A8D-7577897C6C98}" type="pres">
      <dgm:prSet presAssocID="{6B6CC26F-F311-4DF8-8949-4C4F04E94CBC}" presName="rootText" presStyleLbl="node1" presStyleIdx="0" presStyleCnt="1" custScaleX="138683" custScaleY="73833"/>
      <dgm:spPr/>
      <dgm:t>
        <a:bodyPr/>
        <a:lstStyle/>
        <a:p>
          <a:endParaRPr lang="ru-RU"/>
        </a:p>
      </dgm:t>
    </dgm:pt>
    <dgm:pt modelId="{9E84F92F-F553-4458-8931-3F9001453EB1}" type="pres">
      <dgm:prSet presAssocID="{6B6CC26F-F311-4DF8-8949-4C4F04E94CBC}" presName="rootConnector" presStyleLbl="node1" presStyleIdx="0" presStyleCnt="1"/>
      <dgm:spPr/>
      <dgm:t>
        <a:bodyPr/>
        <a:lstStyle/>
        <a:p>
          <a:endParaRPr lang="ru-RU"/>
        </a:p>
      </dgm:t>
    </dgm:pt>
    <dgm:pt modelId="{91E31CB8-E27E-4533-9A2E-BFA29827505F}" type="pres">
      <dgm:prSet presAssocID="{6B6CC26F-F311-4DF8-8949-4C4F04E94CBC}" presName="childShape" presStyleCnt="0"/>
      <dgm:spPr/>
    </dgm:pt>
    <dgm:pt modelId="{BD860C56-CE84-42D2-A461-EFEE49E462F6}" type="pres">
      <dgm:prSet presAssocID="{CAB8DEF8-61CA-46EA-90FD-E48FC7E7E035}" presName="Name13" presStyleLbl="parChTrans1D2" presStyleIdx="0" presStyleCnt="1"/>
      <dgm:spPr/>
      <dgm:t>
        <a:bodyPr/>
        <a:lstStyle/>
        <a:p>
          <a:endParaRPr lang="ru-RU"/>
        </a:p>
      </dgm:t>
    </dgm:pt>
    <dgm:pt modelId="{2768E81F-351A-4FB9-9F0B-D50C48D4359D}" type="pres">
      <dgm:prSet presAssocID="{EBB78604-66FD-463C-AA09-CAB22DD787F2}" presName="childText" presStyleLbl="bgAcc1" presStyleIdx="0" presStyleCnt="1" custScaleX="1109581" custScaleY="180234">
        <dgm:presLayoutVars>
          <dgm:bulletEnabled val="1"/>
        </dgm:presLayoutVars>
      </dgm:prSet>
      <dgm:spPr/>
      <dgm:t>
        <a:bodyPr/>
        <a:lstStyle/>
        <a:p>
          <a:endParaRPr lang="ru-RU"/>
        </a:p>
      </dgm:t>
    </dgm:pt>
  </dgm:ptLst>
  <dgm:cxnLst>
    <dgm:cxn modelId="{40864990-9A33-4D51-8148-E25256FC7C9F}" srcId="{02170B3A-ADB6-430C-B753-D98D0C7ED456}" destId="{6B6CC26F-F311-4DF8-8949-4C4F04E94CBC}" srcOrd="0" destOrd="0" parTransId="{FB5AA3AA-5CA3-4E40-8C2B-5125E61286D4}" sibTransId="{86EAE91F-6FA6-4E0F-8467-9DF22D0EE1CF}"/>
    <dgm:cxn modelId="{09A87B7B-3118-4D56-A840-BDE28C52C973}" type="presOf" srcId="{6B6CC26F-F311-4DF8-8949-4C4F04E94CBC}" destId="{AB3EDF55-B3CC-4890-9A8D-7577897C6C98}" srcOrd="0" destOrd="0" presId="urn:microsoft.com/office/officeart/2005/8/layout/hierarchy3"/>
    <dgm:cxn modelId="{2BF70BD7-B356-4439-A844-4AACF2A09716}" type="presOf" srcId="{EBB78604-66FD-463C-AA09-CAB22DD787F2}" destId="{2768E81F-351A-4FB9-9F0B-D50C48D4359D}" srcOrd="0" destOrd="0" presId="urn:microsoft.com/office/officeart/2005/8/layout/hierarchy3"/>
    <dgm:cxn modelId="{20DD174E-CD73-4F21-8E48-BCFC323BB7AB}" type="presOf" srcId="{6B6CC26F-F311-4DF8-8949-4C4F04E94CBC}" destId="{9E84F92F-F553-4458-8931-3F9001453EB1}" srcOrd="1" destOrd="0" presId="urn:microsoft.com/office/officeart/2005/8/layout/hierarchy3"/>
    <dgm:cxn modelId="{52FBD1F9-C0AF-4AED-BDB5-BC3D071AF6EB}" type="presOf" srcId="{CAB8DEF8-61CA-46EA-90FD-E48FC7E7E035}" destId="{BD860C56-CE84-42D2-A461-EFEE49E462F6}" srcOrd="0" destOrd="0" presId="urn:microsoft.com/office/officeart/2005/8/layout/hierarchy3"/>
    <dgm:cxn modelId="{279C3082-EBDE-4F79-898A-02F2874B6726}" type="presOf" srcId="{02170B3A-ADB6-430C-B753-D98D0C7ED456}" destId="{4D266AF0-62F8-4DE6-A7B2-71D1655123F9}" srcOrd="0" destOrd="0" presId="urn:microsoft.com/office/officeart/2005/8/layout/hierarchy3"/>
    <dgm:cxn modelId="{3F2BEF2C-C91D-425D-85C4-52D83957F828}" srcId="{6B6CC26F-F311-4DF8-8949-4C4F04E94CBC}" destId="{EBB78604-66FD-463C-AA09-CAB22DD787F2}" srcOrd="0" destOrd="0" parTransId="{CAB8DEF8-61CA-46EA-90FD-E48FC7E7E035}" sibTransId="{FEFF8E86-F67F-441D-A4D6-79945BCAC0E6}"/>
    <dgm:cxn modelId="{2B696FB7-AA3D-495E-9234-929AC1257DD3}" type="presParOf" srcId="{4D266AF0-62F8-4DE6-A7B2-71D1655123F9}" destId="{B4E1928A-D85D-493C-B9D6-8FDFC2CB5011}" srcOrd="0" destOrd="0" presId="urn:microsoft.com/office/officeart/2005/8/layout/hierarchy3"/>
    <dgm:cxn modelId="{8E606B3E-FCF6-43CA-B1D0-BEEBD1165CE5}" type="presParOf" srcId="{B4E1928A-D85D-493C-B9D6-8FDFC2CB5011}" destId="{79B3CFAB-E9CA-46F6-BF23-29DD84E4B6B5}" srcOrd="0" destOrd="0" presId="urn:microsoft.com/office/officeart/2005/8/layout/hierarchy3"/>
    <dgm:cxn modelId="{1E7A5BEF-967C-43D9-941C-8D8E11542697}" type="presParOf" srcId="{79B3CFAB-E9CA-46F6-BF23-29DD84E4B6B5}" destId="{AB3EDF55-B3CC-4890-9A8D-7577897C6C98}" srcOrd="0" destOrd="0" presId="urn:microsoft.com/office/officeart/2005/8/layout/hierarchy3"/>
    <dgm:cxn modelId="{81B6D120-A559-4CDB-A23E-1F1452B1D525}" type="presParOf" srcId="{79B3CFAB-E9CA-46F6-BF23-29DD84E4B6B5}" destId="{9E84F92F-F553-4458-8931-3F9001453EB1}" srcOrd="1" destOrd="0" presId="urn:microsoft.com/office/officeart/2005/8/layout/hierarchy3"/>
    <dgm:cxn modelId="{547E41BF-E63B-4C83-ACC1-6A42951929A2}" type="presParOf" srcId="{B4E1928A-D85D-493C-B9D6-8FDFC2CB5011}" destId="{91E31CB8-E27E-4533-9A2E-BFA29827505F}" srcOrd="1" destOrd="0" presId="urn:microsoft.com/office/officeart/2005/8/layout/hierarchy3"/>
    <dgm:cxn modelId="{C1AABAF0-AF0A-4BBB-9EC3-5036C2B6D8C1}" type="presParOf" srcId="{91E31CB8-E27E-4533-9A2E-BFA29827505F}" destId="{BD860C56-CE84-42D2-A461-EFEE49E462F6}" srcOrd="0" destOrd="0" presId="urn:microsoft.com/office/officeart/2005/8/layout/hierarchy3"/>
    <dgm:cxn modelId="{C8F0423C-ABDC-412E-AD9E-7F9BE826B8CA}" type="presParOf" srcId="{91E31CB8-E27E-4533-9A2E-BFA29827505F}" destId="{2768E81F-351A-4FB9-9F0B-D50C48D4359D}"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BA0FB1-3B9C-4582-9B07-B0096561886E}">
      <dsp:nvSpPr>
        <dsp:cNvPr id="0" name=""/>
        <dsp:cNvSpPr/>
      </dsp:nvSpPr>
      <dsp:spPr>
        <a:xfrm>
          <a:off x="0" y="1568"/>
          <a:ext cx="1173319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6906B7-9005-4AE5-B57D-ACA7F0353DAD}">
      <dsp:nvSpPr>
        <dsp:cNvPr id="0" name=""/>
        <dsp:cNvSpPr/>
      </dsp:nvSpPr>
      <dsp:spPr>
        <a:xfrm>
          <a:off x="0" y="1568"/>
          <a:ext cx="11733196" cy="6742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ru-RU" sz="1700" kern="1200" dirty="0">
              <a:solidFill>
                <a:srgbClr val="1F1F1F"/>
              </a:solidFill>
              <a:latin typeface="GothamPro-Medium"/>
            </a:rPr>
            <a:t>«Развитие системы оказания  первичной медико-санитарной помощи»</a:t>
          </a:r>
          <a:endParaRPr lang="ru-RU" sz="1700" kern="1200" dirty="0"/>
        </a:p>
      </dsp:txBody>
      <dsp:txXfrm>
        <a:off x="0" y="1568"/>
        <a:ext cx="11733196" cy="674222"/>
      </dsp:txXfrm>
    </dsp:sp>
    <dsp:sp modelId="{EEB122EF-BF4E-4494-8233-5DD885C35B7A}">
      <dsp:nvSpPr>
        <dsp:cNvPr id="0" name=""/>
        <dsp:cNvSpPr/>
      </dsp:nvSpPr>
      <dsp:spPr>
        <a:xfrm>
          <a:off x="0" y="675791"/>
          <a:ext cx="1173319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4FDBEC-3648-4B0B-B552-C512950C58BD}">
      <dsp:nvSpPr>
        <dsp:cNvPr id="0" name=""/>
        <dsp:cNvSpPr/>
      </dsp:nvSpPr>
      <dsp:spPr>
        <a:xfrm>
          <a:off x="0" y="675791"/>
          <a:ext cx="11733196" cy="6650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ru-RU" sz="1700" kern="1200" dirty="0">
              <a:solidFill>
                <a:srgbClr val="1F1F1F"/>
              </a:solidFill>
              <a:latin typeface="GothamPro-Medium"/>
            </a:rPr>
            <a:t>«Борьба с онкологическими заболеваниями»</a:t>
          </a:r>
        </a:p>
      </dsp:txBody>
      <dsp:txXfrm>
        <a:off x="0" y="675791"/>
        <a:ext cx="11733196" cy="665073"/>
      </dsp:txXfrm>
    </dsp:sp>
    <dsp:sp modelId="{04E4645C-02CA-441E-B646-273629088C96}">
      <dsp:nvSpPr>
        <dsp:cNvPr id="0" name=""/>
        <dsp:cNvSpPr/>
      </dsp:nvSpPr>
      <dsp:spPr>
        <a:xfrm>
          <a:off x="0" y="1340865"/>
          <a:ext cx="1173319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317DBB-8454-421A-A3F5-4A15C65B5FB6}">
      <dsp:nvSpPr>
        <dsp:cNvPr id="0" name=""/>
        <dsp:cNvSpPr/>
      </dsp:nvSpPr>
      <dsp:spPr>
        <a:xfrm>
          <a:off x="0" y="1340865"/>
          <a:ext cx="11733196" cy="655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ru-RU" sz="1700" kern="1200" dirty="0">
              <a:solidFill>
                <a:srgbClr val="1F1F1F"/>
              </a:solidFill>
              <a:latin typeface="GothamPro-Medium"/>
            </a:rPr>
            <a:t>«Борьба с сердечно-сосудистыми заболеваниями»</a:t>
          </a:r>
        </a:p>
      </dsp:txBody>
      <dsp:txXfrm>
        <a:off x="0" y="1340865"/>
        <a:ext cx="11733196" cy="655356"/>
      </dsp:txXfrm>
    </dsp:sp>
    <dsp:sp modelId="{72C52B87-699B-4C1E-93A7-17CA6AB22AFB}">
      <dsp:nvSpPr>
        <dsp:cNvPr id="0" name=""/>
        <dsp:cNvSpPr/>
      </dsp:nvSpPr>
      <dsp:spPr>
        <a:xfrm>
          <a:off x="0" y="1996222"/>
          <a:ext cx="1173319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9939C5-CB95-4229-9745-573F0EB9BDAC}">
      <dsp:nvSpPr>
        <dsp:cNvPr id="0" name=""/>
        <dsp:cNvSpPr/>
      </dsp:nvSpPr>
      <dsp:spPr>
        <a:xfrm>
          <a:off x="0" y="1996222"/>
          <a:ext cx="11733196" cy="642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ru-RU" sz="1700" kern="1200" dirty="0">
              <a:solidFill>
                <a:srgbClr val="1F1F1F"/>
              </a:solidFill>
              <a:latin typeface="GothamPro-Medium"/>
            </a:rPr>
            <a:t>«Развитие детского здравоохранения, включая создание современной инфраструктуры оказания медицинской помощи детям в Ханты-Мансийском автономном округе – Югре»</a:t>
          </a:r>
        </a:p>
      </dsp:txBody>
      <dsp:txXfrm>
        <a:off x="0" y="1996222"/>
        <a:ext cx="11733196" cy="642078"/>
      </dsp:txXfrm>
    </dsp:sp>
    <dsp:sp modelId="{E1F6BB1C-2BC7-440F-A533-E957EC77CBE6}">
      <dsp:nvSpPr>
        <dsp:cNvPr id="0" name=""/>
        <dsp:cNvSpPr/>
      </dsp:nvSpPr>
      <dsp:spPr>
        <a:xfrm>
          <a:off x="0" y="2638300"/>
          <a:ext cx="1173319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22BF527-B321-4E7F-88EC-A89B76F76FEB}">
      <dsp:nvSpPr>
        <dsp:cNvPr id="0" name=""/>
        <dsp:cNvSpPr/>
      </dsp:nvSpPr>
      <dsp:spPr>
        <a:xfrm>
          <a:off x="0" y="2638300"/>
          <a:ext cx="11733196" cy="6293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ru-RU" sz="1700" kern="1200" dirty="0">
              <a:solidFill>
                <a:srgbClr val="1F1F1F"/>
              </a:solidFill>
              <a:latin typeface="GothamPro-Medium"/>
            </a:rPr>
            <a:t>«Медицинский туризм»</a:t>
          </a:r>
        </a:p>
      </dsp:txBody>
      <dsp:txXfrm>
        <a:off x="0" y="2638300"/>
        <a:ext cx="11733196" cy="629334"/>
      </dsp:txXfrm>
    </dsp:sp>
    <dsp:sp modelId="{13265F3B-01C4-441A-9E27-247D87668BE1}">
      <dsp:nvSpPr>
        <dsp:cNvPr id="0" name=""/>
        <dsp:cNvSpPr/>
      </dsp:nvSpPr>
      <dsp:spPr>
        <a:xfrm>
          <a:off x="0" y="3267634"/>
          <a:ext cx="1173319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C7ADC6-1EBF-4E09-BD19-3B70F5AFD1AF}">
      <dsp:nvSpPr>
        <dsp:cNvPr id="0" name=""/>
        <dsp:cNvSpPr/>
      </dsp:nvSpPr>
      <dsp:spPr>
        <a:xfrm>
          <a:off x="0" y="3267634"/>
          <a:ext cx="11733196" cy="6628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ru-RU" sz="1700" kern="1200" dirty="0">
              <a:solidFill>
                <a:srgbClr val="1F1F1F"/>
              </a:solidFill>
              <a:latin typeface="GothamPro-Medium"/>
            </a:rPr>
            <a:t>«Обеспечение медицинских организаций Ханты-Мансийского автономного округа – Югры квалифицированными кадрами»</a:t>
          </a:r>
        </a:p>
      </dsp:txBody>
      <dsp:txXfrm>
        <a:off x="0" y="3267634"/>
        <a:ext cx="11733196" cy="662836"/>
      </dsp:txXfrm>
    </dsp:sp>
    <dsp:sp modelId="{78ABD7B3-BC00-4A97-87C8-772F3397E4B4}">
      <dsp:nvSpPr>
        <dsp:cNvPr id="0" name=""/>
        <dsp:cNvSpPr/>
      </dsp:nvSpPr>
      <dsp:spPr>
        <a:xfrm>
          <a:off x="0" y="3930471"/>
          <a:ext cx="1173319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B3B16BA-78AC-4790-AE7C-209487AB6732}">
      <dsp:nvSpPr>
        <dsp:cNvPr id="0" name=""/>
        <dsp:cNvSpPr/>
      </dsp:nvSpPr>
      <dsp:spPr>
        <a:xfrm>
          <a:off x="0" y="3930471"/>
          <a:ext cx="11733196" cy="6683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ru-RU" sz="1700" kern="1200" dirty="0">
              <a:solidFill>
                <a:srgbClr val="1F1F1F"/>
              </a:solidFill>
              <a:latin typeface="GothamPro-Medium"/>
            </a:rPr>
            <a:t>«Создание единого цифрового контура в здравоохранении на основе единой государственной информационной системы в сфере здравоохранения»</a:t>
          </a:r>
        </a:p>
      </dsp:txBody>
      <dsp:txXfrm>
        <a:off x="0" y="3930471"/>
        <a:ext cx="11733196" cy="66836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2EE137-BA9A-41DE-8249-58D34DFB24DD}">
      <dsp:nvSpPr>
        <dsp:cNvPr id="0" name=""/>
        <dsp:cNvSpPr/>
      </dsp:nvSpPr>
      <dsp:spPr>
        <a:xfrm>
          <a:off x="0" y="2006"/>
          <a:ext cx="1170431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389E1A-C6B5-4456-ADDC-82162D62CC29}">
      <dsp:nvSpPr>
        <dsp:cNvPr id="0" name=""/>
        <dsp:cNvSpPr/>
      </dsp:nvSpPr>
      <dsp:spPr>
        <a:xfrm>
          <a:off x="0" y="2006"/>
          <a:ext cx="11704319" cy="6843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just" defTabSz="711200">
            <a:lnSpc>
              <a:spcPct val="100000"/>
            </a:lnSpc>
            <a:spcBef>
              <a:spcPct val="0"/>
            </a:spcBef>
            <a:spcAft>
              <a:spcPct val="35000"/>
            </a:spcAft>
          </a:pPr>
          <a:r>
            <a:rPr lang="ru-RU" sz="1600" b="0" i="0" u="none" kern="1200" dirty="0" smtClean="0">
              <a:latin typeface="GothamPro-Medium"/>
            </a:rPr>
            <a:t>Разработка региональной программы борьбы с сердечно-сосудистыми заболеваниями</a:t>
          </a:r>
          <a:endParaRPr lang="ru-RU" sz="1600" b="0" kern="1200" dirty="0">
            <a:latin typeface="GothamPro-Medium"/>
          </a:endParaRPr>
        </a:p>
      </dsp:txBody>
      <dsp:txXfrm>
        <a:off x="0" y="2006"/>
        <a:ext cx="11704319" cy="684354"/>
      </dsp:txXfrm>
    </dsp:sp>
    <dsp:sp modelId="{125E62D2-B71C-46CD-9F34-84FFCF6648B6}">
      <dsp:nvSpPr>
        <dsp:cNvPr id="0" name=""/>
        <dsp:cNvSpPr/>
      </dsp:nvSpPr>
      <dsp:spPr>
        <a:xfrm>
          <a:off x="0" y="686361"/>
          <a:ext cx="1170431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9F40E7-0990-43B9-9C7A-9D6A28088158}">
      <dsp:nvSpPr>
        <dsp:cNvPr id="0" name=""/>
        <dsp:cNvSpPr/>
      </dsp:nvSpPr>
      <dsp:spPr>
        <a:xfrm>
          <a:off x="0" y="686361"/>
          <a:ext cx="11704319" cy="6843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just" defTabSz="711200">
            <a:lnSpc>
              <a:spcPct val="100000"/>
            </a:lnSpc>
            <a:spcBef>
              <a:spcPct val="0"/>
            </a:spcBef>
            <a:spcAft>
              <a:spcPct val="35000"/>
            </a:spcAft>
          </a:pPr>
          <a:r>
            <a:rPr lang="ru-RU" sz="1600" b="0" i="0" u="none" kern="1200" dirty="0" smtClean="0">
              <a:latin typeface="GothamPro-Medium"/>
            </a:rPr>
            <a:t>Популяционная профилактика развития сердечно-сосудистых заболеваний и сердечно-сосудистых осложнений у пациентов высокого риска</a:t>
          </a:r>
          <a:endParaRPr lang="ru-RU" sz="1600" b="0" kern="1200" dirty="0">
            <a:latin typeface="GothamPro-Medium"/>
          </a:endParaRPr>
        </a:p>
      </dsp:txBody>
      <dsp:txXfrm>
        <a:off x="0" y="686361"/>
        <a:ext cx="11704319" cy="684354"/>
      </dsp:txXfrm>
    </dsp:sp>
    <dsp:sp modelId="{1B409D49-3437-4343-A79D-03977F3621DB}">
      <dsp:nvSpPr>
        <dsp:cNvPr id="0" name=""/>
        <dsp:cNvSpPr/>
      </dsp:nvSpPr>
      <dsp:spPr>
        <a:xfrm>
          <a:off x="0" y="1370715"/>
          <a:ext cx="1170431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B0688D-DA77-47E9-AC72-A9AB180EEC4E}">
      <dsp:nvSpPr>
        <dsp:cNvPr id="0" name=""/>
        <dsp:cNvSpPr/>
      </dsp:nvSpPr>
      <dsp:spPr>
        <a:xfrm>
          <a:off x="0" y="1370715"/>
          <a:ext cx="11704319" cy="6843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just" defTabSz="711200">
            <a:lnSpc>
              <a:spcPct val="100000"/>
            </a:lnSpc>
            <a:spcBef>
              <a:spcPct val="0"/>
            </a:spcBef>
            <a:spcAft>
              <a:spcPct val="35000"/>
            </a:spcAft>
          </a:pPr>
          <a:r>
            <a:rPr lang="ru-RU" sz="1600" b="0" i="0" u="none" kern="1200" dirty="0" smtClean="0">
              <a:latin typeface="GothamPro-Medium"/>
            </a:rPr>
            <a:t>Обеспечение качества оказания медицинской помощи в соответствии с клиническими рекомендациями и протоколами лечения больных с сердечно-сосудистыми заболеваниями</a:t>
          </a:r>
          <a:endParaRPr lang="ru-RU" sz="1600" b="0" kern="1200" dirty="0">
            <a:latin typeface="GothamPro-Medium"/>
          </a:endParaRPr>
        </a:p>
      </dsp:txBody>
      <dsp:txXfrm>
        <a:off x="0" y="1370715"/>
        <a:ext cx="11704319" cy="684354"/>
      </dsp:txXfrm>
    </dsp:sp>
    <dsp:sp modelId="{B44B7D55-AAB1-4C8F-9B5B-64DFEFDF81C0}">
      <dsp:nvSpPr>
        <dsp:cNvPr id="0" name=""/>
        <dsp:cNvSpPr/>
      </dsp:nvSpPr>
      <dsp:spPr>
        <a:xfrm>
          <a:off x="0" y="2055069"/>
          <a:ext cx="1170431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4A209D-9213-48E3-9479-BB52D3902B3B}">
      <dsp:nvSpPr>
        <dsp:cNvPr id="0" name=""/>
        <dsp:cNvSpPr/>
      </dsp:nvSpPr>
      <dsp:spPr>
        <a:xfrm>
          <a:off x="0" y="2055070"/>
          <a:ext cx="11704319" cy="6843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just" defTabSz="711200">
            <a:lnSpc>
              <a:spcPct val="100000"/>
            </a:lnSpc>
            <a:spcBef>
              <a:spcPct val="0"/>
            </a:spcBef>
            <a:spcAft>
              <a:spcPct val="35000"/>
            </a:spcAft>
          </a:pPr>
          <a:r>
            <a:rPr lang="ru-RU" sz="1600" b="0" i="0" u="none" kern="1200" dirty="0" smtClean="0">
              <a:latin typeface="GothamPro-Medium"/>
            </a:rPr>
            <a:t>Переоснащение региональных сосудистых центров, в том числе оборудованием для ранней медицинской реабилитации</a:t>
          </a:r>
          <a:endParaRPr lang="ru-RU" sz="1600" b="0" kern="1200" dirty="0">
            <a:latin typeface="GothamPro-Medium"/>
          </a:endParaRPr>
        </a:p>
      </dsp:txBody>
      <dsp:txXfrm>
        <a:off x="0" y="2055070"/>
        <a:ext cx="11704319" cy="684354"/>
      </dsp:txXfrm>
    </dsp:sp>
    <dsp:sp modelId="{C7B0F0ED-27DF-49E2-A88D-C655FF95B5A6}">
      <dsp:nvSpPr>
        <dsp:cNvPr id="0" name=""/>
        <dsp:cNvSpPr/>
      </dsp:nvSpPr>
      <dsp:spPr>
        <a:xfrm>
          <a:off x="0" y="2739424"/>
          <a:ext cx="1170431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011C470-E24E-4486-B02E-7861B1C7ED58}">
      <dsp:nvSpPr>
        <dsp:cNvPr id="0" name=""/>
        <dsp:cNvSpPr/>
      </dsp:nvSpPr>
      <dsp:spPr>
        <a:xfrm>
          <a:off x="0" y="2739424"/>
          <a:ext cx="11704319" cy="6843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just" defTabSz="711200">
            <a:lnSpc>
              <a:spcPct val="100000"/>
            </a:lnSpc>
            <a:spcBef>
              <a:spcPct val="0"/>
            </a:spcBef>
            <a:spcAft>
              <a:spcPct val="35000"/>
            </a:spcAft>
          </a:pPr>
          <a:r>
            <a:rPr lang="ru-RU" sz="1600" b="0" i="0" u="none" kern="1200" dirty="0" smtClean="0">
              <a:latin typeface="GothamPro-Medium"/>
            </a:rPr>
            <a:t>Переоснащение первичных сосудистых отделений, в том числе оборудованием для ранней медицинской реабилитации</a:t>
          </a:r>
          <a:endParaRPr lang="ru-RU" sz="1600" b="0" kern="1200" dirty="0">
            <a:latin typeface="GothamPro-Medium"/>
          </a:endParaRPr>
        </a:p>
      </dsp:txBody>
      <dsp:txXfrm>
        <a:off x="0" y="2739424"/>
        <a:ext cx="11704319" cy="684354"/>
      </dsp:txXfrm>
    </dsp:sp>
    <dsp:sp modelId="{1460F5E7-D76D-4A92-8777-CCBF4EC9F359}">
      <dsp:nvSpPr>
        <dsp:cNvPr id="0" name=""/>
        <dsp:cNvSpPr/>
      </dsp:nvSpPr>
      <dsp:spPr>
        <a:xfrm>
          <a:off x="0" y="3423778"/>
          <a:ext cx="1170431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2EF707-CAFC-49EE-94FB-665D6B5B6336}">
      <dsp:nvSpPr>
        <dsp:cNvPr id="0" name=""/>
        <dsp:cNvSpPr/>
      </dsp:nvSpPr>
      <dsp:spPr>
        <a:xfrm>
          <a:off x="0" y="3423778"/>
          <a:ext cx="11704319" cy="6843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just" defTabSz="711200">
            <a:lnSpc>
              <a:spcPct val="100000"/>
            </a:lnSpc>
            <a:spcBef>
              <a:spcPct val="0"/>
            </a:spcBef>
            <a:spcAft>
              <a:spcPct val="35000"/>
            </a:spcAft>
          </a:pPr>
          <a:r>
            <a:rPr lang="ru-RU" sz="1600" b="0" i="0" u="none" kern="1200" dirty="0" smtClean="0">
              <a:latin typeface="GothamPro-Medium"/>
            </a:rPr>
            <a:t>Кадровое обеспечение системы оказания помощи больным сердечно-сосудистыми заболеваниями</a:t>
          </a:r>
          <a:endParaRPr lang="ru-RU" sz="1600" b="0" kern="1200" dirty="0">
            <a:latin typeface="GothamPro-Medium"/>
          </a:endParaRPr>
        </a:p>
      </dsp:txBody>
      <dsp:txXfrm>
        <a:off x="0" y="3423778"/>
        <a:ext cx="11704319" cy="68435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23E7A5-6A5A-458D-B3B8-91DFC93130B7}">
      <dsp:nvSpPr>
        <dsp:cNvPr id="0" name=""/>
        <dsp:cNvSpPr/>
      </dsp:nvSpPr>
      <dsp:spPr>
        <a:xfrm rot="5400000">
          <a:off x="-112038" y="114163"/>
          <a:ext cx="746926" cy="52284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just" defTabSz="533400">
            <a:lnSpc>
              <a:spcPct val="90000"/>
            </a:lnSpc>
            <a:spcBef>
              <a:spcPct val="0"/>
            </a:spcBef>
            <a:spcAft>
              <a:spcPct val="35000"/>
            </a:spcAft>
          </a:pPr>
          <a:endParaRPr lang="ru-RU" sz="1200" kern="1200">
            <a:latin typeface="GothamPro-Light"/>
          </a:endParaRPr>
        </a:p>
      </dsp:txBody>
      <dsp:txXfrm rot="-5400000">
        <a:off x="1" y="263548"/>
        <a:ext cx="522848" cy="224078"/>
      </dsp:txXfrm>
    </dsp:sp>
    <dsp:sp modelId="{39CAF78D-0C98-4B5F-BB01-E83B754A4907}">
      <dsp:nvSpPr>
        <dsp:cNvPr id="0" name=""/>
        <dsp:cNvSpPr/>
      </dsp:nvSpPr>
      <dsp:spPr>
        <a:xfrm rot="5400000">
          <a:off x="5867211" y="-5342238"/>
          <a:ext cx="485502" cy="1117422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just" defTabSz="533400">
            <a:lnSpc>
              <a:spcPct val="90000"/>
            </a:lnSpc>
            <a:spcBef>
              <a:spcPct val="0"/>
            </a:spcBef>
            <a:spcAft>
              <a:spcPct val="15000"/>
            </a:spcAft>
            <a:buChar char="••"/>
          </a:pPr>
          <a:r>
            <a:rPr lang="ru-RU" sz="1200" kern="1200" dirty="0" smtClean="0">
              <a:latin typeface="GothamPro-Light"/>
            </a:rPr>
            <a:t>Формирование среды, способствующей ведению гражданами Югры здорового образа жизни. </a:t>
          </a:r>
          <a:endParaRPr lang="ru-RU" sz="1200" kern="1200" dirty="0">
            <a:latin typeface="GothamPro-Light"/>
          </a:endParaRPr>
        </a:p>
      </dsp:txBody>
      <dsp:txXfrm rot="-5400000">
        <a:off x="522849" y="25824"/>
        <a:ext cx="11150527" cy="438102"/>
      </dsp:txXfrm>
    </dsp:sp>
    <dsp:sp modelId="{5B90672F-D57D-4303-B240-B4CEDA1E5BD8}">
      <dsp:nvSpPr>
        <dsp:cNvPr id="0" name=""/>
        <dsp:cNvSpPr/>
      </dsp:nvSpPr>
      <dsp:spPr>
        <a:xfrm rot="5400000">
          <a:off x="-112038" y="760649"/>
          <a:ext cx="746926" cy="52284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just" defTabSz="533400">
            <a:lnSpc>
              <a:spcPct val="90000"/>
            </a:lnSpc>
            <a:spcBef>
              <a:spcPct val="0"/>
            </a:spcBef>
            <a:spcAft>
              <a:spcPct val="35000"/>
            </a:spcAft>
          </a:pPr>
          <a:endParaRPr lang="ru-RU" sz="1200" kern="1200" dirty="0">
            <a:latin typeface="GothamPro-Light"/>
          </a:endParaRPr>
        </a:p>
      </dsp:txBody>
      <dsp:txXfrm rot="-5400000">
        <a:off x="1" y="910034"/>
        <a:ext cx="522848" cy="224078"/>
      </dsp:txXfrm>
    </dsp:sp>
    <dsp:sp modelId="{A1BFA56D-9C1A-4CA5-9E76-109DEF8966A9}">
      <dsp:nvSpPr>
        <dsp:cNvPr id="0" name=""/>
        <dsp:cNvSpPr/>
      </dsp:nvSpPr>
      <dsp:spPr>
        <a:xfrm rot="5400000">
          <a:off x="5867211" y="-4695751"/>
          <a:ext cx="485502" cy="1117422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just" defTabSz="533400">
            <a:lnSpc>
              <a:spcPct val="90000"/>
            </a:lnSpc>
            <a:spcBef>
              <a:spcPct val="0"/>
            </a:spcBef>
            <a:spcAft>
              <a:spcPct val="15000"/>
            </a:spcAft>
            <a:buChar char="••"/>
          </a:pPr>
          <a:r>
            <a:rPr lang="ru-RU" sz="1200" kern="1200" dirty="0" smtClean="0">
              <a:latin typeface="GothamPro-Light"/>
            </a:rPr>
            <a:t>Обеспечен 80% охват диспансерным наблюдением больных, перенесших инфаркт миокарда, нестабильную стенокардию, ОНМК, кардиохирургические и интервенционные вмешательства. </a:t>
          </a:r>
          <a:endParaRPr lang="ru-RU" sz="1200" kern="1200" dirty="0">
            <a:latin typeface="GothamPro-Light"/>
          </a:endParaRPr>
        </a:p>
      </dsp:txBody>
      <dsp:txXfrm rot="-5400000">
        <a:off x="522849" y="672311"/>
        <a:ext cx="11150527" cy="438102"/>
      </dsp:txXfrm>
    </dsp:sp>
    <dsp:sp modelId="{B7711548-DE7C-4DE1-8BC6-512EC1962F83}">
      <dsp:nvSpPr>
        <dsp:cNvPr id="0" name=""/>
        <dsp:cNvSpPr/>
      </dsp:nvSpPr>
      <dsp:spPr>
        <a:xfrm rot="5400000">
          <a:off x="-112038" y="1407136"/>
          <a:ext cx="746926" cy="52284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just" defTabSz="533400">
            <a:lnSpc>
              <a:spcPct val="90000"/>
            </a:lnSpc>
            <a:spcBef>
              <a:spcPct val="0"/>
            </a:spcBef>
            <a:spcAft>
              <a:spcPct val="35000"/>
            </a:spcAft>
          </a:pPr>
          <a:endParaRPr lang="ru-RU" sz="1200" kern="1200" dirty="0">
            <a:latin typeface="GothamPro-Light"/>
          </a:endParaRPr>
        </a:p>
      </dsp:txBody>
      <dsp:txXfrm rot="-5400000">
        <a:off x="1" y="1556521"/>
        <a:ext cx="522848" cy="224078"/>
      </dsp:txXfrm>
    </dsp:sp>
    <dsp:sp modelId="{715BE0BC-BF03-410E-9583-21DFDAA86D26}">
      <dsp:nvSpPr>
        <dsp:cNvPr id="0" name=""/>
        <dsp:cNvSpPr/>
      </dsp:nvSpPr>
      <dsp:spPr>
        <a:xfrm rot="5400000">
          <a:off x="5867211" y="-4049265"/>
          <a:ext cx="485502" cy="1117422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just" defTabSz="533400">
            <a:lnSpc>
              <a:spcPct val="90000"/>
            </a:lnSpc>
            <a:spcBef>
              <a:spcPct val="0"/>
            </a:spcBef>
            <a:spcAft>
              <a:spcPct val="15000"/>
            </a:spcAft>
            <a:buChar char="••"/>
          </a:pPr>
          <a:r>
            <a:rPr lang="ru-RU" sz="1200" kern="1200" dirty="0" smtClean="0">
              <a:latin typeface="GothamPro-Light"/>
            </a:rPr>
            <a:t>Разработана и проведена масштабная информационно-коммуникационная кампания по формированию </a:t>
          </a:r>
          <a:r>
            <a:rPr lang="ru-RU" sz="1200" kern="1200" dirty="0" err="1" smtClean="0">
              <a:latin typeface="GothamPro-Light"/>
            </a:rPr>
            <a:t>здоровьесберегающего</a:t>
          </a:r>
          <a:r>
            <a:rPr lang="ru-RU" sz="1200" kern="1200" dirty="0" smtClean="0">
              <a:latin typeface="GothamPro-Light"/>
            </a:rPr>
            <a:t> </a:t>
          </a:r>
          <a:r>
            <a:rPr lang="ru-RU" sz="1200" kern="1200" dirty="0" smtClean="0">
              <a:latin typeface="GothamPro-Light"/>
            </a:rPr>
            <a:t>поведения в СМИ и социальных сетях.</a:t>
          </a:r>
          <a:endParaRPr lang="ru-RU" sz="1200" kern="1200" dirty="0">
            <a:latin typeface="GothamPro-Light"/>
          </a:endParaRPr>
        </a:p>
      </dsp:txBody>
      <dsp:txXfrm rot="-5400000">
        <a:off x="522849" y="1318797"/>
        <a:ext cx="11150527" cy="438102"/>
      </dsp:txXfrm>
    </dsp:sp>
    <dsp:sp modelId="{2E4833F5-B5E2-45A3-B668-BE7FB98B79FB}">
      <dsp:nvSpPr>
        <dsp:cNvPr id="0" name=""/>
        <dsp:cNvSpPr/>
      </dsp:nvSpPr>
      <dsp:spPr>
        <a:xfrm rot="5400000">
          <a:off x="-112038" y="2053622"/>
          <a:ext cx="746926" cy="52284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just" defTabSz="533400">
            <a:lnSpc>
              <a:spcPct val="90000"/>
            </a:lnSpc>
            <a:spcBef>
              <a:spcPct val="0"/>
            </a:spcBef>
            <a:spcAft>
              <a:spcPct val="35000"/>
            </a:spcAft>
          </a:pPr>
          <a:endParaRPr lang="ru-RU" sz="1200" kern="1200" dirty="0">
            <a:latin typeface="GothamPro-Light"/>
          </a:endParaRPr>
        </a:p>
      </dsp:txBody>
      <dsp:txXfrm rot="-5400000">
        <a:off x="1" y="2203007"/>
        <a:ext cx="522848" cy="224078"/>
      </dsp:txXfrm>
    </dsp:sp>
    <dsp:sp modelId="{446A3346-108C-4B13-BAA0-F77D9EF818BF}">
      <dsp:nvSpPr>
        <dsp:cNvPr id="0" name=""/>
        <dsp:cNvSpPr/>
      </dsp:nvSpPr>
      <dsp:spPr>
        <a:xfrm rot="5400000">
          <a:off x="5867211" y="-3402778"/>
          <a:ext cx="485502" cy="1117422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just" defTabSz="533400">
            <a:lnSpc>
              <a:spcPct val="90000"/>
            </a:lnSpc>
            <a:spcBef>
              <a:spcPct val="0"/>
            </a:spcBef>
            <a:spcAft>
              <a:spcPct val="15000"/>
            </a:spcAft>
            <a:buChar char="••"/>
          </a:pPr>
          <a:r>
            <a:rPr lang="ru-RU" sz="1200" kern="1200" dirty="0" smtClean="0">
              <a:latin typeface="GothamPro-Light"/>
            </a:rPr>
            <a:t>Обеспечено выполнение операций аортокоронарного шунтирования не менее 800 в год на 1 млн населения, имплантации ЭКС не менее 250 в год </a:t>
          </a:r>
          <a:r>
            <a:rPr lang="en-US" sz="1200" kern="1200" dirty="0" smtClean="0">
              <a:latin typeface="GothamPro-Light"/>
            </a:rPr>
            <a:t/>
          </a:r>
          <a:br>
            <a:rPr lang="en-US" sz="1200" kern="1200" dirty="0" smtClean="0">
              <a:latin typeface="GothamPro-Light"/>
            </a:rPr>
          </a:br>
          <a:r>
            <a:rPr lang="ru-RU" sz="1200" kern="1200" dirty="0" smtClean="0">
              <a:latin typeface="GothamPro-Light"/>
            </a:rPr>
            <a:t>на</a:t>
          </a:r>
          <a:r>
            <a:rPr lang="en-US" sz="1200" kern="1200" dirty="0" smtClean="0">
              <a:latin typeface="GothamPro-Light"/>
            </a:rPr>
            <a:t> </a:t>
          </a:r>
          <a:r>
            <a:rPr lang="ru-RU" sz="1200" kern="1200" dirty="0" smtClean="0">
              <a:latin typeface="GothamPro-Light"/>
            </a:rPr>
            <a:t>1 млн населения, имплантации ИКД не менее 50 в год на 1 млн населения.</a:t>
          </a:r>
          <a:endParaRPr lang="ru-RU" sz="1200" kern="1200" dirty="0">
            <a:latin typeface="GothamPro-Light"/>
          </a:endParaRPr>
        </a:p>
      </dsp:txBody>
      <dsp:txXfrm rot="-5400000">
        <a:off x="522849" y="1965284"/>
        <a:ext cx="11150527" cy="438102"/>
      </dsp:txXfrm>
    </dsp:sp>
    <dsp:sp modelId="{88521F8B-008D-4231-8127-36354C23E2D7}">
      <dsp:nvSpPr>
        <dsp:cNvPr id="0" name=""/>
        <dsp:cNvSpPr/>
      </dsp:nvSpPr>
      <dsp:spPr>
        <a:xfrm rot="5400000">
          <a:off x="-112038" y="2700109"/>
          <a:ext cx="746926" cy="52284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just" defTabSz="533400">
            <a:lnSpc>
              <a:spcPct val="90000"/>
            </a:lnSpc>
            <a:spcBef>
              <a:spcPct val="0"/>
            </a:spcBef>
            <a:spcAft>
              <a:spcPct val="35000"/>
            </a:spcAft>
          </a:pPr>
          <a:endParaRPr lang="ru-RU" sz="1200" kern="1200" dirty="0">
            <a:latin typeface="GothamPro-Light"/>
          </a:endParaRPr>
        </a:p>
      </dsp:txBody>
      <dsp:txXfrm rot="-5400000">
        <a:off x="1" y="2849494"/>
        <a:ext cx="522848" cy="224078"/>
      </dsp:txXfrm>
    </dsp:sp>
    <dsp:sp modelId="{B433D7BD-40BE-4EF1-8481-1C8F5F57D051}">
      <dsp:nvSpPr>
        <dsp:cNvPr id="0" name=""/>
        <dsp:cNvSpPr/>
      </dsp:nvSpPr>
      <dsp:spPr>
        <a:xfrm rot="5400000">
          <a:off x="5867211" y="-2756292"/>
          <a:ext cx="485502" cy="1117422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just" defTabSz="533400">
            <a:lnSpc>
              <a:spcPct val="90000"/>
            </a:lnSpc>
            <a:spcBef>
              <a:spcPct val="0"/>
            </a:spcBef>
            <a:spcAft>
              <a:spcPct val="15000"/>
            </a:spcAft>
            <a:buChar char="••"/>
          </a:pPr>
          <a:r>
            <a:rPr lang="ru-RU" sz="1200" kern="1200" dirty="0" smtClean="0">
              <a:latin typeface="GothamPro-Light"/>
            </a:rPr>
            <a:t>Увеличение </a:t>
          </a:r>
          <a:r>
            <a:rPr lang="ru-RU" sz="1200" kern="1200" dirty="0" smtClean="0">
              <a:latin typeface="GothamPro-Light"/>
            </a:rPr>
            <a:t>количества </a:t>
          </a:r>
          <a:r>
            <a:rPr lang="ru-RU" sz="1200" kern="1200" dirty="0" smtClean="0">
              <a:latin typeface="GothamPro-Light"/>
            </a:rPr>
            <a:t>дистанционных консультаций / консилиумов с применением телемедицинских технологий, проводимых ведущими медицинскими организациями округа.</a:t>
          </a:r>
          <a:endParaRPr lang="ru-RU" sz="1200" kern="1200" dirty="0">
            <a:latin typeface="GothamPro-Light"/>
          </a:endParaRPr>
        </a:p>
      </dsp:txBody>
      <dsp:txXfrm rot="-5400000">
        <a:off x="522849" y="2611770"/>
        <a:ext cx="11150527" cy="438102"/>
      </dsp:txXfrm>
    </dsp:sp>
    <dsp:sp modelId="{0C4F6AFD-51E9-426B-9813-64AA7795CA3F}">
      <dsp:nvSpPr>
        <dsp:cNvPr id="0" name=""/>
        <dsp:cNvSpPr/>
      </dsp:nvSpPr>
      <dsp:spPr>
        <a:xfrm rot="5400000">
          <a:off x="-112038" y="3346595"/>
          <a:ext cx="746926" cy="52284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just" defTabSz="533400">
            <a:lnSpc>
              <a:spcPct val="90000"/>
            </a:lnSpc>
            <a:spcBef>
              <a:spcPct val="0"/>
            </a:spcBef>
            <a:spcAft>
              <a:spcPct val="35000"/>
            </a:spcAft>
          </a:pPr>
          <a:endParaRPr lang="ru-RU" sz="1200" kern="1200" dirty="0">
            <a:latin typeface="GothamPro-Light"/>
          </a:endParaRPr>
        </a:p>
      </dsp:txBody>
      <dsp:txXfrm rot="-5400000">
        <a:off x="1" y="3495980"/>
        <a:ext cx="522848" cy="224078"/>
      </dsp:txXfrm>
    </dsp:sp>
    <dsp:sp modelId="{80DBD04B-6E73-4C22-AF57-2E85DE6F2878}">
      <dsp:nvSpPr>
        <dsp:cNvPr id="0" name=""/>
        <dsp:cNvSpPr/>
      </dsp:nvSpPr>
      <dsp:spPr>
        <a:xfrm rot="5400000">
          <a:off x="5867211" y="-2109805"/>
          <a:ext cx="485502" cy="1117422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just" defTabSz="533400">
            <a:lnSpc>
              <a:spcPct val="90000"/>
            </a:lnSpc>
            <a:spcBef>
              <a:spcPct val="0"/>
            </a:spcBef>
            <a:spcAft>
              <a:spcPct val="15000"/>
            </a:spcAft>
            <a:buChar char="••"/>
          </a:pPr>
          <a:r>
            <a:rPr lang="ru-RU" sz="1200" kern="1200" dirty="0" smtClean="0">
              <a:latin typeface="GothamPro-Light"/>
            </a:rPr>
            <a:t>Завершение переоснащения региональных и первичных сосудистых центров. </a:t>
          </a:r>
          <a:endParaRPr lang="ru-RU" sz="1200" kern="1200" dirty="0">
            <a:latin typeface="GothamPro-Light"/>
          </a:endParaRPr>
        </a:p>
      </dsp:txBody>
      <dsp:txXfrm rot="-5400000">
        <a:off x="522849" y="3258257"/>
        <a:ext cx="11150527" cy="43810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3EDF55-B3CC-4890-9A8D-7577897C6C98}">
      <dsp:nvSpPr>
        <dsp:cNvPr id="0" name=""/>
        <dsp:cNvSpPr/>
      </dsp:nvSpPr>
      <dsp:spPr>
        <a:xfrm>
          <a:off x="5877" y="814023"/>
          <a:ext cx="1753637" cy="4668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u-RU" sz="2000" kern="1200" dirty="0">
              <a:latin typeface="GothamPro-Medium"/>
            </a:rPr>
            <a:t>Цель проекта</a:t>
          </a:r>
        </a:p>
      </dsp:txBody>
      <dsp:txXfrm>
        <a:off x="19549" y="827695"/>
        <a:ext cx="1726293" cy="439462"/>
      </dsp:txXfrm>
    </dsp:sp>
    <dsp:sp modelId="{BD860C56-CE84-42D2-A461-EFEE49E462F6}">
      <dsp:nvSpPr>
        <dsp:cNvPr id="0" name=""/>
        <dsp:cNvSpPr/>
      </dsp:nvSpPr>
      <dsp:spPr>
        <a:xfrm>
          <a:off x="181241" y="1280830"/>
          <a:ext cx="175363" cy="727823"/>
        </a:xfrm>
        <a:custGeom>
          <a:avLst/>
          <a:gdLst/>
          <a:ahLst/>
          <a:cxnLst/>
          <a:rect l="0" t="0" r="0" b="0"/>
          <a:pathLst>
            <a:path>
              <a:moveTo>
                <a:pt x="0" y="0"/>
              </a:moveTo>
              <a:lnTo>
                <a:pt x="0" y="727823"/>
              </a:lnTo>
              <a:lnTo>
                <a:pt x="175363" y="72782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768E81F-351A-4FB9-9F0B-D50C48D4359D}">
      <dsp:nvSpPr>
        <dsp:cNvPr id="0" name=""/>
        <dsp:cNvSpPr/>
      </dsp:nvSpPr>
      <dsp:spPr>
        <a:xfrm>
          <a:off x="356605" y="1438891"/>
          <a:ext cx="11224462" cy="113952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ru-RU" sz="2400" kern="1200" dirty="0" smtClean="0">
              <a:latin typeface="GothamPro-Medium"/>
            </a:rPr>
            <a:t>Снижение младенческой смертности</a:t>
          </a:r>
        </a:p>
        <a:p>
          <a:pPr lvl="0" algn="ctr" defTabSz="1066800">
            <a:lnSpc>
              <a:spcPct val="90000"/>
            </a:lnSpc>
            <a:spcBef>
              <a:spcPct val="0"/>
            </a:spcBef>
            <a:spcAft>
              <a:spcPct val="35000"/>
            </a:spcAft>
          </a:pPr>
          <a:r>
            <a:rPr lang="ru-RU" sz="2400" b="1" kern="1200" dirty="0" smtClean="0">
              <a:effectLst>
                <a:outerShdw blurRad="38100" dist="38100" dir="2700000" algn="tl">
                  <a:srgbClr val="000000">
                    <a:alpha val="43137"/>
                  </a:srgbClr>
                </a:outerShdw>
              </a:effectLst>
              <a:latin typeface="GothamPro-Medium"/>
            </a:rPr>
            <a:t>(до 3,7 на 1000 родившихся живыми к 2024 году)</a:t>
          </a:r>
        </a:p>
      </dsp:txBody>
      <dsp:txXfrm>
        <a:off x="389980" y="1472266"/>
        <a:ext cx="11157712" cy="107277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5952FA-E638-49DD-81F7-6768A4D4118B}">
      <dsp:nvSpPr>
        <dsp:cNvPr id="0" name=""/>
        <dsp:cNvSpPr/>
      </dsp:nvSpPr>
      <dsp:spPr>
        <a:xfrm>
          <a:off x="0" y="0"/>
          <a:ext cx="1170432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54796A-1039-4D4D-9018-D75D4239693D}">
      <dsp:nvSpPr>
        <dsp:cNvPr id="0" name=""/>
        <dsp:cNvSpPr/>
      </dsp:nvSpPr>
      <dsp:spPr>
        <a:xfrm>
          <a:off x="0" y="0"/>
          <a:ext cx="11704320" cy="8504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ru-RU" sz="1600" kern="1200" dirty="0" smtClean="0">
              <a:latin typeface="GothamPro-Medium"/>
              <a:ea typeface="Calibri" panose="020F0502020204030204" pitchFamily="34" charset="0"/>
              <a:cs typeface="Times New Roman" panose="02020603050405020304" pitchFamily="18" charset="0"/>
            </a:rPr>
            <a:t>Развитие материально-технической базы детских поликлиник медицинских организаций за счет </a:t>
          </a:r>
          <a:r>
            <a:rPr lang="ru-RU" sz="1600" kern="1200" dirty="0" smtClean="0">
              <a:latin typeface="GothamPro-Medium"/>
              <a:ea typeface="Calibri" panose="020F0502020204030204" pitchFamily="34" charset="0"/>
              <a:cs typeface="Times New Roman" panose="02020603050405020304" pitchFamily="18" charset="0"/>
            </a:rPr>
            <a:t>дооснащения </a:t>
          </a:r>
          <a:r>
            <a:rPr lang="ru-RU" sz="1600" kern="1200" dirty="0" smtClean="0">
              <a:latin typeface="GothamPro-Medium"/>
              <a:ea typeface="Calibri" panose="020F0502020204030204" pitchFamily="34" charset="0"/>
              <a:cs typeface="Times New Roman" panose="02020603050405020304" pitchFamily="18" charset="0"/>
            </a:rPr>
            <a:t>медицинскими изделиями и реализации организационно-планировочных решений внутренних пространств</a:t>
          </a:r>
          <a:endParaRPr lang="ru-RU" sz="1600" kern="1200" dirty="0">
            <a:latin typeface="GothamPro-Medium"/>
          </a:endParaRPr>
        </a:p>
      </dsp:txBody>
      <dsp:txXfrm>
        <a:off x="0" y="0"/>
        <a:ext cx="11704320" cy="850431"/>
      </dsp:txXfrm>
    </dsp:sp>
    <dsp:sp modelId="{BEB761A8-6B26-455D-A58C-D26728C20F42}">
      <dsp:nvSpPr>
        <dsp:cNvPr id="0" name=""/>
        <dsp:cNvSpPr/>
      </dsp:nvSpPr>
      <dsp:spPr>
        <a:xfrm>
          <a:off x="0" y="850432"/>
          <a:ext cx="1170432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37A0E7-A27D-4BFE-9E40-F39F4A00FDEA}">
      <dsp:nvSpPr>
        <dsp:cNvPr id="0" name=""/>
        <dsp:cNvSpPr/>
      </dsp:nvSpPr>
      <dsp:spPr>
        <a:xfrm>
          <a:off x="0" y="850431"/>
          <a:ext cx="11704320" cy="8504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ru-RU" sz="1600" kern="1200" dirty="0" smtClean="0">
              <a:latin typeface="GothamPro-Medium"/>
              <a:ea typeface="Calibri" panose="020F0502020204030204" pitchFamily="34" charset="0"/>
              <a:cs typeface="Times New Roman" panose="02020603050405020304" pitchFamily="18" charset="0"/>
            </a:rPr>
            <a:t>Развитие ранней диагностики заболеваний органов репродуктивной сферы у детей в возрасте 15-17 лет </a:t>
          </a:r>
          <a:r>
            <a:rPr lang="ru-RU" sz="1600" kern="1200" dirty="0" smtClean="0">
              <a:latin typeface="GothamPro-Medium"/>
              <a:ea typeface="Calibri" panose="020F0502020204030204" pitchFamily="34" charset="0"/>
              <a:cs typeface="Times New Roman" panose="02020603050405020304" pitchFamily="18" charset="0"/>
            </a:rPr>
            <a:t/>
          </a:r>
          <a:br>
            <a:rPr lang="ru-RU" sz="1600" kern="1200" dirty="0" smtClean="0">
              <a:latin typeface="GothamPro-Medium"/>
              <a:ea typeface="Calibri" panose="020F0502020204030204" pitchFamily="34" charset="0"/>
              <a:cs typeface="Times New Roman" panose="02020603050405020304" pitchFamily="18" charset="0"/>
            </a:rPr>
          </a:br>
          <a:r>
            <a:rPr lang="ru-RU" sz="1600" kern="1200" dirty="0" smtClean="0">
              <a:latin typeface="GothamPro-Medium"/>
              <a:ea typeface="Calibri" panose="020F0502020204030204" pitchFamily="34" charset="0"/>
              <a:cs typeface="Times New Roman" panose="02020603050405020304" pitchFamily="18" charset="0"/>
            </a:rPr>
            <a:t>в </a:t>
          </a:r>
          <a:r>
            <a:rPr lang="ru-RU" sz="1600" kern="1200" dirty="0" smtClean="0">
              <a:latin typeface="GothamPro-Medium"/>
              <a:ea typeface="Calibri" panose="020F0502020204030204" pitchFamily="34" charset="0"/>
              <a:cs typeface="Times New Roman" panose="02020603050405020304" pitchFamily="18" charset="0"/>
            </a:rPr>
            <a:t>рамках проведения профилактических осмотров</a:t>
          </a:r>
          <a:endParaRPr lang="ru-RU" sz="1600" kern="1200" dirty="0">
            <a:latin typeface="GothamPro-Medium"/>
            <a:ea typeface="Calibri" panose="020F0502020204030204" pitchFamily="34" charset="0"/>
            <a:cs typeface="Times New Roman" panose="02020603050405020304" pitchFamily="18" charset="0"/>
          </a:endParaRPr>
        </a:p>
      </dsp:txBody>
      <dsp:txXfrm>
        <a:off x="0" y="850431"/>
        <a:ext cx="11704320" cy="850431"/>
      </dsp:txXfrm>
    </dsp:sp>
    <dsp:sp modelId="{B545B00F-7D1D-4FEB-BA88-D7547AF40B8B}">
      <dsp:nvSpPr>
        <dsp:cNvPr id="0" name=""/>
        <dsp:cNvSpPr/>
      </dsp:nvSpPr>
      <dsp:spPr>
        <a:xfrm>
          <a:off x="0" y="1700864"/>
          <a:ext cx="1170432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22B54B-4895-49B7-B606-9E8E2B52DD80}">
      <dsp:nvSpPr>
        <dsp:cNvPr id="0" name=""/>
        <dsp:cNvSpPr/>
      </dsp:nvSpPr>
      <dsp:spPr>
        <a:xfrm>
          <a:off x="0" y="1700863"/>
          <a:ext cx="11704320" cy="8504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ru-RU" sz="1600" kern="1200" dirty="0" smtClean="0">
              <a:latin typeface="GothamPro-Medium"/>
              <a:ea typeface="Calibri" panose="020F0502020204030204" pitchFamily="34" charset="0"/>
              <a:cs typeface="Times New Roman" panose="02020603050405020304" pitchFamily="18" charset="0"/>
            </a:rPr>
            <a:t>Развитие консультативно-диагностической помощи детям на базе медицинских организаций 2 и 3 группы </a:t>
          </a:r>
          <a:r>
            <a:rPr lang="ru-RU" sz="1600" kern="1200" dirty="0" smtClean="0">
              <a:latin typeface="GothamPro-Medium"/>
              <a:ea typeface="Calibri" panose="020F0502020204030204" pitchFamily="34" charset="0"/>
              <a:cs typeface="Times New Roman" panose="02020603050405020304" pitchFamily="18" charset="0"/>
            </a:rPr>
            <a:t/>
          </a:r>
          <a:br>
            <a:rPr lang="ru-RU" sz="1600" kern="1200" dirty="0" smtClean="0">
              <a:latin typeface="GothamPro-Medium"/>
              <a:ea typeface="Calibri" panose="020F0502020204030204" pitchFamily="34" charset="0"/>
              <a:cs typeface="Times New Roman" panose="02020603050405020304" pitchFamily="18" charset="0"/>
            </a:rPr>
          </a:br>
          <a:r>
            <a:rPr lang="ru-RU" sz="1600" kern="1200" dirty="0" smtClean="0">
              <a:latin typeface="GothamPro-Medium"/>
              <a:ea typeface="Calibri" panose="020F0502020204030204" pitchFamily="34" charset="0"/>
              <a:cs typeface="Times New Roman" panose="02020603050405020304" pitchFamily="18" charset="0"/>
            </a:rPr>
            <a:t>Ханты-Мансийского </a:t>
          </a:r>
          <a:r>
            <a:rPr lang="ru-RU" sz="1600" kern="1200" dirty="0" smtClean="0">
              <a:latin typeface="GothamPro-Medium"/>
              <a:ea typeface="Calibri" panose="020F0502020204030204" pitchFamily="34" charset="0"/>
              <a:cs typeface="Times New Roman" panose="02020603050405020304" pitchFamily="18" charset="0"/>
            </a:rPr>
            <a:t>автономного округа – Югры</a:t>
          </a:r>
          <a:endParaRPr lang="ru-RU" sz="1600" kern="1200" dirty="0">
            <a:latin typeface="GothamPro-Medium"/>
            <a:ea typeface="Calibri" panose="020F0502020204030204" pitchFamily="34" charset="0"/>
            <a:cs typeface="Times New Roman" panose="02020603050405020304" pitchFamily="18" charset="0"/>
          </a:endParaRPr>
        </a:p>
      </dsp:txBody>
      <dsp:txXfrm>
        <a:off x="0" y="1700863"/>
        <a:ext cx="11704320" cy="850431"/>
      </dsp:txXfrm>
    </dsp:sp>
    <dsp:sp modelId="{B4885A53-234E-4D9C-B985-1F173B210D5A}">
      <dsp:nvSpPr>
        <dsp:cNvPr id="0" name=""/>
        <dsp:cNvSpPr/>
      </dsp:nvSpPr>
      <dsp:spPr>
        <a:xfrm>
          <a:off x="0" y="2551295"/>
          <a:ext cx="1170432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E2D705E-8BBC-4FE3-A940-24C990C74C34}">
      <dsp:nvSpPr>
        <dsp:cNvPr id="0" name=""/>
        <dsp:cNvSpPr/>
      </dsp:nvSpPr>
      <dsp:spPr>
        <a:xfrm>
          <a:off x="0" y="2551295"/>
          <a:ext cx="11704320" cy="8504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ru-RU" sz="1600" kern="1200" dirty="0" smtClean="0">
              <a:latin typeface="GothamPro-Medium"/>
              <a:ea typeface="Calibri" panose="020F0502020204030204" pitchFamily="34" charset="0"/>
              <a:cs typeface="Times New Roman" panose="02020603050405020304" pitchFamily="18" charset="0"/>
            </a:rPr>
            <a:t>Повышение квалификации медицинских работников в области </a:t>
          </a:r>
          <a:r>
            <a:rPr lang="ru-RU" sz="1600" kern="1200" dirty="0" err="1" smtClean="0">
              <a:latin typeface="GothamPro-Medium"/>
              <a:ea typeface="Calibri" panose="020F0502020204030204" pitchFamily="34" charset="0"/>
              <a:cs typeface="Times New Roman" panose="02020603050405020304" pitchFamily="18" charset="0"/>
            </a:rPr>
            <a:t>перинатологии</a:t>
          </a:r>
          <a:r>
            <a:rPr lang="ru-RU" sz="1600" kern="1200" dirty="0" smtClean="0">
              <a:latin typeface="GothamPro-Medium"/>
              <a:ea typeface="Calibri" panose="020F0502020204030204" pitchFamily="34" charset="0"/>
              <a:cs typeface="Times New Roman" panose="02020603050405020304" pitchFamily="18" charset="0"/>
            </a:rPr>
            <a:t>, неонатологии и педиатрии, </a:t>
          </a:r>
          <a:r>
            <a:rPr lang="ru-RU" sz="1600" kern="1200" dirty="0" smtClean="0">
              <a:latin typeface="GothamPro-Medium"/>
              <a:ea typeface="Calibri" panose="020F0502020204030204" pitchFamily="34" charset="0"/>
              <a:cs typeface="Times New Roman" panose="02020603050405020304" pitchFamily="18" charset="0"/>
            </a:rPr>
            <a:t/>
          </a:r>
          <a:br>
            <a:rPr lang="ru-RU" sz="1600" kern="1200" dirty="0" smtClean="0">
              <a:latin typeface="GothamPro-Medium"/>
              <a:ea typeface="Calibri" panose="020F0502020204030204" pitchFamily="34" charset="0"/>
              <a:cs typeface="Times New Roman" panose="02020603050405020304" pitchFamily="18" charset="0"/>
            </a:rPr>
          </a:br>
          <a:r>
            <a:rPr lang="ru-RU" sz="1600" kern="1200" dirty="0" smtClean="0">
              <a:latin typeface="GothamPro-Medium"/>
              <a:ea typeface="Calibri" panose="020F0502020204030204" pitchFamily="34" charset="0"/>
              <a:cs typeface="Times New Roman" panose="02020603050405020304" pitchFamily="18" charset="0"/>
            </a:rPr>
            <a:t>в </a:t>
          </a:r>
          <a:r>
            <a:rPr lang="ru-RU" sz="1600" kern="1200" dirty="0" smtClean="0">
              <a:latin typeface="GothamPro-Medium"/>
              <a:ea typeface="Calibri" panose="020F0502020204030204" pitchFamily="34" charset="0"/>
              <a:cs typeface="Times New Roman" panose="02020603050405020304" pitchFamily="18" charset="0"/>
            </a:rPr>
            <a:t>том числе  в симуляционных центрах</a:t>
          </a:r>
          <a:endParaRPr lang="ru-RU" sz="1600" kern="1200" dirty="0">
            <a:latin typeface="GothamPro-Medium"/>
            <a:ea typeface="Calibri" panose="020F0502020204030204" pitchFamily="34" charset="0"/>
            <a:cs typeface="Times New Roman" panose="02020603050405020304" pitchFamily="18" charset="0"/>
          </a:endParaRPr>
        </a:p>
      </dsp:txBody>
      <dsp:txXfrm>
        <a:off x="0" y="2551295"/>
        <a:ext cx="11704320" cy="85043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10C818-329A-485B-B46A-94004498C25D}">
      <dsp:nvSpPr>
        <dsp:cNvPr id="0" name=""/>
        <dsp:cNvSpPr/>
      </dsp:nvSpPr>
      <dsp:spPr>
        <a:xfrm rot="5400000">
          <a:off x="-117443" y="117711"/>
          <a:ext cx="782953" cy="5480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just" defTabSz="533400">
            <a:lnSpc>
              <a:spcPct val="100000"/>
            </a:lnSpc>
            <a:spcBef>
              <a:spcPct val="0"/>
            </a:spcBef>
            <a:spcAft>
              <a:spcPct val="35000"/>
            </a:spcAft>
          </a:pPr>
          <a:endParaRPr lang="ru-RU" sz="1200" b="0" kern="1200" dirty="0">
            <a:latin typeface="GothamPro-Medium"/>
          </a:endParaRPr>
        </a:p>
      </dsp:txBody>
      <dsp:txXfrm rot="-5400000">
        <a:off x="1" y="274302"/>
        <a:ext cx="548067" cy="234886"/>
      </dsp:txXfrm>
    </dsp:sp>
    <dsp:sp modelId="{B9012F07-B232-431C-93A4-E3157AB58DD0}">
      <dsp:nvSpPr>
        <dsp:cNvPr id="0" name=""/>
        <dsp:cNvSpPr/>
      </dsp:nvSpPr>
      <dsp:spPr>
        <a:xfrm rot="5400000">
          <a:off x="5880824" y="-5332488"/>
          <a:ext cx="508920" cy="11174434"/>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just" defTabSz="533400">
            <a:lnSpc>
              <a:spcPct val="100000"/>
            </a:lnSpc>
            <a:spcBef>
              <a:spcPct val="0"/>
            </a:spcBef>
            <a:spcAft>
              <a:spcPct val="15000"/>
            </a:spcAft>
            <a:buChar char="••"/>
          </a:pPr>
          <a:r>
            <a:rPr lang="ru-RU" sz="1200" b="0" kern="1200" dirty="0">
              <a:latin typeface="GothamPro-Medium"/>
              <a:ea typeface="Calibri" panose="020F0502020204030204" pitchFamily="34" charset="0"/>
              <a:cs typeface="Times New Roman" panose="02020603050405020304" pitchFamily="18" charset="0"/>
            </a:rPr>
            <a:t>24 детские поликлиники к 2021 году соответствуют требованиям федеральных нормативных документов, медицинская помощь детям оказывается в комфортных условиях, повышена доступность профилактической помощи детям.</a:t>
          </a:r>
          <a:endParaRPr lang="ru-RU" sz="1200" b="0" kern="1200" dirty="0">
            <a:latin typeface="GothamPro-Medium"/>
          </a:endParaRPr>
        </a:p>
      </dsp:txBody>
      <dsp:txXfrm rot="-5400000">
        <a:off x="548068" y="25111"/>
        <a:ext cx="11149591" cy="459234"/>
      </dsp:txXfrm>
    </dsp:sp>
    <dsp:sp modelId="{5955D49E-DC3F-4E52-A173-860B5AF26A49}">
      <dsp:nvSpPr>
        <dsp:cNvPr id="0" name=""/>
        <dsp:cNvSpPr/>
      </dsp:nvSpPr>
      <dsp:spPr>
        <a:xfrm rot="5400000">
          <a:off x="-117443" y="742943"/>
          <a:ext cx="782953" cy="5480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just" defTabSz="533400">
            <a:lnSpc>
              <a:spcPct val="90000"/>
            </a:lnSpc>
            <a:spcBef>
              <a:spcPct val="0"/>
            </a:spcBef>
            <a:spcAft>
              <a:spcPct val="35000"/>
            </a:spcAft>
          </a:pPr>
          <a:endParaRPr lang="ru-RU" sz="1200" b="0" kern="1200" dirty="0">
            <a:latin typeface="GothamPro-Medium"/>
            <a:ea typeface="Calibri" panose="020F0502020204030204" pitchFamily="34" charset="0"/>
            <a:cs typeface="Times New Roman" panose="02020603050405020304" pitchFamily="18" charset="0"/>
          </a:endParaRPr>
        </a:p>
      </dsp:txBody>
      <dsp:txXfrm rot="-5400000">
        <a:off x="1" y="899534"/>
        <a:ext cx="548067" cy="234886"/>
      </dsp:txXfrm>
    </dsp:sp>
    <dsp:sp modelId="{805185D2-9D3D-445D-B960-FB91649E28F2}">
      <dsp:nvSpPr>
        <dsp:cNvPr id="0" name=""/>
        <dsp:cNvSpPr/>
      </dsp:nvSpPr>
      <dsp:spPr>
        <a:xfrm rot="5400000">
          <a:off x="5880824" y="-4707256"/>
          <a:ext cx="508920" cy="11174434"/>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just" defTabSz="533400">
            <a:lnSpc>
              <a:spcPct val="90000"/>
            </a:lnSpc>
            <a:spcBef>
              <a:spcPct val="0"/>
            </a:spcBef>
            <a:spcAft>
              <a:spcPct val="15000"/>
            </a:spcAft>
            <a:buChar char="••"/>
          </a:pPr>
          <a:r>
            <a:rPr lang="ru-RU" sz="1200" b="0" kern="1200" dirty="0">
              <a:latin typeface="GothamPro-Medium"/>
              <a:ea typeface="Calibri" panose="020F0502020204030204" pitchFamily="34" charset="0"/>
              <a:cs typeface="Times New Roman" panose="02020603050405020304" pitchFamily="18" charset="0"/>
            </a:rPr>
            <a:t>к 2024 году увеличен охват детей профилактическими осмотрами до 95%, в том числе узкими специалистами акушерами-гинекологами и урологами 80%, обеспечено раннее выявление заболеваний, проведение своевременной диагностики, лечения, медицинской реабилитации. </a:t>
          </a:r>
        </a:p>
      </dsp:txBody>
      <dsp:txXfrm rot="-5400000">
        <a:off x="548068" y="650343"/>
        <a:ext cx="11149591" cy="459234"/>
      </dsp:txXfrm>
    </dsp:sp>
    <dsp:sp modelId="{916A599D-C4E8-4811-B322-1E1E3566703E}">
      <dsp:nvSpPr>
        <dsp:cNvPr id="0" name=""/>
        <dsp:cNvSpPr/>
      </dsp:nvSpPr>
      <dsp:spPr>
        <a:xfrm rot="5400000">
          <a:off x="-117443" y="1368175"/>
          <a:ext cx="782953" cy="5480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just" defTabSz="533400">
            <a:lnSpc>
              <a:spcPct val="90000"/>
            </a:lnSpc>
            <a:spcBef>
              <a:spcPct val="0"/>
            </a:spcBef>
            <a:spcAft>
              <a:spcPct val="35000"/>
            </a:spcAft>
          </a:pPr>
          <a:endParaRPr lang="ru-RU" sz="1200" b="0" kern="1200" dirty="0">
            <a:latin typeface="GothamPro-Medium"/>
            <a:ea typeface="Calibri" panose="020F0502020204030204" pitchFamily="34" charset="0"/>
            <a:cs typeface="Times New Roman" panose="02020603050405020304" pitchFamily="18" charset="0"/>
          </a:endParaRPr>
        </a:p>
      </dsp:txBody>
      <dsp:txXfrm rot="-5400000">
        <a:off x="1" y="1524766"/>
        <a:ext cx="548067" cy="234886"/>
      </dsp:txXfrm>
    </dsp:sp>
    <dsp:sp modelId="{FA146D3C-C80C-46AE-8C91-4590C0FFFE49}">
      <dsp:nvSpPr>
        <dsp:cNvPr id="0" name=""/>
        <dsp:cNvSpPr/>
      </dsp:nvSpPr>
      <dsp:spPr>
        <a:xfrm rot="5400000">
          <a:off x="5880824" y="-4082024"/>
          <a:ext cx="508920" cy="11174434"/>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just" defTabSz="533400">
            <a:lnSpc>
              <a:spcPct val="90000"/>
            </a:lnSpc>
            <a:spcBef>
              <a:spcPct val="0"/>
            </a:spcBef>
            <a:spcAft>
              <a:spcPct val="15000"/>
            </a:spcAft>
            <a:buChar char="••"/>
          </a:pPr>
          <a:r>
            <a:rPr lang="ru-RU" sz="1200" b="0" kern="1200" dirty="0">
              <a:latin typeface="GothamPro-Medium"/>
              <a:ea typeface="Calibri" panose="020F0502020204030204" pitchFamily="34" charset="0"/>
              <a:cs typeface="Times New Roman" panose="02020603050405020304" pitchFamily="18" charset="0"/>
            </a:rPr>
            <a:t>к 2024 году повышена доступность специализированной, в том числе высокотехнологичной медицинской помощи </a:t>
          </a:r>
          <a:r>
            <a:rPr lang="ru-RU" sz="1200" b="0" kern="1200" dirty="0" smtClean="0">
              <a:latin typeface="GothamPro-Medium"/>
              <a:ea typeface="Calibri" panose="020F0502020204030204" pitchFamily="34" charset="0"/>
              <a:cs typeface="Times New Roman" panose="02020603050405020304" pitchFamily="18" charset="0"/>
            </a:rPr>
            <a:t>детям. </a:t>
          </a:r>
          <a:endParaRPr lang="ru-RU" sz="1200" b="0" kern="1200" dirty="0">
            <a:latin typeface="GothamPro-Medium"/>
            <a:ea typeface="Calibri" panose="020F0502020204030204" pitchFamily="34" charset="0"/>
            <a:cs typeface="Times New Roman" panose="02020603050405020304" pitchFamily="18" charset="0"/>
          </a:endParaRPr>
        </a:p>
      </dsp:txBody>
      <dsp:txXfrm rot="-5400000">
        <a:off x="548068" y="1275575"/>
        <a:ext cx="11149591" cy="459234"/>
      </dsp:txXfrm>
    </dsp:sp>
    <dsp:sp modelId="{8C2B3D1C-D1B6-44F6-BE59-0787E5E6B8EF}">
      <dsp:nvSpPr>
        <dsp:cNvPr id="0" name=""/>
        <dsp:cNvSpPr/>
      </dsp:nvSpPr>
      <dsp:spPr>
        <a:xfrm rot="5400000">
          <a:off x="-117443" y="1993407"/>
          <a:ext cx="782953" cy="54806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just" defTabSz="533400">
            <a:lnSpc>
              <a:spcPct val="90000"/>
            </a:lnSpc>
            <a:spcBef>
              <a:spcPct val="0"/>
            </a:spcBef>
            <a:spcAft>
              <a:spcPct val="35000"/>
            </a:spcAft>
          </a:pPr>
          <a:endParaRPr lang="ru-RU" sz="1200" b="0" kern="1200" dirty="0">
            <a:latin typeface="GothamPro-Medium"/>
            <a:ea typeface="Calibri" panose="020F0502020204030204" pitchFamily="34" charset="0"/>
            <a:cs typeface="Times New Roman" panose="02020603050405020304" pitchFamily="18" charset="0"/>
          </a:endParaRPr>
        </a:p>
      </dsp:txBody>
      <dsp:txXfrm rot="-5400000">
        <a:off x="1" y="2149998"/>
        <a:ext cx="548067" cy="234886"/>
      </dsp:txXfrm>
    </dsp:sp>
    <dsp:sp modelId="{6DD9BD83-B68D-4812-8406-5A8FFBD120B4}">
      <dsp:nvSpPr>
        <dsp:cNvPr id="0" name=""/>
        <dsp:cNvSpPr/>
      </dsp:nvSpPr>
      <dsp:spPr>
        <a:xfrm rot="5400000">
          <a:off x="5880824" y="-3456792"/>
          <a:ext cx="508920" cy="11174434"/>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just" defTabSz="533400">
            <a:lnSpc>
              <a:spcPct val="90000"/>
            </a:lnSpc>
            <a:spcBef>
              <a:spcPct val="0"/>
            </a:spcBef>
            <a:spcAft>
              <a:spcPct val="15000"/>
            </a:spcAft>
            <a:buChar char="••"/>
          </a:pPr>
          <a:r>
            <a:rPr lang="ru-RU" sz="1200" b="0" kern="1200" dirty="0">
              <a:latin typeface="GothamPro-Medium"/>
              <a:ea typeface="Calibri" panose="020F0502020204030204" pitchFamily="34" charset="0"/>
              <a:cs typeface="Times New Roman" panose="02020603050405020304" pitchFamily="18" charset="0"/>
            </a:rPr>
            <a:t>обеспечено </a:t>
          </a:r>
          <a:r>
            <a:rPr lang="ru-RU" sz="1200" b="0" kern="1200" dirty="0" smtClean="0">
              <a:latin typeface="GothamPro-Medium"/>
              <a:ea typeface="Calibri" panose="020F0502020204030204" pitchFamily="34" charset="0"/>
              <a:cs typeface="Times New Roman" panose="02020603050405020304" pitchFamily="18" charset="0"/>
            </a:rPr>
            <a:t>систематическое совершенствование </a:t>
          </a:r>
          <a:r>
            <a:rPr lang="ru-RU" sz="1200" b="0" kern="1200" dirty="0">
              <a:latin typeface="GothamPro-Medium"/>
              <a:ea typeface="Calibri" panose="020F0502020204030204" pitchFamily="34" charset="0"/>
              <a:cs typeface="Times New Roman" panose="02020603050405020304" pitchFamily="18" charset="0"/>
            </a:rPr>
            <a:t>манипуляционных и коммуникативных навыков врачей, что обусловит повышение качества медицинской помощи </a:t>
          </a:r>
          <a:r>
            <a:rPr lang="ru-RU" sz="1200" b="0" kern="1200" dirty="0" smtClean="0">
              <a:latin typeface="GothamPro-Medium"/>
              <a:ea typeface="Calibri" panose="020F0502020204030204" pitchFamily="34" charset="0"/>
              <a:cs typeface="Times New Roman" panose="02020603050405020304" pitchFamily="18" charset="0"/>
            </a:rPr>
            <a:t>детям, снижение </a:t>
          </a:r>
          <a:r>
            <a:rPr lang="ru-RU" sz="1200" b="0" kern="1200" dirty="0">
              <a:latin typeface="GothamPro-Medium"/>
              <a:ea typeface="Calibri" panose="020F0502020204030204" pitchFamily="34" charset="0"/>
              <a:cs typeface="Times New Roman" panose="02020603050405020304" pitchFamily="18" charset="0"/>
            </a:rPr>
            <a:t>смертности и инвалидности.</a:t>
          </a:r>
        </a:p>
      </dsp:txBody>
      <dsp:txXfrm rot="-5400000">
        <a:off x="548068" y="1900807"/>
        <a:ext cx="11149591" cy="45923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3EDF55-B3CC-4890-9A8D-7577897C6C98}">
      <dsp:nvSpPr>
        <dsp:cNvPr id="0" name=""/>
        <dsp:cNvSpPr/>
      </dsp:nvSpPr>
      <dsp:spPr>
        <a:xfrm>
          <a:off x="23732" y="159287"/>
          <a:ext cx="1753637" cy="4668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u-RU" sz="2000" kern="1200" dirty="0">
              <a:latin typeface="GothamPro-Medium"/>
            </a:rPr>
            <a:t>Цель проекта</a:t>
          </a:r>
        </a:p>
      </dsp:txBody>
      <dsp:txXfrm>
        <a:off x="37404" y="172959"/>
        <a:ext cx="1726293" cy="439462"/>
      </dsp:txXfrm>
    </dsp:sp>
    <dsp:sp modelId="{BD860C56-CE84-42D2-A461-EFEE49E462F6}">
      <dsp:nvSpPr>
        <dsp:cNvPr id="0" name=""/>
        <dsp:cNvSpPr/>
      </dsp:nvSpPr>
      <dsp:spPr>
        <a:xfrm>
          <a:off x="199096" y="626094"/>
          <a:ext cx="163387" cy="357680"/>
        </a:xfrm>
        <a:custGeom>
          <a:avLst/>
          <a:gdLst/>
          <a:ahLst/>
          <a:cxnLst/>
          <a:rect l="0" t="0" r="0" b="0"/>
          <a:pathLst>
            <a:path>
              <a:moveTo>
                <a:pt x="0" y="0"/>
              </a:moveTo>
              <a:lnTo>
                <a:pt x="0" y="357680"/>
              </a:lnTo>
              <a:lnTo>
                <a:pt x="163387" y="3576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768E81F-351A-4FB9-9F0B-D50C48D4359D}">
      <dsp:nvSpPr>
        <dsp:cNvPr id="0" name=""/>
        <dsp:cNvSpPr/>
      </dsp:nvSpPr>
      <dsp:spPr>
        <a:xfrm>
          <a:off x="362483" y="738760"/>
          <a:ext cx="11224462" cy="4900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just" defTabSz="711200">
            <a:lnSpc>
              <a:spcPct val="90000"/>
            </a:lnSpc>
            <a:spcBef>
              <a:spcPct val="0"/>
            </a:spcBef>
            <a:spcAft>
              <a:spcPct val="35000"/>
            </a:spcAft>
          </a:pPr>
          <a:r>
            <a:rPr lang="ru-RU" sz="1600" kern="1200" dirty="0">
              <a:latin typeface="GothamPro-Medium"/>
            </a:rPr>
            <a:t>Увеличение объема экспорта медицинских услуг не менее, чем в 4 раза по сравнению с 2017 годом </a:t>
          </a:r>
          <a:r>
            <a:rPr lang="ru-RU" sz="1600" kern="1200" dirty="0" smtClean="0">
              <a:latin typeface="GothamPro-Medium"/>
            </a:rPr>
            <a:t>на </a:t>
          </a:r>
          <a:r>
            <a:rPr lang="ru-RU" sz="1600" kern="1200" dirty="0">
              <a:latin typeface="GothamPro-Medium"/>
            </a:rPr>
            <a:t>период до 2024 года</a:t>
          </a:r>
        </a:p>
      </dsp:txBody>
      <dsp:txXfrm>
        <a:off x="376835" y="753112"/>
        <a:ext cx="11195758" cy="461325"/>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CE0E2F-2974-4B2B-8B74-B0608C18428D}">
      <dsp:nvSpPr>
        <dsp:cNvPr id="0" name=""/>
        <dsp:cNvSpPr/>
      </dsp:nvSpPr>
      <dsp:spPr>
        <a:xfrm>
          <a:off x="0" y="1707"/>
          <a:ext cx="1171394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BA10E3-7DEA-4275-AAB4-CB1DB06C89C1}">
      <dsp:nvSpPr>
        <dsp:cNvPr id="0" name=""/>
        <dsp:cNvSpPr/>
      </dsp:nvSpPr>
      <dsp:spPr>
        <a:xfrm>
          <a:off x="0" y="1707"/>
          <a:ext cx="11713944" cy="11645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just" defTabSz="711200">
            <a:lnSpc>
              <a:spcPct val="100000"/>
            </a:lnSpc>
            <a:spcBef>
              <a:spcPct val="0"/>
            </a:spcBef>
            <a:spcAft>
              <a:spcPct val="35000"/>
            </a:spcAft>
          </a:pPr>
          <a:r>
            <a:rPr lang="ru-RU" sz="1600" b="0" i="0" kern="1200" dirty="0">
              <a:latin typeface="GothamPro-Medium"/>
              <a:ea typeface="Arial Unicode MS"/>
            </a:rPr>
            <a:t>Разработка и внедрение маркетинговой Программы по информированию, коммуникации и привлечению граждан иностранных государств (стран дальнего и ближнего зарубежья) на русском, английском языках крупнейших национальных диаспор региона для получения консультативно-диагностических и лечебных услуг в </a:t>
          </a:r>
          <a:r>
            <a:rPr lang="ru-RU" sz="1600" b="0" i="0" kern="1200" dirty="0" smtClean="0">
              <a:latin typeface="GothamPro-Medium"/>
              <a:ea typeface="Arial Unicode MS"/>
            </a:rPr>
            <a:t>пилотных </a:t>
          </a:r>
          <a:r>
            <a:rPr lang="ru-RU" sz="1600" b="0" i="0" kern="1200" dirty="0">
              <a:latin typeface="GothamPro-Medium"/>
              <a:ea typeface="Arial Unicode MS"/>
            </a:rPr>
            <a:t>медицинских организациях на платной основе (за счет личных средств граждан)</a:t>
          </a:r>
          <a:endParaRPr lang="ru-RU" sz="1600" b="0" i="0" kern="1200" dirty="0">
            <a:latin typeface="GothamPro-Medium"/>
          </a:endParaRPr>
        </a:p>
      </dsp:txBody>
      <dsp:txXfrm>
        <a:off x="0" y="1707"/>
        <a:ext cx="11713944" cy="1164590"/>
      </dsp:txXfrm>
    </dsp:sp>
    <dsp:sp modelId="{ABF2B609-B49D-4FAA-A9BB-2A26590381F5}">
      <dsp:nvSpPr>
        <dsp:cNvPr id="0" name=""/>
        <dsp:cNvSpPr/>
      </dsp:nvSpPr>
      <dsp:spPr>
        <a:xfrm>
          <a:off x="0" y="1166298"/>
          <a:ext cx="1171394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B98834-412B-404F-AD0C-10843B06FC85}">
      <dsp:nvSpPr>
        <dsp:cNvPr id="0" name=""/>
        <dsp:cNvSpPr/>
      </dsp:nvSpPr>
      <dsp:spPr>
        <a:xfrm>
          <a:off x="0" y="1166298"/>
          <a:ext cx="11713944" cy="11645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just" defTabSz="711200">
            <a:lnSpc>
              <a:spcPct val="100000"/>
            </a:lnSpc>
            <a:spcBef>
              <a:spcPct val="0"/>
            </a:spcBef>
            <a:spcAft>
              <a:spcPct val="35000"/>
            </a:spcAft>
          </a:pPr>
          <a:r>
            <a:rPr lang="ru-RU" sz="1600" b="0" i="0" kern="1200" dirty="0">
              <a:latin typeface="GothamPro-Medium"/>
              <a:ea typeface="Arial Unicode MS"/>
            </a:rPr>
            <a:t>Разработка и внедрение системы мониторинга медицинских услуг и статистических данных медицинских организаций по объему оказания медицинских услуг иностранным гражданам</a:t>
          </a:r>
        </a:p>
      </dsp:txBody>
      <dsp:txXfrm>
        <a:off x="0" y="1166298"/>
        <a:ext cx="11713944" cy="1164590"/>
      </dsp:txXfrm>
    </dsp:sp>
    <dsp:sp modelId="{63AB67EE-3B51-45F6-BB97-41D390977731}">
      <dsp:nvSpPr>
        <dsp:cNvPr id="0" name=""/>
        <dsp:cNvSpPr/>
      </dsp:nvSpPr>
      <dsp:spPr>
        <a:xfrm>
          <a:off x="0" y="2330888"/>
          <a:ext cx="1171394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B75F28-D7BC-4AE4-B0CD-8B41DFC43467}">
      <dsp:nvSpPr>
        <dsp:cNvPr id="0" name=""/>
        <dsp:cNvSpPr/>
      </dsp:nvSpPr>
      <dsp:spPr>
        <a:xfrm>
          <a:off x="0" y="2330888"/>
          <a:ext cx="11713944" cy="11645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just" defTabSz="711200">
            <a:lnSpc>
              <a:spcPct val="100000"/>
            </a:lnSpc>
            <a:spcBef>
              <a:spcPct val="0"/>
            </a:spcBef>
            <a:spcAft>
              <a:spcPct val="35000"/>
            </a:spcAft>
          </a:pPr>
          <a:r>
            <a:rPr lang="ru-RU" sz="1600" b="0" i="0" kern="1200" dirty="0">
              <a:latin typeface="GothamPro-Medium"/>
              <a:ea typeface="Arial Unicode MS"/>
            </a:rPr>
            <a:t>Создание региональной организационной модели экспорта медицинских услуг и пилотных площадок на базах медицинских организаций по экспорту медицинских услуг</a:t>
          </a:r>
        </a:p>
      </dsp:txBody>
      <dsp:txXfrm>
        <a:off x="0" y="2330888"/>
        <a:ext cx="11713944" cy="116459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3EDF55-B3CC-4890-9A8D-7577897C6C98}">
      <dsp:nvSpPr>
        <dsp:cNvPr id="0" name=""/>
        <dsp:cNvSpPr/>
      </dsp:nvSpPr>
      <dsp:spPr>
        <a:xfrm>
          <a:off x="5877" y="814023"/>
          <a:ext cx="1753637" cy="4668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u-RU" sz="2000" kern="1200" dirty="0">
              <a:latin typeface="GothamPro-Medium"/>
            </a:rPr>
            <a:t>Цель проекта</a:t>
          </a:r>
        </a:p>
      </dsp:txBody>
      <dsp:txXfrm>
        <a:off x="19549" y="827695"/>
        <a:ext cx="1726293" cy="439462"/>
      </dsp:txXfrm>
    </dsp:sp>
    <dsp:sp modelId="{BD860C56-CE84-42D2-A461-EFEE49E462F6}">
      <dsp:nvSpPr>
        <dsp:cNvPr id="0" name=""/>
        <dsp:cNvSpPr/>
      </dsp:nvSpPr>
      <dsp:spPr>
        <a:xfrm>
          <a:off x="181241" y="1280830"/>
          <a:ext cx="175363" cy="727823"/>
        </a:xfrm>
        <a:custGeom>
          <a:avLst/>
          <a:gdLst/>
          <a:ahLst/>
          <a:cxnLst/>
          <a:rect l="0" t="0" r="0" b="0"/>
          <a:pathLst>
            <a:path>
              <a:moveTo>
                <a:pt x="0" y="0"/>
              </a:moveTo>
              <a:lnTo>
                <a:pt x="0" y="727823"/>
              </a:lnTo>
              <a:lnTo>
                <a:pt x="175363" y="72782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768E81F-351A-4FB9-9F0B-D50C48D4359D}">
      <dsp:nvSpPr>
        <dsp:cNvPr id="0" name=""/>
        <dsp:cNvSpPr/>
      </dsp:nvSpPr>
      <dsp:spPr>
        <a:xfrm>
          <a:off x="356605" y="1438891"/>
          <a:ext cx="11224462" cy="113952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ru-RU" sz="2400" kern="1200" dirty="0" smtClean="0">
              <a:latin typeface="GothamPro-Medium"/>
            </a:rPr>
            <a:t>Ликвидация кадрового дефицита в медицинских организациях, </a:t>
          </a:r>
          <a:br>
            <a:rPr lang="ru-RU" sz="2400" kern="1200" dirty="0" smtClean="0">
              <a:latin typeface="GothamPro-Medium"/>
            </a:rPr>
          </a:br>
          <a:r>
            <a:rPr lang="ru-RU" sz="2400" b="1" kern="1200" dirty="0" smtClean="0">
              <a:effectLst>
                <a:outerShdw blurRad="38100" dist="38100" dir="2700000" algn="tl">
                  <a:srgbClr val="000000">
                    <a:alpha val="43137"/>
                  </a:srgbClr>
                </a:outerShdw>
              </a:effectLst>
              <a:latin typeface="GothamPro-Medium"/>
            </a:rPr>
            <a:t>оказывающих первичную медико-санитарную помощь</a:t>
          </a:r>
        </a:p>
      </dsp:txBody>
      <dsp:txXfrm>
        <a:off x="389980" y="1472266"/>
        <a:ext cx="11157712" cy="1072773"/>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FCC03F-1D5C-4923-BCAD-1DF4415A8BF9}">
      <dsp:nvSpPr>
        <dsp:cNvPr id="0" name=""/>
        <dsp:cNvSpPr/>
      </dsp:nvSpPr>
      <dsp:spPr>
        <a:xfrm>
          <a:off x="0" y="824"/>
          <a:ext cx="1168341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05E54E-46AD-4469-BBEF-399E785AB7AD}">
      <dsp:nvSpPr>
        <dsp:cNvPr id="0" name=""/>
        <dsp:cNvSpPr/>
      </dsp:nvSpPr>
      <dsp:spPr>
        <a:xfrm>
          <a:off x="0" y="824"/>
          <a:ext cx="11683414" cy="582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just" defTabSz="577850">
            <a:lnSpc>
              <a:spcPct val="100000"/>
            </a:lnSpc>
            <a:spcBef>
              <a:spcPct val="0"/>
            </a:spcBef>
            <a:spcAft>
              <a:spcPct val="35000"/>
            </a:spcAft>
          </a:pPr>
          <a:r>
            <a:rPr lang="ru-RU" sz="1300" b="0" kern="1200" dirty="0" smtClean="0">
              <a:latin typeface="GothamPro-Medium"/>
            </a:rPr>
            <a:t>Корректировка прогнозной потребности в врачах и среднем медицинском персонале для государственных и муниципальных медицинских организаций в разрезе специальностей.</a:t>
          </a:r>
        </a:p>
      </dsp:txBody>
      <dsp:txXfrm>
        <a:off x="0" y="824"/>
        <a:ext cx="11683414" cy="582111"/>
      </dsp:txXfrm>
    </dsp:sp>
    <dsp:sp modelId="{D980DA2A-8164-40A0-8276-772FF3160E48}">
      <dsp:nvSpPr>
        <dsp:cNvPr id="0" name=""/>
        <dsp:cNvSpPr/>
      </dsp:nvSpPr>
      <dsp:spPr>
        <a:xfrm>
          <a:off x="0" y="582936"/>
          <a:ext cx="1168341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8CDE2F-F11E-4DA3-9EC7-C08F024C48E4}">
      <dsp:nvSpPr>
        <dsp:cNvPr id="0" name=""/>
        <dsp:cNvSpPr/>
      </dsp:nvSpPr>
      <dsp:spPr>
        <a:xfrm>
          <a:off x="0" y="582936"/>
          <a:ext cx="11683414" cy="5129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just" defTabSz="577850">
            <a:lnSpc>
              <a:spcPct val="100000"/>
            </a:lnSpc>
            <a:spcBef>
              <a:spcPct val="0"/>
            </a:spcBef>
            <a:spcAft>
              <a:spcPct val="35000"/>
            </a:spcAft>
          </a:pPr>
          <a:r>
            <a:rPr lang="ru-RU" sz="1300" b="0" kern="1200" dirty="0" smtClean="0">
              <a:latin typeface="GothamPro-Medium"/>
            </a:rPr>
            <a:t>Актуализация кадрового резерва в медицинских организациях.</a:t>
          </a:r>
        </a:p>
      </dsp:txBody>
      <dsp:txXfrm>
        <a:off x="0" y="582936"/>
        <a:ext cx="11683414" cy="512956"/>
      </dsp:txXfrm>
    </dsp:sp>
    <dsp:sp modelId="{DAFE1CB9-8193-41C0-9802-C084C7519529}">
      <dsp:nvSpPr>
        <dsp:cNvPr id="0" name=""/>
        <dsp:cNvSpPr/>
      </dsp:nvSpPr>
      <dsp:spPr>
        <a:xfrm>
          <a:off x="0" y="1095893"/>
          <a:ext cx="1168341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990E6A-FD6C-4775-A358-7C9A26E2880C}">
      <dsp:nvSpPr>
        <dsp:cNvPr id="0" name=""/>
        <dsp:cNvSpPr/>
      </dsp:nvSpPr>
      <dsp:spPr>
        <a:xfrm>
          <a:off x="0" y="1095893"/>
          <a:ext cx="11683414" cy="582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just" defTabSz="577850">
            <a:lnSpc>
              <a:spcPct val="100000"/>
            </a:lnSpc>
            <a:spcBef>
              <a:spcPct val="0"/>
            </a:spcBef>
            <a:spcAft>
              <a:spcPct val="35000"/>
            </a:spcAft>
          </a:pPr>
          <a:r>
            <a:rPr lang="ru-RU" sz="1300" b="0" kern="1200" dirty="0" smtClean="0">
              <a:latin typeface="GothamPro-Medium"/>
            </a:rPr>
            <a:t>Организация и осуществление деятельности центров содействия трудоустройству на базе медицинских образовательных организаций.</a:t>
          </a:r>
        </a:p>
      </dsp:txBody>
      <dsp:txXfrm>
        <a:off x="0" y="1095893"/>
        <a:ext cx="11683414" cy="582111"/>
      </dsp:txXfrm>
    </dsp:sp>
    <dsp:sp modelId="{88C702E4-13DE-4E65-A6A7-6170DD015938}">
      <dsp:nvSpPr>
        <dsp:cNvPr id="0" name=""/>
        <dsp:cNvSpPr/>
      </dsp:nvSpPr>
      <dsp:spPr>
        <a:xfrm>
          <a:off x="0" y="1678005"/>
          <a:ext cx="1168341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181DC8-8F32-42E4-B617-6C8EC3F32FD0}">
      <dsp:nvSpPr>
        <dsp:cNvPr id="0" name=""/>
        <dsp:cNvSpPr/>
      </dsp:nvSpPr>
      <dsp:spPr>
        <a:xfrm>
          <a:off x="0" y="1678005"/>
          <a:ext cx="11683414" cy="582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just" defTabSz="577850">
            <a:lnSpc>
              <a:spcPct val="100000"/>
            </a:lnSpc>
            <a:spcBef>
              <a:spcPct val="0"/>
            </a:spcBef>
            <a:spcAft>
              <a:spcPct val="35000"/>
            </a:spcAft>
          </a:pPr>
          <a:r>
            <a:rPr lang="ru-RU" sz="1300" b="0" kern="1200" dirty="0" smtClean="0">
              <a:latin typeface="GothamPro-Medium"/>
            </a:rPr>
            <a:t>Мероприятия, направленные на повышение престижа медицинских профессий и материальной заинтересованности медицинских и фармацевтических работников в результатах труда.</a:t>
          </a:r>
        </a:p>
      </dsp:txBody>
      <dsp:txXfrm>
        <a:off x="0" y="1678005"/>
        <a:ext cx="11683414" cy="582111"/>
      </dsp:txXfrm>
    </dsp:sp>
    <dsp:sp modelId="{38BC01ED-4955-4D3F-9E63-F785E475A0C6}">
      <dsp:nvSpPr>
        <dsp:cNvPr id="0" name=""/>
        <dsp:cNvSpPr/>
      </dsp:nvSpPr>
      <dsp:spPr>
        <a:xfrm>
          <a:off x="0" y="2260116"/>
          <a:ext cx="1168341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D9E5DA-6ACB-4E3A-A8B4-02176B183619}">
      <dsp:nvSpPr>
        <dsp:cNvPr id="0" name=""/>
        <dsp:cNvSpPr/>
      </dsp:nvSpPr>
      <dsp:spPr>
        <a:xfrm>
          <a:off x="0" y="2260116"/>
          <a:ext cx="11683414" cy="582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just" defTabSz="577850">
            <a:lnSpc>
              <a:spcPct val="100000"/>
            </a:lnSpc>
            <a:spcBef>
              <a:spcPct val="0"/>
            </a:spcBef>
            <a:spcAft>
              <a:spcPct val="35000"/>
            </a:spcAft>
          </a:pPr>
          <a:r>
            <a:rPr lang="ru-RU" sz="1300" b="0" kern="1200" dirty="0" smtClean="0">
              <a:latin typeface="GothamPro-Medium"/>
            </a:rPr>
            <a:t>Информирование специалистов отрасли здравоохранения о системе непрерывного медицинского образования.</a:t>
          </a:r>
        </a:p>
      </dsp:txBody>
      <dsp:txXfrm>
        <a:off x="0" y="2260116"/>
        <a:ext cx="11683414" cy="582111"/>
      </dsp:txXfrm>
    </dsp:sp>
    <dsp:sp modelId="{0B4701FB-ACDD-4EEE-9C7F-0264FE96A5CC}">
      <dsp:nvSpPr>
        <dsp:cNvPr id="0" name=""/>
        <dsp:cNvSpPr/>
      </dsp:nvSpPr>
      <dsp:spPr>
        <a:xfrm>
          <a:off x="0" y="2842228"/>
          <a:ext cx="1168341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1D9F498-77C0-481E-B01A-8B1CA5524762}">
      <dsp:nvSpPr>
        <dsp:cNvPr id="0" name=""/>
        <dsp:cNvSpPr/>
      </dsp:nvSpPr>
      <dsp:spPr>
        <a:xfrm>
          <a:off x="0" y="2842228"/>
          <a:ext cx="11683414" cy="582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just" defTabSz="577850">
            <a:lnSpc>
              <a:spcPct val="100000"/>
            </a:lnSpc>
            <a:spcBef>
              <a:spcPct val="0"/>
            </a:spcBef>
            <a:spcAft>
              <a:spcPct val="35000"/>
            </a:spcAft>
          </a:pPr>
          <a:r>
            <a:rPr lang="ru-RU" sz="1300" b="0" kern="1200" dirty="0" smtClean="0">
              <a:latin typeface="GothamPro-Medium"/>
            </a:rPr>
            <a:t>Формирование предложений в состав </a:t>
          </a:r>
          <a:r>
            <a:rPr lang="ru-RU" sz="1300" b="0" kern="1200" dirty="0" err="1" smtClean="0">
              <a:latin typeface="GothamPro-Medium"/>
            </a:rPr>
            <a:t>аккредитационных</a:t>
          </a:r>
          <a:r>
            <a:rPr lang="ru-RU" sz="1300" b="0" kern="1200" dirty="0" smtClean="0">
              <a:latin typeface="GothamPro-Medium"/>
            </a:rPr>
            <a:t> комиссий для проведения первичной и первичной специализированной аккредитации специалистов, имеющих высшее медицинское или фармацевтическое образование, а также среднее профессиональное (медицинское или фармацевтическое) образование.</a:t>
          </a:r>
        </a:p>
      </dsp:txBody>
      <dsp:txXfrm>
        <a:off x="0" y="2842228"/>
        <a:ext cx="11683414" cy="582111"/>
      </dsp:txXfrm>
    </dsp:sp>
    <dsp:sp modelId="{F57D50AC-8D4E-4115-8E8D-754CBCA50DC7}">
      <dsp:nvSpPr>
        <dsp:cNvPr id="0" name=""/>
        <dsp:cNvSpPr/>
      </dsp:nvSpPr>
      <dsp:spPr>
        <a:xfrm>
          <a:off x="0" y="3424340"/>
          <a:ext cx="1168341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13F76D-6AAD-48DA-8D88-89C6B303FD25}">
      <dsp:nvSpPr>
        <dsp:cNvPr id="0" name=""/>
        <dsp:cNvSpPr/>
      </dsp:nvSpPr>
      <dsp:spPr>
        <a:xfrm>
          <a:off x="0" y="3424340"/>
          <a:ext cx="11683414" cy="582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just" defTabSz="577850">
            <a:lnSpc>
              <a:spcPct val="100000"/>
            </a:lnSpc>
            <a:spcBef>
              <a:spcPct val="0"/>
            </a:spcBef>
            <a:spcAft>
              <a:spcPct val="35000"/>
            </a:spcAft>
          </a:pPr>
          <a:r>
            <a:rPr lang="ru-RU" sz="1300" b="0" kern="1200" dirty="0" smtClean="0">
              <a:latin typeface="GothamPro-Medium"/>
            </a:rPr>
            <a:t>Проведение аккредитации специалистов на соответствие качества их подготовки требованиям отрасли здравоохранения с участием специалистов системы здравоохранения Югры</a:t>
          </a:r>
        </a:p>
      </dsp:txBody>
      <dsp:txXfrm>
        <a:off x="0" y="3424340"/>
        <a:ext cx="11683414" cy="582111"/>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D1B850-CA43-46B8-916B-84E86DCC18EA}">
      <dsp:nvSpPr>
        <dsp:cNvPr id="0" name=""/>
        <dsp:cNvSpPr/>
      </dsp:nvSpPr>
      <dsp:spPr>
        <a:xfrm rot="5400000">
          <a:off x="-141342" y="143148"/>
          <a:ext cx="942284" cy="65959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just" defTabSz="622300">
            <a:lnSpc>
              <a:spcPct val="100000"/>
            </a:lnSpc>
            <a:spcBef>
              <a:spcPct val="0"/>
            </a:spcBef>
            <a:spcAft>
              <a:spcPct val="35000"/>
            </a:spcAft>
          </a:pPr>
          <a:endParaRPr lang="ru-RU" sz="1400" b="0" i="0" kern="1200" dirty="0">
            <a:latin typeface="GothamPro-Medium"/>
          </a:endParaRPr>
        </a:p>
      </dsp:txBody>
      <dsp:txXfrm rot="-5400000">
        <a:off x="1" y="331606"/>
        <a:ext cx="659599" cy="282685"/>
      </dsp:txXfrm>
    </dsp:sp>
    <dsp:sp modelId="{8A38889C-8EF4-482B-899D-F79C4ECBBE6A}">
      <dsp:nvSpPr>
        <dsp:cNvPr id="0" name=""/>
        <dsp:cNvSpPr/>
      </dsp:nvSpPr>
      <dsp:spPr>
        <a:xfrm rot="5400000">
          <a:off x="5884808" y="-5223403"/>
          <a:ext cx="612485" cy="1106290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90488" marR="0" lvl="0" indent="-90488" algn="just" defTabSz="914400" eaLnBrk="1" fontAlgn="auto" latinLnBrk="0" hangingPunct="1">
            <a:lnSpc>
              <a:spcPct val="100000"/>
            </a:lnSpc>
            <a:spcBef>
              <a:spcPct val="0"/>
            </a:spcBef>
            <a:spcAft>
              <a:spcPts val="0"/>
            </a:spcAft>
            <a:buClrTx/>
            <a:buSzTx/>
            <a:buFontTx/>
            <a:buChar char="••"/>
            <a:tabLst/>
            <a:defRPr/>
          </a:pPr>
          <a:r>
            <a:rPr lang="ru-RU" sz="1400" b="0" i="0" kern="1200" dirty="0" smtClean="0">
              <a:latin typeface="GothamPro-Medium"/>
              <a:ea typeface="Arial Unicode MS"/>
            </a:rPr>
            <a:t>Численность </a:t>
          </a:r>
          <a:r>
            <a:rPr lang="ru-RU" sz="1400" b="0" i="0" kern="1200" dirty="0">
              <a:latin typeface="GothamPro-Medium"/>
              <a:ea typeface="Arial Unicode MS"/>
            </a:rPr>
            <a:t>врачей и средних медицинских работников в медицинских организациях, подведомственных Департаменту здравоохранения Ханты-Мансийского автономного округа – Югры, составит не менее 9176 и 24017 специалистов </a:t>
          </a:r>
        </a:p>
      </dsp:txBody>
      <dsp:txXfrm rot="-5400000">
        <a:off x="659600" y="31704"/>
        <a:ext cx="11033003" cy="552687"/>
      </dsp:txXfrm>
    </dsp:sp>
    <dsp:sp modelId="{781D9304-2B31-4BA0-AB94-932522CB3A21}">
      <dsp:nvSpPr>
        <dsp:cNvPr id="0" name=""/>
        <dsp:cNvSpPr/>
      </dsp:nvSpPr>
      <dsp:spPr>
        <a:xfrm rot="5400000">
          <a:off x="-286167" y="1071155"/>
          <a:ext cx="1231933" cy="65959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just" defTabSz="622300">
            <a:lnSpc>
              <a:spcPct val="90000"/>
            </a:lnSpc>
            <a:spcBef>
              <a:spcPct val="0"/>
            </a:spcBef>
            <a:spcAft>
              <a:spcPct val="35000"/>
            </a:spcAft>
          </a:pPr>
          <a:endParaRPr lang="ru-RU" sz="1400" b="0" i="0" kern="1200" dirty="0">
            <a:latin typeface="GothamPro-Medium"/>
            <a:ea typeface="Arial Unicode MS"/>
          </a:endParaRPr>
        </a:p>
      </dsp:txBody>
      <dsp:txXfrm rot="-5400000">
        <a:off x="1" y="1114788"/>
        <a:ext cx="659599" cy="572334"/>
      </dsp:txXfrm>
    </dsp:sp>
    <dsp:sp modelId="{79CDA1D1-EDF6-464C-B137-2C0DDD3164AA}">
      <dsp:nvSpPr>
        <dsp:cNvPr id="0" name=""/>
        <dsp:cNvSpPr/>
      </dsp:nvSpPr>
      <dsp:spPr>
        <a:xfrm rot="5400000">
          <a:off x="5717477" y="-4295395"/>
          <a:ext cx="947147" cy="1106290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100000"/>
            </a:lnSpc>
            <a:spcBef>
              <a:spcPct val="0"/>
            </a:spcBef>
            <a:spcAft>
              <a:spcPct val="15000"/>
            </a:spcAft>
            <a:buChar char="••"/>
          </a:pPr>
          <a:r>
            <a:rPr lang="ru-RU" sz="1400" b="0" i="0" kern="1200" dirty="0">
              <a:latin typeface="GothamPro-Medium"/>
              <a:ea typeface="Arial Unicode MS"/>
            </a:rPr>
            <a:t>Число специалистов, совершенствующих свои знания в рамках системы непрерывного медицинского образования, в том числе с использованием дистанционных образовательных технологий, путем освоения дополнительных образовательных программ, разработанных с учетом порядков оказания медицинской помощи, клинических рекомендаций и принципов доказательной медицины, с использованием портала непрерывного медицинского образования составит не менее 32504 человек</a:t>
          </a:r>
        </a:p>
      </dsp:txBody>
      <dsp:txXfrm rot="-5400000">
        <a:off x="659600" y="808718"/>
        <a:ext cx="11016666" cy="854675"/>
      </dsp:txXfrm>
    </dsp:sp>
    <dsp:sp modelId="{94EAFBFA-5F06-46F2-87B7-EDE4BF3E1802}">
      <dsp:nvSpPr>
        <dsp:cNvPr id="0" name=""/>
        <dsp:cNvSpPr/>
      </dsp:nvSpPr>
      <dsp:spPr>
        <a:xfrm rot="5400000">
          <a:off x="-141342" y="1976656"/>
          <a:ext cx="942284" cy="65959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just" defTabSz="622300">
            <a:lnSpc>
              <a:spcPct val="90000"/>
            </a:lnSpc>
            <a:spcBef>
              <a:spcPct val="0"/>
            </a:spcBef>
            <a:spcAft>
              <a:spcPct val="35000"/>
            </a:spcAft>
          </a:pPr>
          <a:endParaRPr lang="ru-RU" sz="1400" b="0" i="0" kern="1200" dirty="0">
            <a:latin typeface="GothamPro-Medium"/>
            <a:ea typeface="Arial Unicode MS"/>
          </a:endParaRPr>
        </a:p>
      </dsp:txBody>
      <dsp:txXfrm rot="-5400000">
        <a:off x="1" y="2165114"/>
        <a:ext cx="659599" cy="282685"/>
      </dsp:txXfrm>
    </dsp:sp>
    <dsp:sp modelId="{D05027A0-F90A-45BD-96C3-7E966D4CC246}">
      <dsp:nvSpPr>
        <dsp:cNvPr id="0" name=""/>
        <dsp:cNvSpPr/>
      </dsp:nvSpPr>
      <dsp:spPr>
        <a:xfrm rot="5400000">
          <a:off x="5884808" y="-3389895"/>
          <a:ext cx="612485" cy="1106290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endParaRPr lang="ru-RU" sz="1400" b="0" i="0" kern="1200" dirty="0">
            <a:latin typeface="GothamPro-Medium"/>
            <a:ea typeface="Arial Unicode MS"/>
          </a:endParaRPr>
        </a:p>
        <a:p>
          <a:pPr marL="114300" lvl="1" indent="-114300" algn="just" defTabSz="622300">
            <a:lnSpc>
              <a:spcPct val="90000"/>
            </a:lnSpc>
            <a:spcBef>
              <a:spcPct val="0"/>
            </a:spcBef>
            <a:spcAft>
              <a:spcPct val="15000"/>
            </a:spcAft>
            <a:buChar char="••"/>
          </a:pPr>
          <a:r>
            <a:rPr lang="ru-RU" sz="1400" b="0" i="0" kern="1200" dirty="0">
              <a:latin typeface="GothamPro-Medium"/>
              <a:ea typeface="Arial Unicode MS"/>
            </a:rPr>
            <a:t>Не менее 27 тыс. 586 специалистов (нарастающим итогом) допущено к профессиональной деятельности через процедуру аккредитации специалистов </a:t>
          </a:r>
        </a:p>
        <a:p>
          <a:pPr marL="114300" lvl="1" indent="-114300" algn="just" defTabSz="622300">
            <a:lnSpc>
              <a:spcPct val="90000"/>
            </a:lnSpc>
            <a:spcBef>
              <a:spcPct val="0"/>
            </a:spcBef>
            <a:spcAft>
              <a:spcPct val="15000"/>
            </a:spcAft>
            <a:buChar char="••"/>
          </a:pPr>
          <a:endParaRPr lang="ru-RU" sz="1400" b="0" i="0" kern="1200" dirty="0">
            <a:latin typeface="GothamPro-Medium"/>
            <a:ea typeface="Arial Unicode MS"/>
          </a:endParaRPr>
        </a:p>
      </dsp:txBody>
      <dsp:txXfrm rot="-5400000">
        <a:off x="659600" y="1865212"/>
        <a:ext cx="11033003" cy="5526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3EDF55-B3CC-4890-9A8D-7577897C6C98}">
      <dsp:nvSpPr>
        <dsp:cNvPr id="0" name=""/>
        <dsp:cNvSpPr/>
      </dsp:nvSpPr>
      <dsp:spPr>
        <a:xfrm>
          <a:off x="5706" y="525739"/>
          <a:ext cx="1753637" cy="4668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u-RU" sz="2000" kern="1200" dirty="0">
              <a:latin typeface="GothamPro-Medium"/>
            </a:rPr>
            <a:t>Цели проекта</a:t>
          </a:r>
        </a:p>
      </dsp:txBody>
      <dsp:txXfrm>
        <a:off x="19378" y="539411"/>
        <a:ext cx="1726293" cy="439462"/>
      </dsp:txXfrm>
    </dsp:sp>
    <dsp:sp modelId="{BD860C56-CE84-42D2-A461-EFEE49E462F6}">
      <dsp:nvSpPr>
        <dsp:cNvPr id="0" name=""/>
        <dsp:cNvSpPr/>
      </dsp:nvSpPr>
      <dsp:spPr>
        <a:xfrm>
          <a:off x="181069" y="992546"/>
          <a:ext cx="175363" cy="428062"/>
        </a:xfrm>
        <a:custGeom>
          <a:avLst/>
          <a:gdLst/>
          <a:ahLst/>
          <a:cxnLst/>
          <a:rect l="0" t="0" r="0" b="0"/>
          <a:pathLst>
            <a:path>
              <a:moveTo>
                <a:pt x="0" y="0"/>
              </a:moveTo>
              <a:lnTo>
                <a:pt x="0" y="428062"/>
              </a:lnTo>
              <a:lnTo>
                <a:pt x="175363" y="4280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768E81F-351A-4FB9-9F0B-D50C48D4359D}">
      <dsp:nvSpPr>
        <dsp:cNvPr id="0" name=""/>
        <dsp:cNvSpPr/>
      </dsp:nvSpPr>
      <dsp:spPr>
        <a:xfrm>
          <a:off x="356433" y="1150608"/>
          <a:ext cx="11224462" cy="54000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just" defTabSz="622300">
            <a:lnSpc>
              <a:spcPct val="90000"/>
            </a:lnSpc>
            <a:spcBef>
              <a:spcPct val="0"/>
            </a:spcBef>
            <a:spcAft>
              <a:spcPct val="35000"/>
            </a:spcAft>
          </a:pPr>
          <a:r>
            <a:rPr lang="ru-RU" sz="1400" kern="1200" dirty="0">
              <a:latin typeface="GothamPro-Medium"/>
            </a:rPr>
            <a:t>Обеспечение оптимальной доступности для населения (в том числе для жителей населенных пунктов, расположенных в отдаленных местностях) медицинских организаций, оказывающих первичную медико-санитарную помощь</a:t>
          </a:r>
        </a:p>
      </dsp:txBody>
      <dsp:txXfrm>
        <a:off x="372249" y="1166424"/>
        <a:ext cx="11192830" cy="508369"/>
      </dsp:txXfrm>
    </dsp:sp>
    <dsp:sp modelId="{EE9C3F8A-BC3C-440A-ACBF-0CE16E66C8D3}">
      <dsp:nvSpPr>
        <dsp:cNvPr id="0" name=""/>
        <dsp:cNvSpPr/>
      </dsp:nvSpPr>
      <dsp:spPr>
        <a:xfrm>
          <a:off x="181069" y="992546"/>
          <a:ext cx="175363" cy="1126126"/>
        </a:xfrm>
        <a:custGeom>
          <a:avLst/>
          <a:gdLst/>
          <a:ahLst/>
          <a:cxnLst/>
          <a:rect l="0" t="0" r="0" b="0"/>
          <a:pathLst>
            <a:path>
              <a:moveTo>
                <a:pt x="0" y="0"/>
              </a:moveTo>
              <a:lnTo>
                <a:pt x="0" y="1126126"/>
              </a:lnTo>
              <a:lnTo>
                <a:pt x="175363" y="112612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0E796D-0790-4E95-BF37-6D12C582083E}">
      <dsp:nvSpPr>
        <dsp:cNvPr id="0" name=""/>
        <dsp:cNvSpPr/>
      </dsp:nvSpPr>
      <dsp:spPr>
        <a:xfrm>
          <a:off x="356433" y="1848671"/>
          <a:ext cx="11224806" cy="54000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just" defTabSz="622300">
            <a:lnSpc>
              <a:spcPct val="90000"/>
            </a:lnSpc>
            <a:spcBef>
              <a:spcPct val="0"/>
            </a:spcBef>
            <a:spcAft>
              <a:spcPct val="35000"/>
            </a:spcAft>
          </a:pPr>
          <a:r>
            <a:rPr lang="ru-RU" sz="1400" kern="1200" dirty="0">
              <a:latin typeface="GothamPro-Medium"/>
            </a:rPr>
            <a:t>Обеспечение оптимальной доступности для населения (в том числе для жителей населенных пунктов, расположенных в отдаленных местностях) медицинских организаций, оказывающих первичную медико-санитарную помощь</a:t>
          </a:r>
          <a:endParaRPr lang="ru-RU" sz="1400" kern="1200" dirty="0">
            <a:effectLst/>
            <a:latin typeface="GothamPro-Medium"/>
          </a:endParaRPr>
        </a:p>
      </dsp:txBody>
      <dsp:txXfrm>
        <a:off x="372249" y="1864487"/>
        <a:ext cx="11193174" cy="508369"/>
      </dsp:txXfrm>
    </dsp:sp>
    <dsp:sp modelId="{7D564217-2448-4C78-8015-9FD2C6E7D3D0}">
      <dsp:nvSpPr>
        <dsp:cNvPr id="0" name=""/>
        <dsp:cNvSpPr/>
      </dsp:nvSpPr>
      <dsp:spPr>
        <a:xfrm>
          <a:off x="181069" y="992546"/>
          <a:ext cx="175363" cy="1752189"/>
        </a:xfrm>
        <a:custGeom>
          <a:avLst/>
          <a:gdLst/>
          <a:ahLst/>
          <a:cxnLst/>
          <a:rect l="0" t="0" r="0" b="0"/>
          <a:pathLst>
            <a:path>
              <a:moveTo>
                <a:pt x="0" y="0"/>
              </a:moveTo>
              <a:lnTo>
                <a:pt x="0" y="1752189"/>
              </a:lnTo>
              <a:lnTo>
                <a:pt x="175363" y="175218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0771B79-4D69-4001-B124-19535C829CB6}">
      <dsp:nvSpPr>
        <dsp:cNvPr id="0" name=""/>
        <dsp:cNvSpPr/>
      </dsp:nvSpPr>
      <dsp:spPr>
        <a:xfrm>
          <a:off x="356433" y="2546735"/>
          <a:ext cx="11224806" cy="39600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just" defTabSz="622300">
            <a:lnSpc>
              <a:spcPct val="90000"/>
            </a:lnSpc>
            <a:spcBef>
              <a:spcPct val="0"/>
            </a:spcBef>
            <a:spcAft>
              <a:spcPct val="35000"/>
            </a:spcAft>
          </a:pPr>
          <a:r>
            <a:rPr lang="ru-RU" sz="1400" kern="1200" dirty="0">
              <a:latin typeface="GothamPro-Medium"/>
            </a:rPr>
            <a:t>Обеспечение охвата всех граждан профилактическими медицинскими осмотрами не реже одного раза в год </a:t>
          </a:r>
          <a:endParaRPr lang="ru-RU" sz="1400" kern="1200" dirty="0">
            <a:effectLst/>
            <a:latin typeface="GothamPro-Medium"/>
          </a:endParaRPr>
        </a:p>
      </dsp:txBody>
      <dsp:txXfrm>
        <a:off x="368031" y="2558333"/>
        <a:ext cx="11201610" cy="372805"/>
      </dsp:txXfrm>
    </dsp:sp>
    <dsp:sp modelId="{D6EF7F6E-62F9-4768-AD0A-D4636E8A512A}">
      <dsp:nvSpPr>
        <dsp:cNvPr id="0" name=""/>
        <dsp:cNvSpPr/>
      </dsp:nvSpPr>
      <dsp:spPr>
        <a:xfrm>
          <a:off x="181069" y="992546"/>
          <a:ext cx="175363" cy="2378252"/>
        </a:xfrm>
        <a:custGeom>
          <a:avLst/>
          <a:gdLst/>
          <a:ahLst/>
          <a:cxnLst/>
          <a:rect l="0" t="0" r="0" b="0"/>
          <a:pathLst>
            <a:path>
              <a:moveTo>
                <a:pt x="0" y="0"/>
              </a:moveTo>
              <a:lnTo>
                <a:pt x="0" y="2378252"/>
              </a:lnTo>
              <a:lnTo>
                <a:pt x="175363" y="237825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B5F9490-13B3-4DFE-9361-4B757313968B}">
      <dsp:nvSpPr>
        <dsp:cNvPr id="0" name=""/>
        <dsp:cNvSpPr/>
      </dsp:nvSpPr>
      <dsp:spPr>
        <a:xfrm>
          <a:off x="356433" y="3100798"/>
          <a:ext cx="11224806" cy="54000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just" defTabSz="622300">
            <a:lnSpc>
              <a:spcPct val="90000"/>
            </a:lnSpc>
            <a:spcBef>
              <a:spcPct val="0"/>
            </a:spcBef>
            <a:spcAft>
              <a:spcPct val="35000"/>
            </a:spcAft>
          </a:pPr>
          <a:r>
            <a:rPr lang="ru-RU" sz="1400" kern="1200" dirty="0">
              <a:latin typeface="GothamPro-Medium"/>
            </a:rPr>
            <a:t>Оптимизация работы медицинских организаций, оказывающих первичную медико-санитарную помощь, сокращение времени ожидания в очереди при обращении граждан в указанные медицинские организации, упрощение процедуры записи на прием к врачу</a:t>
          </a:r>
          <a:endParaRPr lang="ru-RU" sz="1400" kern="1200" dirty="0">
            <a:effectLst/>
            <a:latin typeface="GothamPro-Medium"/>
          </a:endParaRPr>
        </a:p>
      </dsp:txBody>
      <dsp:txXfrm>
        <a:off x="372249" y="3116614"/>
        <a:ext cx="11193174" cy="508369"/>
      </dsp:txXfrm>
    </dsp:sp>
    <dsp:sp modelId="{E9F37184-6888-4728-9682-5EC80A49D012}">
      <dsp:nvSpPr>
        <dsp:cNvPr id="0" name=""/>
        <dsp:cNvSpPr/>
      </dsp:nvSpPr>
      <dsp:spPr>
        <a:xfrm>
          <a:off x="181069" y="992546"/>
          <a:ext cx="175363" cy="3076316"/>
        </a:xfrm>
        <a:custGeom>
          <a:avLst/>
          <a:gdLst/>
          <a:ahLst/>
          <a:cxnLst/>
          <a:rect l="0" t="0" r="0" b="0"/>
          <a:pathLst>
            <a:path>
              <a:moveTo>
                <a:pt x="0" y="0"/>
              </a:moveTo>
              <a:lnTo>
                <a:pt x="0" y="3076316"/>
              </a:lnTo>
              <a:lnTo>
                <a:pt x="175363" y="307631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43D43F3-BFCE-44DE-A6DE-57E01E4F4CEE}">
      <dsp:nvSpPr>
        <dsp:cNvPr id="0" name=""/>
        <dsp:cNvSpPr/>
      </dsp:nvSpPr>
      <dsp:spPr>
        <a:xfrm>
          <a:off x="356433" y="3798862"/>
          <a:ext cx="11224806" cy="54000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just" defTabSz="622300">
            <a:lnSpc>
              <a:spcPct val="90000"/>
            </a:lnSpc>
            <a:spcBef>
              <a:spcPct val="0"/>
            </a:spcBef>
            <a:spcAft>
              <a:spcPct val="35000"/>
            </a:spcAft>
          </a:pPr>
          <a:r>
            <a:rPr lang="ru-RU" sz="1400" kern="1200" dirty="0">
              <a:latin typeface="GothamPro-Medium"/>
            </a:rPr>
            <a:t>Увеличение числа дополнительных вылетов, совершаемых санитарной авиацией для эвакуации пациентов по экстренным показаниям</a:t>
          </a:r>
          <a:endParaRPr lang="ru-RU" sz="1400" kern="1200" dirty="0">
            <a:effectLst/>
            <a:latin typeface="GothamPro-Medium"/>
          </a:endParaRPr>
        </a:p>
      </dsp:txBody>
      <dsp:txXfrm>
        <a:off x="372249" y="3814678"/>
        <a:ext cx="11193174" cy="508369"/>
      </dsp:txXfrm>
    </dsp:sp>
    <dsp:sp modelId="{8AF97DB6-826D-446E-AD9B-4E4757C06CE7}">
      <dsp:nvSpPr>
        <dsp:cNvPr id="0" name=""/>
        <dsp:cNvSpPr/>
      </dsp:nvSpPr>
      <dsp:spPr>
        <a:xfrm>
          <a:off x="181069" y="992546"/>
          <a:ext cx="175363" cy="3702379"/>
        </a:xfrm>
        <a:custGeom>
          <a:avLst/>
          <a:gdLst/>
          <a:ahLst/>
          <a:cxnLst/>
          <a:rect l="0" t="0" r="0" b="0"/>
          <a:pathLst>
            <a:path>
              <a:moveTo>
                <a:pt x="0" y="0"/>
              </a:moveTo>
              <a:lnTo>
                <a:pt x="0" y="3702379"/>
              </a:lnTo>
              <a:lnTo>
                <a:pt x="175363" y="37023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CD52971-CED4-4859-8896-496DF42E3FA9}">
      <dsp:nvSpPr>
        <dsp:cNvPr id="0" name=""/>
        <dsp:cNvSpPr/>
      </dsp:nvSpPr>
      <dsp:spPr>
        <a:xfrm>
          <a:off x="356433" y="4496925"/>
          <a:ext cx="11224806" cy="39600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just" defTabSz="622300">
            <a:lnSpc>
              <a:spcPct val="90000"/>
            </a:lnSpc>
            <a:spcBef>
              <a:spcPct val="0"/>
            </a:spcBef>
            <a:spcAft>
              <a:spcPct val="35000"/>
            </a:spcAft>
          </a:pPr>
          <a:r>
            <a:rPr lang="ru-RU" sz="1400" kern="1200" dirty="0">
              <a:latin typeface="GothamPro-Medium"/>
            </a:rPr>
            <a:t>Формирование системы защиты прав пациентов</a:t>
          </a:r>
          <a:endParaRPr lang="ru-RU" sz="1400" kern="1200" dirty="0">
            <a:effectLst/>
            <a:latin typeface="GothamPro-Medium"/>
          </a:endParaRPr>
        </a:p>
      </dsp:txBody>
      <dsp:txXfrm>
        <a:off x="368031" y="4508523"/>
        <a:ext cx="11201610" cy="372805"/>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3EDF55-B3CC-4890-9A8D-7577897C6C98}">
      <dsp:nvSpPr>
        <dsp:cNvPr id="0" name=""/>
        <dsp:cNvSpPr/>
      </dsp:nvSpPr>
      <dsp:spPr>
        <a:xfrm>
          <a:off x="5877" y="533147"/>
          <a:ext cx="1753637" cy="4668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u-RU" sz="2000" kern="1200" dirty="0">
              <a:latin typeface="GothamPro-Medium"/>
            </a:rPr>
            <a:t>Цель проекта</a:t>
          </a:r>
        </a:p>
      </dsp:txBody>
      <dsp:txXfrm>
        <a:off x="19549" y="546819"/>
        <a:ext cx="1726293" cy="439462"/>
      </dsp:txXfrm>
    </dsp:sp>
    <dsp:sp modelId="{BD860C56-CE84-42D2-A461-EFEE49E462F6}">
      <dsp:nvSpPr>
        <dsp:cNvPr id="0" name=""/>
        <dsp:cNvSpPr/>
      </dsp:nvSpPr>
      <dsp:spPr>
        <a:xfrm>
          <a:off x="181241" y="999954"/>
          <a:ext cx="175363" cy="1008699"/>
        </a:xfrm>
        <a:custGeom>
          <a:avLst/>
          <a:gdLst/>
          <a:ahLst/>
          <a:cxnLst/>
          <a:rect l="0" t="0" r="0" b="0"/>
          <a:pathLst>
            <a:path>
              <a:moveTo>
                <a:pt x="0" y="0"/>
              </a:moveTo>
              <a:lnTo>
                <a:pt x="0" y="1008699"/>
              </a:lnTo>
              <a:lnTo>
                <a:pt x="175363" y="100869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768E81F-351A-4FB9-9F0B-D50C48D4359D}">
      <dsp:nvSpPr>
        <dsp:cNvPr id="0" name=""/>
        <dsp:cNvSpPr/>
      </dsp:nvSpPr>
      <dsp:spPr>
        <a:xfrm>
          <a:off x="356605" y="1158016"/>
          <a:ext cx="11224462" cy="17012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just" defTabSz="889000">
            <a:lnSpc>
              <a:spcPct val="90000"/>
            </a:lnSpc>
            <a:spcBef>
              <a:spcPct val="0"/>
            </a:spcBef>
            <a:spcAft>
              <a:spcPct val="35000"/>
            </a:spcAft>
          </a:pPr>
          <a:r>
            <a:rPr lang="ru-RU" sz="2000" kern="1200" dirty="0">
              <a:latin typeface="GothamPro-Medium"/>
            </a:rPr>
            <a:t>Повышение эффективности функционирования системы здравоохранения </a:t>
          </a:r>
          <a:r>
            <a:rPr lang="en-US" sz="2000" kern="1200" dirty="0">
              <a:latin typeface="GothamPro-Medium"/>
            </a:rPr>
            <a:t/>
          </a:r>
          <a:br>
            <a:rPr lang="en-US" sz="2000" kern="1200" dirty="0">
              <a:latin typeface="GothamPro-Medium"/>
            </a:rPr>
          </a:br>
          <a:r>
            <a:rPr lang="ru-RU" sz="2000" kern="1200" dirty="0">
              <a:latin typeface="GothamPro-Medium"/>
            </a:rPr>
            <a:t>Ханты-Мансийского автономного округа - Югры путем создания механизмов взаимодействия медицинских организаций на основе единой государственной системы в сфере здравоохранения и внедрения цифровых технологий и платформенных решений до 2024 года, формирующих единый цифровой контур </a:t>
          </a:r>
          <a:r>
            <a:rPr lang="ru-RU" sz="2000" kern="1200" dirty="0" smtClean="0">
              <a:latin typeface="GothamPro-Medium"/>
            </a:rPr>
            <a:t>здравоохранения</a:t>
          </a:r>
          <a:endParaRPr lang="ru-RU" sz="2000" kern="1200" dirty="0">
            <a:latin typeface="GothamPro-Medium"/>
          </a:endParaRPr>
        </a:p>
      </dsp:txBody>
      <dsp:txXfrm>
        <a:off x="406434" y="1207845"/>
        <a:ext cx="11124804" cy="1601616"/>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FCC03F-1D5C-4923-BCAD-1DF4415A8BF9}">
      <dsp:nvSpPr>
        <dsp:cNvPr id="0" name=""/>
        <dsp:cNvSpPr/>
      </dsp:nvSpPr>
      <dsp:spPr>
        <a:xfrm>
          <a:off x="0" y="2017"/>
          <a:ext cx="1168341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05E54E-46AD-4469-BBEF-399E785AB7AD}">
      <dsp:nvSpPr>
        <dsp:cNvPr id="0" name=""/>
        <dsp:cNvSpPr/>
      </dsp:nvSpPr>
      <dsp:spPr>
        <a:xfrm>
          <a:off x="0" y="2017"/>
          <a:ext cx="11683414" cy="7941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just" defTabSz="533400">
            <a:lnSpc>
              <a:spcPct val="100000"/>
            </a:lnSpc>
            <a:spcBef>
              <a:spcPct val="0"/>
            </a:spcBef>
            <a:spcAft>
              <a:spcPct val="35000"/>
            </a:spcAft>
          </a:pPr>
          <a:r>
            <a:rPr lang="ru-RU" sz="1200" b="0" kern="1200" dirty="0" smtClean="0">
              <a:latin typeface="GothamPro-Medium"/>
            </a:rPr>
            <a:t>С 2019 по 2021 годы поэтапно будут осуществлены закупки и ввод в эксплуатацию информационно-коммуникационного оборудования в государственных и муниципальных медицинских организациях Ханты-Мансийского автономного округа - Югры.</a:t>
          </a:r>
          <a:endParaRPr lang="ru-RU" sz="1200" b="0" kern="1200" dirty="0">
            <a:latin typeface="GothamPro-Medium"/>
          </a:endParaRPr>
        </a:p>
      </dsp:txBody>
      <dsp:txXfrm>
        <a:off x="0" y="2017"/>
        <a:ext cx="11683414" cy="794103"/>
      </dsp:txXfrm>
    </dsp:sp>
    <dsp:sp modelId="{D980DA2A-8164-40A0-8276-772FF3160E48}">
      <dsp:nvSpPr>
        <dsp:cNvPr id="0" name=""/>
        <dsp:cNvSpPr/>
      </dsp:nvSpPr>
      <dsp:spPr>
        <a:xfrm>
          <a:off x="0" y="796121"/>
          <a:ext cx="1168341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8CDE2F-F11E-4DA3-9EC7-C08F024C48E4}">
      <dsp:nvSpPr>
        <dsp:cNvPr id="0" name=""/>
        <dsp:cNvSpPr/>
      </dsp:nvSpPr>
      <dsp:spPr>
        <a:xfrm>
          <a:off x="0" y="796121"/>
          <a:ext cx="11683414" cy="6997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just" defTabSz="533400">
            <a:lnSpc>
              <a:spcPct val="100000"/>
            </a:lnSpc>
            <a:spcBef>
              <a:spcPct val="0"/>
            </a:spcBef>
            <a:spcAft>
              <a:spcPct val="35000"/>
            </a:spcAft>
          </a:pPr>
          <a:r>
            <a:rPr lang="ru-RU" sz="1200" b="0" kern="1200" dirty="0" smtClean="0">
              <a:latin typeface="GothamPro-Medium"/>
            </a:rPr>
            <a:t>Ежегодно, более 7,5 тысяч врачей будут обеспечиваться сертификатами усиленной квалифицированной электронной подписи (УКЭП) для ведения юридически значимого электронного документооборота. Все медицинские работники будут обучены использованию медицинских информационных систем, соответствующих требованиям Минздрава России.</a:t>
          </a:r>
        </a:p>
      </dsp:txBody>
      <dsp:txXfrm>
        <a:off x="0" y="796121"/>
        <a:ext cx="11683414" cy="699764"/>
      </dsp:txXfrm>
    </dsp:sp>
    <dsp:sp modelId="{DAFE1CB9-8193-41C0-9802-C084C7519529}">
      <dsp:nvSpPr>
        <dsp:cNvPr id="0" name=""/>
        <dsp:cNvSpPr/>
      </dsp:nvSpPr>
      <dsp:spPr>
        <a:xfrm>
          <a:off x="0" y="1495886"/>
          <a:ext cx="1168341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990E6A-FD6C-4775-A358-7C9A26E2880C}">
      <dsp:nvSpPr>
        <dsp:cNvPr id="0" name=""/>
        <dsp:cNvSpPr/>
      </dsp:nvSpPr>
      <dsp:spPr>
        <a:xfrm>
          <a:off x="0" y="1495886"/>
          <a:ext cx="11683414" cy="7941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just" defTabSz="533400">
            <a:lnSpc>
              <a:spcPct val="100000"/>
            </a:lnSpc>
            <a:spcBef>
              <a:spcPct val="0"/>
            </a:spcBef>
            <a:spcAft>
              <a:spcPct val="35000"/>
            </a:spcAft>
          </a:pPr>
          <a:r>
            <a:rPr lang="ru-RU" sz="1200" b="0" kern="1200" dirty="0" smtClean="0">
              <a:latin typeface="GothamPro-Medium"/>
            </a:rPr>
            <a:t>В 2020 году будет организовано не менее 11,4 тыс. автоматизированных рабочих мест медицинских работников при внедрении и эксплуатации медицинских информационных систем, соответствующих требованиям Минздрава России в медицинских организациях государственной и муниципальной систем здравоохранения Ханты-Мансийского автономного округа – Югры.</a:t>
          </a:r>
          <a:endParaRPr lang="ru-RU" sz="1200" b="0" kern="1200" dirty="0">
            <a:latin typeface="GothamPro-Medium"/>
          </a:endParaRPr>
        </a:p>
      </dsp:txBody>
      <dsp:txXfrm>
        <a:off x="0" y="1495886"/>
        <a:ext cx="11683414" cy="794103"/>
      </dsp:txXfrm>
    </dsp:sp>
    <dsp:sp modelId="{712B484F-D2E3-49C2-86BB-36D16B99CA3C}">
      <dsp:nvSpPr>
        <dsp:cNvPr id="0" name=""/>
        <dsp:cNvSpPr/>
      </dsp:nvSpPr>
      <dsp:spPr>
        <a:xfrm>
          <a:off x="0" y="2289989"/>
          <a:ext cx="1168341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E924A5-EBBE-4835-815E-6731AF1776E1}">
      <dsp:nvSpPr>
        <dsp:cNvPr id="0" name=""/>
        <dsp:cNvSpPr/>
      </dsp:nvSpPr>
      <dsp:spPr>
        <a:xfrm>
          <a:off x="0" y="2289989"/>
          <a:ext cx="11672004" cy="9950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just" defTabSz="533400">
            <a:lnSpc>
              <a:spcPct val="100000"/>
            </a:lnSpc>
            <a:spcBef>
              <a:spcPct val="0"/>
            </a:spcBef>
            <a:spcAft>
              <a:spcPct val="35000"/>
            </a:spcAft>
          </a:pPr>
          <a:r>
            <a:rPr lang="ru-RU" sz="1200" b="0" kern="1200" dirty="0" smtClean="0">
              <a:latin typeface="GothamPro-Medium"/>
            </a:rPr>
            <a:t>К 2022 году 90% медицинских организаций Ханты-Мансийского автономного округа - Югры будут обеспечивать межведомственное электронное взаимодействие с учреждениями медико-социальной экспертизы по обмену документами для установления инвалидности, в том числе в целях сокращения количества очных обращений граждан в учреждения МСЭ, путем доработки функционала медицинских информационных систем, для передачи направления на медико-социальную экспертизу и сопутствующей медицинской документации в форме электронных документов посредством ЕГИСЗ в бюро медико-социальной экспертизы.</a:t>
          </a:r>
          <a:endParaRPr lang="ru-RU" sz="1200" b="0" kern="1200" dirty="0">
            <a:latin typeface="GothamPro-Medium"/>
          </a:endParaRPr>
        </a:p>
      </dsp:txBody>
      <dsp:txXfrm>
        <a:off x="0" y="2289989"/>
        <a:ext cx="11672004" cy="995004"/>
      </dsp:txXfrm>
    </dsp:sp>
    <dsp:sp modelId="{8F98A04E-C5DA-4964-9B5F-23A32673881F}">
      <dsp:nvSpPr>
        <dsp:cNvPr id="0" name=""/>
        <dsp:cNvSpPr/>
      </dsp:nvSpPr>
      <dsp:spPr>
        <a:xfrm>
          <a:off x="0" y="3284994"/>
          <a:ext cx="1168341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DBA29B1-EE92-4C9D-874A-26A9E42CE51C}">
      <dsp:nvSpPr>
        <dsp:cNvPr id="0" name=""/>
        <dsp:cNvSpPr/>
      </dsp:nvSpPr>
      <dsp:spPr>
        <a:xfrm>
          <a:off x="0" y="3284994"/>
          <a:ext cx="11683414" cy="7941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just" defTabSz="533400">
            <a:lnSpc>
              <a:spcPct val="100000"/>
            </a:lnSpc>
            <a:spcBef>
              <a:spcPct val="0"/>
            </a:spcBef>
            <a:spcAft>
              <a:spcPct val="35000"/>
            </a:spcAft>
          </a:pPr>
          <a:r>
            <a:rPr lang="ru-RU" sz="1200" b="0" kern="1200" dirty="0" smtClean="0">
              <a:latin typeface="GothamPro-Medium"/>
            </a:rPr>
            <a:t>К 2023 году в Ханты-Мансийском автономном округе - </a:t>
          </a:r>
          <a:r>
            <a:rPr lang="ru-RU" sz="1200" b="0" kern="1200" dirty="0" smtClean="0">
              <a:latin typeface="GothamPro-Medium"/>
            </a:rPr>
            <a:t>Югре </a:t>
          </a:r>
          <a:r>
            <a:rPr lang="ru-RU" sz="1200" b="0" kern="1200" dirty="0" smtClean="0">
              <a:latin typeface="GothamPro-Medium"/>
            </a:rPr>
            <a:t>будет реализована и </a:t>
          </a:r>
          <a:r>
            <a:rPr lang="ru-RU" sz="1200" b="0" kern="1200" dirty="0" smtClean="0">
              <a:latin typeface="GothamPro-Medium"/>
            </a:rPr>
            <a:t>использована </a:t>
          </a:r>
          <a:r>
            <a:rPr lang="ru-RU" sz="1200" b="0" kern="1200" dirty="0" smtClean="0">
              <a:latin typeface="GothamPro-Medium"/>
            </a:rPr>
            <a:t>государственная информационная система в сфере здравоохранения Ханты-Мансийского автономного округа - Югры, к которой подключены медицинские организации государственной и муниципальной систем здравоохранения (частные медицинские организации, по решению таких организаций), </a:t>
          </a:r>
          <a:r>
            <a:rPr lang="ru-RU" sz="1200" b="0" kern="1200" dirty="0" smtClean="0">
              <a:latin typeface="GothamPro-Medium"/>
            </a:rPr>
            <a:t>осуществляться </a:t>
          </a:r>
          <a:r>
            <a:rPr lang="ru-RU" sz="1200" b="0" kern="1200" dirty="0" smtClean="0">
              <a:latin typeface="GothamPro-Medium"/>
            </a:rPr>
            <a:t>информационное взаимодействие с ЕГИСЗ.</a:t>
          </a:r>
          <a:endParaRPr lang="ru-RU" sz="1200" b="0" kern="1200" dirty="0">
            <a:latin typeface="GothamPro-Medium"/>
          </a:endParaRPr>
        </a:p>
      </dsp:txBody>
      <dsp:txXfrm>
        <a:off x="0" y="3284994"/>
        <a:ext cx="11683414" cy="7941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2EE137-BA9A-41DE-8249-58D34DFB24DD}">
      <dsp:nvSpPr>
        <dsp:cNvPr id="0" name=""/>
        <dsp:cNvSpPr/>
      </dsp:nvSpPr>
      <dsp:spPr>
        <a:xfrm>
          <a:off x="0" y="0"/>
          <a:ext cx="1170431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389E1A-C6B5-4456-ADDC-82162D62CC29}">
      <dsp:nvSpPr>
        <dsp:cNvPr id="0" name=""/>
        <dsp:cNvSpPr/>
      </dsp:nvSpPr>
      <dsp:spPr>
        <a:xfrm>
          <a:off x="0" y="0"/>
          <a:ext cx="11704319" cy="10275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just" defTabSz="711200">
            <a:lnSpc>
              <a:spcPct val="100000"/>
            </a:lnSpc>
            <a:spcBef>
              <a:spcPct val="0"/>
            </a:spcBef>
            <a:spcAft>
              <a:spcPct val="35000"/>
            </a:spcAft>
          </a:pPr>
          <a:r>
            <a:rPr lang="ru-RU" sz="1600" b="0" i="0" u="none" kern="1200" dirty="0" smtClean="0">
              <a:latin typeface="GothamPro-Medium"/>
            </a:rPr>
            <a:t>Создание фельдшерско-акушерского пункта в </a:t>
          </a:r>
          <a:r>
            <a:rPr lang="ru-RU" sz="1600" b="0" i="0" u="none" kern="1200" dirty="0" err="1" smtClean="0">
              <a:latin typeface="GothamPro-Medium"/>
            </a:rPr>
            <a:t>д.Каюкова</a:t>
          </a:r>
          <a:r>
            <a:rPr lang="ru-RU" sz="1600" b="0" i="0" u="none" kern="1200" dirty="0" smtClean="0">
              <a:latin typeface="GothamPro-Medium"/>
            </a:rPr>
            <a:t> Сургутского района, что обеспечит доступность первичной медико-санитарной помощи в  населенных пунктах с численностью населения от 101 до 2 000 человек, находящихся на расстоянии более 6 км от ближайшей медицинской организации, оказывающей первичную медико-санитарную помощь</a:t>
          </a:r>
          <a:endParaRPr lang="ru-RU" sz="1600" b="0" kern="1200" dirty="0">
            <a:latin typeface="GothamPro-Medium"/>
          </a:endParaRPr>
        </a:p>
      </dsp:txBody>
      <dsp:txXfrm>
        <a:off x="0" y="0"/>
        <a:ext cx="11704319" cy="1027534"/>
      </dsp:txXfrm>
    </dsp:sp>
    <dsp:sp modelId="{125E62D2-B71C-46CD-9F34-84FFCF6648B6}">
      <dsp:nvSpPr>
        <dsp:cNvPr id="0" name=""/>
        <dsp:cNvSpPr/>
      </dsp:nvSpPr>
      <dsp:spPr>
        <a:xfrm>
          <a:off x="0" y="1027534"/>
          <a:ext cx="1170431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9F40E7-0990-43B9-9C7A-9D6A28088158}">
      <dsp:nvSpPr>
        <dsp:cNvPr id="0" name=""/>
        <dsp:cNvSpPr/>
      </dsp:nvSpPr>
      <dsp:spPr>
        <a:xfrm>
          <a:off x="0" y="1027534"/>
          <a:ext cx="11704319" cy="10275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just" defTabSz="711200">
            <a:lnSpc>
              <a:spcPct val="100000"/>
            </a:lnSpc>
            <a:spcBef>
              <a:spcPct val="0"/>
            </a:spcBef>
            <a:spcAft>
              <a:spcPct val="35000"/>
            </a:spcAft>
          </a:pPr>
          <a:r>
            <a:rPr lang="ru-RU" sz="1600" b="0" i="0" u="none" kern="1200" dirty="0" smtClean="0">
              <a:latin typeface="GothamPro-Medium"/>
            </a:rPr>
            <a:t>Приобретение 10 мобильных медицинских комплексов (5 передвижных </a:t>
          </a:r>
          <a:r>
            <a:rPr lang="ru-RU" sz="1600" b="0" i="0" u="none" kern="1200" dirty="0" err="1" smtClean="0">
              <a:latin typeface="GothamPro-Medium"/>
            </a:rPr>
            <a:t>флюорографов</a:t>
          </a:r>
          <a:r>
            <a:rPr lang="ru-RU" sz="1600" b="0" i="0" u="none" kern="1200" dirty="0" smtClean="0">
              <a:latin typeface="GothamPro-Medium"/>
            </a:rPr>
            <a:t>, 2 передвижных </a:t>
          </a:r>
          <a:r>
            <a:rPr lang="ru-RU" sz="1600" b="0" i="0" u="none" kern="1200" dirty="0" err="1" smtClean="0">
              <a:latin typeface="GothamPro-Medium"/>
            </a:rPr>
            <a:t>маммографа</a:t>
          </a:r>
          <a:r>
            <a:rPr lang="ru-RU" sz="1600" b="0" i="0" u="none" kern="1200" dirty="0" smtClean="0">
              <a:latin typeface="GothamPro-Medium"/>
            </a:rPr>
            <a:t>,</a:t>
          </a:r>
          <a:br>
            <a:rPr lang="ru-RU" sz="1600" b="0" i="0" u="none" kern="1200" dirty="0" smtClean="0">
              <a:latin typeface="GothamPro-Medium"/>
            </a:rPr>
          </a:br>
          <a:r>
            <a:rPr lang="ru-RU" sz="1600" b="0" i="0" u="none" kern="1200" dirty="0" smtClean="0">
              <a:latin typeface="GothamPro-Medium"/>
            </a:rPr>
            <a:t>1 передвижной стоматологический кабинет, 2 передвижных </a:t>
          </a:r>
          <a:r>
            <a:rPr lang="ru-RU" sz="1600" b="0" i="0" u="none" kern="1200" dirty="0" err="1" smtClean="0">
              <a:latin typeface="GothamPro-Medium"/>
            </a:rPr>
            <a:t>клинико</a:t>
          </a:r>
          <a:r>
            <a:rPr lang="ru-RU" sz="1600" b="0" i="0" u="none" kern="1200" dirty="0" smtClean="0">
              <a:latin typeface="GothamPro-Medium"/>
            </a:rPr>
            <a:t> – диагностических лаборатории)</a:t>
          </a:r>
          <a:endParaRPr lang="ru-RU" sz="1600" b="0" kern="1200" dirty="0">
            <a:latin typeface="GothamPro-Medium"/>
          </a:endParaRPr>
        </a:p>
      </dsp:txBody>
      <dsp:txXfrm>
        <a:off x="0" y="1027534"/>
        <a:ext cx="11704319" cy="1027534"/>
      </dsp:txXfrm>
    </dsp:sp>
    <dsp:sp modelId="{1B409D49-3437-4343-A79D-03977F3621DB}">
      <dsp:nvSpPr>
        <dsp:cNvPr id="0" name=""/>
        <dsp:cNvSpPr/>
      </dsp:nvSpPr>
      <dsp:spPr>
        <a:xfrm>
          <a:off x="0" y="2055069"/>
          <a:ext cx="1170431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B0688D-DA77-47E9-AC72-A9AB180EEC4E}">
      <dsp:nvSpPr>
        <dsp:cNvPr id="0" name=""/>
        <dsp:cNvSpPr/>
      </dsp:nvSpPr>
      <dsp:spPr>
        <a:xfrm>
          <a:off x="0" y="2055069"/>
          <a:ext cx="11704319" cy="10275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just" defTabSz="711200">
            <a:lnSpc>
              <a:spcPct val="100000"/>
            </a:lnSpc>
            <a:spcBef>
              <a:spcPct val="0"/>
            </a:spcBef>
            <a:spcAft>
              <a:spcPct val="35000"/>
            </a:spcAft>
          </a:pPr>
          <a:r>
            <a:rPr lang="ru-RU" sz="1600" b="0" i="0" u="none" kern="1200" dirty="0" smtClean="0">
              <a:latin typeface="GothamPro-Medium"/>
            </a:rPr>
            <a:t>Ежегодное увеличение числа выполняемых вылетов санитарной авиации в дополнении к вылетам, совершаемым за счет средств бюджета автономного округа</a:t>
          </a:r>
          <a:endParaRPr lang="ru-RU" sz="1600" b="0" kern="1200" dirty="0">
            <a:latin typeface="GothamPro-Medium"/>
          </a:endParaRPr>
        </a:p>
      </dsp:txBody>
      <dsp:txXfrm>
        <a:off x="0" y="2055069"/>
        <a:ext cx="11704319" cy="1027534"/>
      </dsp:txXfrm>
    </dsp:sp>
    <dsp:sp modelId="{B44B7D55-AAB1-4C8F-9B5B-64DFEFDF81C0}">
      <dsp:nvSpPr>
        <dsp:cNvPr id="0" name=""/>
        <dsp:cNvSpPr/>
      </dsp:nvSpPr>
      <dsp:spPr>
        <a:xfrm>
          <a:off x="0" y="3082604"/>
          <a:ext cx="1170431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4A209D-9213-48E3-9479-BB52D3902B3B}">
      <dsp:nvSpPr>
        <dsp:cNvPr id="0" name=""/>
        <dsp:cNvSpPr/>
      </dsp:nvSpPr>
      <dsp:spPr>
        <a:xfrm>
          <a:off x="0" y="3082604"/>
          <a:ext cx="11704319" cy="10275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just" defTabSz="711200">
            <a:lnSpc>
              <a:spcPct val="100000"/>
            </a:lnSpc>
            <a:spcBef>
              <a:spcPct val="0"/>
            </a:spcBef>
            <a:spcAft>
              <a:spcPct val="35000"/>
            </a:spcAft>
          </a:pPr>
          <a:r>
            <a:rPr lang="ru-RU" sz="1600" b="0" kern="1200" dirty="0" smtClean="0">
              <a:latin typeface="GothamPro-Medium"/>
            </a:rPr>
            <a:t>Дополнительное информирование застрахованных лиц о праве на прохождение профилактического медицинского осмотра</a:t>
          </a:r>
          <a:endParaRPr lang="ru-RU" sz="1600" b="0" kern="1200" dirty="0">
            <a:latin typeface="GothamPro-Medium"/>
          </a:endParaRPr>
        </a:p>
      </dsp:txBody>
      <dsp:txXfrm>
        <a:off x="0" y="3082604"/>
        <a:ext cx="11704319" cy="10275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09DB33-DE30-4969-9944-F8F589420252}">
      <dsp:nvSpPr>
        <dsp:cNvPr id="0" name=""/>
        <dsp:cNvSpPr/>
      </dsp:nvSpPr>
      <dsp:spPr>
        <a:xfrm rot="5400000">
          <a:off x="-141354" y="142236"/>
          <a:ext cx="942365" cy="65965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just" defTabSz="533400">
            <a:lnSpc>
              <a:spcPct val="90000"/>
            </a:lnSpc>
            <a:spcBef>
              <a:spcPct val="0"/>
            </a:spcBef>
            <a:spcAft>
              <a:spcPct val="35000"/>
            </a:spcAft>
          </a:pPr>
          <a:endParaRPr lang="ru-RU" sz="1200" kern="1200">
            <a:latin typeface="GothamPro-Light"/>
          </a:endParaRPr>
        </a:p>
      </dsp:txBody>
      <dsp:txXfrm rot="-5400000">
        <a:off x="2" y="330709"/>
        <a:ext cx="659655" cy="282710"/>
      </dsp:txXfrm>
    </dsp:sp>
    <dsp:sp modelId="{B56AE429-6430-4FE0-9E6B-226D163659B3}">
      <dsp:nvSpPr>
        <dsp:cNvPr id="0" name=""/>
        <dsp:cNvSpPr/>
      </dsp:nvSpPr>
      <dsp:spPr>
        <a:xfrm rot="5400000">
          <a:off x="5853990" y="-5193452"/>
          <a:ext cx="612537" cy="1100120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just" defTabSz="533400">
            <a:lnSpc>
              <a:spcPct val="90000"/>
            </a:lnSpc>
            <a:spcBef>
              <a:spcPct val="0"/>
            </a:spcBef>
            <a:spcAft>
              <a:spcPct val="15000"/>
            </a:spcAft>
            <a:buChar char="••"/>
          </a:pPr>
          <a:r>
            <a:rPr lang="ru-RU" sz="1200" kern="1200" dirty="0" smtClean="0">
              <a:latin typeface="GothamPro-Light"/>
            </a:rPr>
            <a:t>Доступность </a:t>
          </a:r>
          <a:r>
            <a:rPr lang="ru-RU" sz="1200" kern="1200" dirty="0" smtClean="0">
              <a:latin typeface="GothamPro-Light"/>
            </a:rPr>
            <a:t>первичной медико-санитарной помощи в  населенных пунктах с численностью населения от 101 до 2 000 человек, находящихся на расстоянии более 6 км от ближайшей медицинской организации, оказывающей первичную медико-санитарную помощь.</a:t>
          </a:r>
          <a:endParaRPr lang="ru-RU" sz="1200" kern="1200" dirty="0">
            <a:latin typeface="GothamPro-Light"/>
          </a:endParaRPr>
        </a:p>
      </dsp:txBody>
      <dsp:txXfrm rot="-5400000">
        <a:off x="659656" y="30784"/>
        <a:ext cx="10971304" cy="552733"/>
      </dsp:txXfrm>
    </dsp:sp>
    <dsp:sp modelId="{0EF20986-54E6-41D3-A928-1534F0767E28}">
      <dsp:nvSpPr>
        <dsp:cNvPr id="0" name=""/>
        <dsp:cNvSpPr/>
      </dsp:nvSpPr>
      <dsp:spPr>
        <a:xfrm rot="5400000">
          <a:off x="-141354" y="965459"/>
          <a:ext cx="942365" cy="65965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just" defTabSz="533400">
            <a:lnSpc>
              <a:spcPct val="90000"/>
            </a:lnSpc>
            <a:spcBef>
              <a:spcPct val="0"/>
            </a:spcBef>
            <a:spcAft>
              <a:spcPct val="35000"/>
            </a:spcAft>
          </a:pPr>
          <a:endParaRPr lang="ru-RU" sz="1200" kern="1200" dirty="0">
            <a:latin typeface="GothamPro-Light"/>
          </a:endParaRPr>
        </a:p>
      </dsp:txBody>
      <dsp:txXfrm rot="-5400000">
        <a:off x="2" y="1153932"/>
        <a:ext cx="659655" cy="282710"/>
      </dsp:txXfrm>
    </dsp:sp>
    <dsp:sp modelId="{65E1B98A-9E52-4280-9B9E-7A9978D64514}">
      <dsp:nvSpPr>
        <dsp:cNvPr id="0" name=""/>
        <dsp:cNvSpPr/>
      </dsp:nvSpPr>
      <dsp:spPr>
        <a:xfrm rot="5400000">
          <a:off x="5853990" y="-4370229"/>
          <a:ext cx="612537" cy="1100120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just" defTabSz="533400">
            <a:lnSpc>
              <a:spcPct val="90000"/>
            </a:lnSpc>
            <a:spcBef>
              <a:spcPct val="0"/>
            </a:spcBef>
            <a:spcAft>
              <a:spcPct val="15000"/>
            </a:spcAft>
            <a:buChar char="••"/>
          </a:pPr>
          <a:r>
            <a:rPr lang="ru-RU" sz="1200" kern="1200" smtClean="0">
              <a:latin typeface="GothamPro-Light"/>
            </a:rPr>
            <a:t>К 2023 году  будут функционировать 14  мобильных медицинских комплексов, обеспечивающих оказание медицинской помощи жителям 48 населенных пунктов с численностью населения до 100 человек и населенных пунктов, находящихся в отдаленных и труднодоступных территориях Ханты-Мансийского автономного округа – Югры. </a:t>
          </a:r>
          <a:endParaRPr lang="ru-RU" sz="1200" kern="1200" dirty="0">
            <a:latin typeface="GothamPro-Light"/>
          </a:endParaRPr>
        </a:p>
      </dsp:txBody>
      <dsp:txXfrm rot="-5400000">
        <a:off x="659656" y="854007"/>
        <a:ext cx="10971304" cy="552733"/>
      </dsp:txXfrm>
    </dsp:sp>
    <dsp:sp modelId="{FA7E1874-D4E7-4B08-AF08-378DEE7F1102}">
      <dsp:nvSpPr>
        <dsp:cNvPr id="0" name=""/>
        <dsp:cNvSpPr/>
      </dsp:nvSpPr>
      <dsp:spPr>
        <a:xfrm rot="5400000">
          <a:off x="-141354" y="1788683"/>
          <a:ext cx="942365" cy="65965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just" defTabSz="533400">
            <a:lnSpc>
              <a:spcPct val="90000"/>
            </a:lnSpc>
            <a:spcBef>
              <a:spcPct val="0"/>
            </a:spcBef>
            <a:spcAft>
              <a:spcPct val="35000"/>
            </a:spcAft>
          </a:pPr>
          <a:endParaRPr lang="ru-RU" sz="1200" kern="1200" dirty="0">
            <a:latin typeface="GothamPro-Light"/>
          </a:endParaRPr>
        </a:p>
      </dsp:txBody>
      <dsp:txXfrm rot="-5400000">
        <a:off x="2" y="1977156"/>
        <a:ext cx="659655" cy="282710"/>
      </dsp:txXfrm>
    </dsp:sp>
    <dsp:sp modelId="{3CF10B6C-9923-4484-97DA-B6733D65A90C}">
      <dsp:nvSpPr>
        <dsp:cNvPr id="0" name=""/>
        <dsp:cNvSpPr/>
      </dsp:nvSpPr>
      <dsp:spPr>
        <a:xfrm rot="5400000">
          <a:off x="5853990" y="-3547006"/>
          <a:ext cx="612537" cy="1100120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just" defTabSz="533400">
            <a:lnSpc>
              <a:spcPct val="90000"/>
            </a:lnSpc>
            <a:spcBef>
              <a:spcPct val="0"/>
            </a:spcBef>
            <a:spcAft>
              <a:spcPct val="15000"/>
            </a:spcAft>
            <a:buChar char="••"/>
          </a:pPr>
          <a:r>
            <a:rPr lang="ru-RU" sz="1200" kern="1200" smtClean="0">
              <a:latin typeface="GothamPro-Light"/>
            </a:rPr>
            <a:t>К 2025 году охват граждан профилактическими медицинскими осмотрами не реже одного раза в год составит 90%.</a:t>
          </a:r>
          <a:endParaRPr lang="ru-RU" sz="1200" kern="1200" dirty="0">
            <a:latin typeface="GothamPro-Light"/>
          </a:endParaRPr>
        </a:p>
      </dsp:txBody>
      <dsp:txXfrm rot="-5400000">
        <a:off x="659656" y="1677230"/>
        <a:ext cx="10971304" cy="552733"/>
      </dsp:txXfrm>
    </dsp:sp>
    <dsp:sp modelId="{35AE2722-B304-4BB7-9FFF-5666713B1BAA}">
      <dsp:nvSpPr>
        <dsp:cNvPr id="0" name=""/>
        <dsp:cNvSpPr/>
      </dsp:nvSpPr>
      <dsp:spPr>
        <a:xfrm rot="5400000">
          <a:off x="-141354" y="2611906"/>
          <a:ext cx="942365" cy="65965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just" defTabSz="533400">
            <a:lnSpc>
              <a:spcPct val="90000"/>
            </a:lnSpc>
            <a:spcBef>
              <a:spcPct val="0"/>
            </a:spcBef>
            <a:spcAft>
              <a:spcPct val="35000"/>
            </a:spcAft>
          </a:pPr>
          <a:endParaRPr lang="ru-RU" sz="1200" kern="1200" dirty="0">
            <a:latin typeface="GothamPro-Light"/>
          </a:endParaRPr>
        </a:p>
      </dsp:txBody>
      <dsp:txXfrm rot="-5400000">
        <a:off x="2" y="2800379"/>
        <a:ext cx="659655" cy="282710"/>
      </dsp:txXfrm>
    </dsp:sp>
    <dsp:sp modelId="{3BCB9E5B-7F33-4A6C-8F94-B443163D4253}">
      <dsp:nvSpPr>
        <dsp:cNvPr id="0" name=""/>
        <dsp:cNvSpPr/>
      </dsp:nvSpPr>
      <dsp:spPr>
        <a:xfrm rot="5400000">
          <a:off x="5853990" y="-2723782"/>
          <a:ext cx="612537" cy="1100120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just" defTabSz="533400">
            <a:lnSpc>
              <a:spcPct val="90000"/>
            </a:lnSpc>
            <a:spcBef>
              <a:spcPct val="0"/>
            </a:spcBef>
            <a:spcAft>
              <a:spcPct val="15000"/>
            </a:spcAft>
            <a:buChar char="••"/>
          </a:pPr>
          <a:r>
            <a:rPr lang="ru-RU" sz="1200" kern="1200" smtClean="0">
              <a:latin typeface="GothamPro-Light"/>
            </a:rPr>
            <a:t>Создание и тиражирование  с 2020 года «Новой модели медицинской организации, оказывающей первичную медико-санитарную помощь». </a:t>
          </a:r>
          <a:endParaRPr lang="ru-RU" sz="1200" kern="1200" dirty="0">
            <a:latin typeface="GothamPro-Light"/>
          </a:endParaRPr>
        </a:p>
      </dsp:txBody>
      <dsp:txXfrm rot="-5400000">
        <a:off x="659656" y="2500454"/>
        <a:ext cx="10971304" cy="552733"/>
      </dsp:txXfrm>
    </dsp:sp>
    <dsp:sp modelId="{F5155A42-8B4E-4BF4-841A-709B21C2FE51}">
      <dsp:nvSpPr>
        <dsp:cNvPr id="0" name=""/>
        <dsp:cNvSpPr/>
      </dsp:nvSpPr>
      <dsp:spPr>
        <a:xfrm rot="5400000">
          <a:off x="-141354" y="3435129"/>
          <a:ext cx="942365" cy="65965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just" defTabSz="533400">
            <a:lnSpc>
              <a:spcPct val="90000"/>
            </a:lnSpc>
            <a:spcBef>
              <a:spcPct val="0"/>
            </a:spcBef>
            <a:spcAft>
              <a:spcPct val="35000"/>
            </a:spcAft>
          </a:pPr>
          <a:endParaRPr lang="ru-RU" sz="1200" kern="1200" dirty="0">
            <a:latin typeface="GothamPro-Light"/>
          </a:endParaRPr>
        </a:p>
      </dsp:txBody>
      <dsp:txXfrm rot="-5400000">
        <a:off x="2" y="3623602"/>
        <a:ext cx="659655" cy="282710"/>
      </dsp:txXfrm>
    </dsp:sp>
    <dsp:sp modelId="{18CA44F7-5864-45B4-BCE1-BE125AC1DCAF}">
      <dsp:nvSpPr>
        <dsp:cNvPr id="0" name=""/>
        <dsp:cNvSpPr/>
      </dsp:nvSpPr>
      <dsp:spPr>
        <a:xfrm rot="5400000">
          <a:off x="5853990" y="-1900559"/>
          <a:ext cx="612537" cy="1100120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just" defTabSz="533400">
            <a:lnSpc>
              <a:spcPct val="90000"/>
            </a:lnSpc>
            <a:spcBef>
              <a:spcPct val="0"/>
            </a:spcBef>
            <a:spcAft>
              <a:spcPct val="15000"/>
            </a:spcAft>
            <a:buChar char="••"/>
          </a:pPr>
          <a:r>
            <a:rPr lang="ru-RU" sz="1200" kern="1200" smtClean="0">
              <a:latin typeface="GothamPro-Light"/>
            </a:rPr>
            <a:t>На основании типовой стратегии будет разработана и утверждена  региональная стратегия развития санитарной авиации на период до 2024 года. </a:t>
          </a:r>
          <a:endParaRPr lang="ru-RU" sz="1200" kern="1200" dirty="0">
            <a:latin typeface="GothamPro-Light"/>
          </a:endParaRPr>
        </a:p>
      </dsp:txBody>
      <dsp:txXfrm rot="-5400000">
        <a:off x="659656" y="3323677"/>
        <a:ext cx="10971304" cy="55273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043AE9-F0B2-45F1-A1D1-294BB41CE591}">
      <dsp:nvSpPr>
        <dsp:cNvPr id="0" name=""/>
        <dsp:cNvSpPr/>
      </dsp:nvSpPr>
      <dsp:spPr>
        <a:xfrm rot="5400000">
          <a:off x="-137894" y="139638"/>
          <a:ext cx="919297" cy="64350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just" defTabSz="533400">
            <a:lnSpc>
              <a:spcPct val="90000"/>
            </a:lnSpc>
            <a:spcBef>
              <a:spcPct val="0"/>
            </a:spcBef>
            <a:spcAft>
              <a:spcPct val="35000"/>
            </a:spcAft>
          </a:pPr>
          <a:endParaRPr lang="ru-RU" sz="1200" kern="1200">
            <a:latin typeface="GothamPro-Light"/>
          </a:endParaRPr>
        </a:p>
      </dsp:txBody>
      <dsp:txXfrm rot="-5400000">
        <a:off x="1" y="323497"/>
        <a:ext cx="643508" cy="275789"/>
      </dsp:txXfrm>
    </dsp:sp>
    <dsp:sp modelId="{0122E901-7602-4337-9993-48CB07F3C6E4}">
      <dsp:nvSpPr>
        <dsp:cNvPr id="0" name=""/>
        <dsp:cNvSpPr/>
      </dsp:nvSpPr>
      <dsp:spPr>
        <a:xfrm rot="5400000">
          <a:off x="5873998" y="-5228746"/>
          <a:ext cx="597543" cy="11058524"/>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just" defTabSz="533400">
            <a:lnSpc>
              <a:spcPct val="90000"/>
            </a:lnSpc>
            <a:spcBef>
              <a:spcPct val="0"/>
            </a:spcBef>
            <a:spcAft>
              <a:spcPct val="15000"/>
            </a:spcAft>
            <a:buChar char="••"/>
          </a:pPr>
          <a:r>
            <a:rPr lang="ru-RU" sz="1200" kern="1200" dirty="0" smtClean="0">
              <a:latin typeface="GothamPro-Light"/>
            </a:rPr>
            <a:t>Будет создана региональная система диспетчеризации скорой медицинской помощи в Ханты-Мансийском автономном округе – Югре (в рамках реализации проекта «Создание единого цифрового контура в здравоохранении на основе единой государственной информационной системы здравоохранения (ЕГИСЗ</a:t>
          </a:r>
          <a:r>
            <a:rPr lang="ru-RU" sz="1200" kern="1200" dirty="0" smtClean="0">
              <a:latin typeface="GothamPro-Light"/>
            </a:rPr>
            <a:t>)», </a:t>
          </a:r>
          <a:r>
            <a:rPr lang="ru-RU" sz="1200" kern="1200" dirty="0" smtClean="0">
              <a:latin typeface="GothamPro-Light"/>
            </a:rPr>
            <a:t>с целью повышения эффективности работы и оперативности реагирования санитарной авиации.</a:t>
          </a:r>
          <a:endParaRPr lang="ru-RU" sz="1200" kern="1200" dirty="0">
            <a:latin typeface="GothamPro-Light"/>
          </a:endParaRPr>
        </a:p>
      </dsp:txBody>
      <dsp:txXfrm rot="-5400000">
        <a:off x="643508" y="30914"/>
        <a:ext cx="11029354" cy="539203"/>
      </dsp:txXfrm>
    </dsp:sp>
    <dsp:sp modelId="{E4FED51B-3BD6-4D57-8589-3653948D701E}">
      <dsp:nvSpPr>
        <dsp:cNvPr id="0" name=""/>
        <dsp:cNvSpPr/>
      </dsp:nvSpPr>
      <dsp:spPr>
        <a:xfrm rot="5400000">
          <a:off x="-224625" y="1046251"/>
          <a:ext cx="1092759" cy="64350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just" defTabSz="533400">
            <a:lnSpc>
              <a:spcPct val="90000"/>
            </a:lnSpc>
            <a:spcBef>
              <a:spcPct val="0"/>
            </a:spcBef>
            <a:spcAft>
              <a:spcPct val="35000"/>
            </a:spcAft>
          </a:pPr>
          <a:endParaRPr lang="ru-RU" sz="1200" kern="1200" dirty="0">
            <a:latin typeface="GothamPro-Light"/>
          </a:endParaRPr>
        </a:p>
      </dsp:txBody>
      <dsp:txXfrm rot="-5400000">
        <a:off x="1" y="1143379"/>
        <a:ext cx="643508" cy="449251"/>
      </dsp:txXfrm>
    </dsp:sp>
    <dsp:sp modelId="{759923FF-63AC-43B2-88DF-65B646193B95}">
      <dsp:nvSpPr>
        <dsp:cNvPr id="0" name=""/>
        <dsp:cNvSpPr/>
      </dsp:nvSpPr>
      <dsp:spPr>
        <a:xfrm rot="5400000">
          <a:off x="5773035" y="-4322134"/>
          <a:ext cx="799471" cy="11058524"/>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just" defTabSz="533400">
            <a:lnSpc>
              <a:spcPct val="90000"/>
            </a:lnSpc>
            <a:spcBef>
              <a:spcPct val="0"/>
            </a:spcBef>
            <a:spcAft>
              <a:spcPct val="15000"/>
            </a:spcAft>
            <a:buChar char="••"/>
          </a:pPr>
          <a:r>
            <a:rPr lang="ru-RU" sz="1200" kern="1200" dirty="0" smtClean="0">
              <a:latin typeface="GothamPro-Light"/>
            </a:rPr>
            <a:t>Выполненные </a:t>
          </a:r>
          <a:r>
            <a:rPr lang="ru-RU" sz="1200" kern="1200" dirty="0" smtClean="0">
              <a:latin typeface="GothamPro-Light"/>
            </a:rPr>
            <a:t>за год 206 дополнительных вылета позволят дополнительно эвакуировать не менее 329  пациентов, нуждающихся в оказании скорой специализированной помощи. Доля лиц, госпитализированных по экстренным показаниям в течение первых суток от общего числа больных, к которым совершены вылеты, к 2025 году составит 90,0%.</a:t>
          </a:r>
          <a:endParaRPr lang="ru-RU" sz="1200" kern="1200" dirty="0">
            <a:latin typeface="GothamPro-Light"/>
          </a:endParaRPr>
        </a:p>
      </dsp:txBody>
      <dsp:txXfrm rot="-5400000">
        <a:off x="643509" y="846419"/>
        <a:ext cx="11019497" cy="721417"/>
      </dsp:txXfrm>
    </dsp:sp>
    <dsp:sp modelId="{7D8EA574-CDBE-49F6-AC6C-73D45E07A145}">
      <dsp:nvSpPr>
        <dsp:cNvPr id="0" name=""/>
        <dsp:cNvSpPr/>
      </dsp:nvSpPr>
      <dsp:spPr>
        <a:xfrm rot="5400000">
          <a:off x="-137894" y="1938630"/>
          <a:ext cx="919297" cy="64350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just" defTabSz="533400">
            <a:lnSpc>
              <a:spcPct val="90000"/>
            </a:lnSpc>
            <a:spcBef>
              <a:spcPct val="0"/>
            </a:spcBef>
            <a:spcAft>
              <a:spcPct val="35000"/>
            </a:spcAft>
          </a:pPr>
          <a:endParaRPr lang="ru-RU" sz="1200" kern="1200" dirty="0">
            <a:latin typeface="GothamPro-Light"/>
          </a:endParaRPr>
        </a:p>
      </dsp:txBody>
      <dsp:txXfrm rot="-5400000">
        <a:off x="1" y="2122489"/>
        <a:ext cx="643508" cy="275789"/>
      </dsp:txXfrm>
    </dsp:sp>
    <dsp:sp modelId="{B2B43703-5DC5-43B4-90EB-F5925CE18A2D}">
      <dsp:nvSpPr>
        <dsp:cNvPr id="0" name=""/>
        <dsp:cNvSpPr/>
      </dsp:nvSpPr>
      <dsp:spPr>
        <a:xfrm rot="5400000">
          <a:off x="5873998" y="-3429754"/>
          <a:ext cx="597543" cy="11058524"/>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just" defTabSz="533400">
            <a:lnSpc>
              <a:spcPct val="90000"/>
            </a:lnSpc>
            <a:spcBef>
              <a:spcPct val="0"/>
            </a:spcBef>
            <a:spcAft>
              <a:spcPct val="15000"/>
            </a:spcAft>
            <a:buChar char="••"/>
          </a:pPr>
          <a:r>
            <a:rPr lang="ru-RU" sz="1200" kern="1200" dirty="0" smtClean="0">
              <a:latin typeface="GothamPro-Light"/>
            </a:rPr>
            <a:t>Увеличение </a:t>
          </a:r>
          <a:r>
            <a:rPr lang="ru-RU" sz="1200" kern="1200" dirty="0" smtClean="0">
              <a:latin typeface="GothamPro-Light"/>
            </a:rPr>
            <a:t>доли </a:t>
          </a:r>
          <a:r>
            <a:rPr lang="ru-RU" sz="1200" kern="1200" dirty="0" smtClean="0">
              <a:latin typeface="GothamPro-Light"/>
            </a:rPr>
            <a:t>записей к врачу, совершенных гражданами без личного обращения в регистратуру медицинской организации </a:t>
          </a:r>
          <a:br>
            <a:rPr lang="ru-RU" sz="1200" kern="1200" dirty="0" smtClean="0">
              <a:latin typeface="GothamPro-Light"/>
            </a:rPr>
          </a:br>
          <a:r>
            <a:rPr lang="ru-RU" sz="1200" kern="1200" dirty="0" smtClean="0">
              <a:latin typeface="GothamPro-Light"/>
            </a:rPr>
            <a:t>(с 28% до 65% к 2024 году).</a:t>
          </a:r>
          <a:endParaRPr lang="ru-RU" sz="1200" kern="1200" dirty="0">
            <a:latin typeface="GothamPro-Light"/>
          </a:endParaRPr>
        </a:p>
      </dsp:txBody>
      <dsp:txXfrm rot="-5400000">
        <a:off x="643508" y="1829906"/>
        <a:ext cx="11029354" cy="539203"/>
      </dsp:txXfrm>
    </dsp:sp>
    <dsp:sp modelId="{240CE140-5B18-4644-9B80-602FDFA62AFF}">
      <dsp:nvSpPr>
        <dsp:cNvPr id="0" name=""/>
        <dsp:cNvSpPr/>
      </dsp:nvSpPr>
      <dsp:spPr>
        <a:xfrm rot="5400000">
          <a:off x="-137894" y="2744279"/>
          <a:ext cx="919297" cy="64350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just" defTabSz="533400">
            <a:lnSpc>
              <a:spcPct val="90000"/>
            </a:lnSpc>
            <a:spcBef>
              <a:spcPct val="0"/>
            </a:spcBef>
            <a:spcAft>
              <a:spcPct val="35000"/>
            </a:spcAft>
          </a:pPr>
          <a:endParaRPr lang="ru-RU" sz="1200" kern="1200" dirty="0">
            <a:latin typeface="GothamPro-Light"/>
          </a:endParaRPr>
        </a:p>
      </dsp:txBody>
      <dsp:txXfrm rot="-5400000">
        <a:off x="1" y="2928138"/>
        <a:ext cx="643508" cy="275789"/>
      </dsp:txXfrm>
    </dsp:sp>
    <dsp:sp modelId="{F2233959-55E0-4688-BCFE-AC699ED3FA3E}">
      <dsp:nvSpPr>
        <dsp:cNvPr id="0" name=""/>
        <dsp:cNvSpPr/>
      </dsp:nvSpPr>
      <dsp:spPr>
        <a:xfrm rot="5400000">
          <a:off x="5873998" y="-2624105"/>
          <a:ext cx="597543" cy="11058524"/>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just" defTabSz="533400">
            <a:lnSpc>
              <a:spcPct val="90000"/>
            </a:lnSpc>
            <a:spcBef>
              <a:spcPct val="0"/>
            </a:spcBef>
            <a:spcAft>
              <a:spcPct val="15000"/>
            </a:spcAft>
            <a:buChar char="••"/>
          </a:pPr>
          <a:r>
            <a:rPr lang="ru-RU" sz="1200" kern="1200" dirty="0" smtClean="0">
              <a:latin typeface="GothamPro-Light"/>
            </a:rPr>
            <a:t>Охват застрахованных лиц информированием </a:t>
          </a:r>
          <a:r>
            <a:rPr lang="ru-RU" sz="1200" kern="1200" dirty="0" smtClean="0">
              <a:latin typeface="GothamPro-Light"/>
            </a:rPr>
            <a:t>о </a:t>
          </a:r>
          <a:r>
            <a:rPr lang="ru-RU" sz="1200" kern="1200" dirty="0" smtClean="0">
              <a:latin typeface="GothamPro-Light"/>
            </a:rPr>
            <a:t>праве на прохождение профилактического медицинского осмотра</a:t>
          </a:r>
          <a:br>
            <a:rPr lang="ru-RU" sz="1200" kern="1200" dirty="0" smtClean="0">
              <a:latin typeface="GothamPro-Light"/>
            </a:rPr>
          </a:br>
          <a:r>
            <a:rPr lang="ru-RU" sz="1200" kern="1200" dirty="0" smtClean="0">
              <a:latin typeface="GothamPro-Light"/>
            </a:rPr>
            <a:t>к 2025 году составит 100,0%.</a:t>
          </a:r>
          <a:endParaRPr lang="ru-RU" sz="1200" kern="1200" dirty="0">
            <a:latin typeface="GothamPro-Light"/>
          </a:endParaRPr>
        </a:p>
      </dsp:txBody>
      <dsp:txXfrm rot="-5400000">
        <a:off x="643508" y="2635555"/>
        <a:ext cx="11029354" cy="539203"/>
      </dsp:txXfrm>
    </dsp:sp>
    <dsp:sp modelId="{F6ABBC94-C463-496C-B960-83DB4A45081D}">
      <dsp:nvSpPr>
        <dsp:cNvPr id="0" name=""/>
        <dsp:cNvSpPr/>
      </dsp:nvSpPr>
      <dsp:spPr>
        <a:xfrm rot="5400000">
          <a:off x="-137894" y="3549927"/>
          <a:ext cx="919297" cy="64350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just" defTabSz="533400">
            <a:lnSpc>
              <a:spcPct val="90000"/>
            </a:lnSpc>
            <a:spcBef>
              <a:spcPct val="0"/>
            </a:spcBef>
            <a:spcAft>
              <a:spcPct val="35000"/>
            </a:spcAft>
          </a:pPr>
          <a:endParaRPr lang="ru-RU" sz="1200" kern="1200" dirty="0">
            <a:latin typeface="GothamPro-Light"/>
          </a:endParaRPr>
        </a:p>
      </dsp:txBody>
      <dsp:txXfrm rot="-5400000">
        <a:off x="1" y="3733786"/>
        <a:ext cx="643508" cy="275789"/>
      </dsp:txXfrm>
    </dsp:sp>
    <dsp:sp modelId="{099D4578-258D-4E11-9F07-B26ED19831F6}">
      <dsp:nvSpPr>
        <dsp:cNvPr id="0" name=""/>
        <dsp:cNvSpPr/>
      </dsp:nvSpPr>
      <dsp:spPr>
        <a:xfrm rot="5400000">
          <a:off x="5873998" y="-1818457"/>
          <a:ext cx="597543" cy="11058524"/>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just" defTabSz="533400">
            <a:lnSpc>
              <a:spcPct val="90000"/>
            </a:lnSpc>
            <a:spcBef>
              <a:spcPct val="0"/>
            </a:spcBef>
            <a:spcAft>
              <a:spcPct val="15000"/>
            </a:spcAft>
            <a:buChar char="••"/>
          </a:pPr>
          <a:r>
            <a:rPr lang="ru-RU" sz="1200" kern="1200" dirty="0" smtClean="0">
              <a:latin typeface="GothamPro-Light"/>
            </a:rPr>
            <a:t>Увеличение количества посещений при выездах мобильных медицинских бригад, тыс. посещений (с 256,3 до 260,2 к 2024 году</a:t>
          </a:r>
          <a:r>
            <a:rPr lang="ru-RU" sz="1200" kern="1200" dirty="0" smtClean="0">
              <a:latin typeface="GothamPro-Light"/>
            </a:rPr>
            <a:t>). </a:t>
          </a:r>
          <a:endParaRPr lang="ru-RU" sz="1200" kern="1200" dirty="0">
            <a:latin typeface="GothamPro-Light"/>
          </a:endParaRPr>
        </a:p>
      </dsp:txBody>
      <dsp:txXfrm rot="-5400000">
        <a:off x="643508" y="3441203"/>
        <a:ext cx="11029354" cy="53920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3EDF55-B3CC-4890-9A8D-7577897C6C98}">
      <dsp:nvSpPr>
        <dsp:cNvPr id="0" name=""/>
        <dsp:cNvSpPr/>
      </dsp:nvSpPr>
      <dsp:spPr>
        <a:xfrm>
          <a:off x="5877" y="814023"/>
          <a:ext cx="1753637" cy="4668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u-RU" sz="2000" kern="1200" dirty="0">
              <a:latin typeface="GothamPro-Medium"/>
            </a:rPr>
            <a:t>Цель проекта</a:t>
          </a:r>
        </a:p>
      </dsp:txBody>
      <dsp:txXfrm>
        <a:off x="19549" y="827695"/>
        <a:ext cx="1726293" cy="439462"/>
      </dsp:txXfrm>
    </dsp:sp>
    <dsp:sp modelId="{BD860C56-CE84-42D2-A461-EFEE49E462F6}">
      <dsp:nvSpPr>
        <dsp:cNvPr id="0" name=""/>
        <dsp:cNvSpPr/>
      </dsp:nvSpPr>
      <dsp:spPr>
        <a:xfrm>
          <a:off x="181241" y="1280830"/>
          <a:ext cx="175363" cy="727823"/>
        </a:xfrm>
        <a:custGeom>
          <a:avLst/>
          <a:gdLst/>
          <a:ahLst/>
          <a:cxnLst/>
          <a:rect l="0" t="0" r="0" b="0"/>
          <a:pathLst>
            <a:path>
              <a:moveTo>
                <a:pt x="0" y="0"/>
              </a:moveTo>
              <a:lnTo>
                <a:pt x="0" y="727823"/>
              </a:lnTo>
              <a:lnTo>
                <a:pt x="175363" y="72782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768E81F-351A-4FB9-9F0B-D50C48D4359D}">
      <dsp:nvSpPr>
        <dsp:cNvPr id="0" name=""/>
        <dsp:cNvSpPr/>
      </dsp:nvSpPr>
      <dsp:spPr>
        <a:xfrm>
          <a:off x="356605" y="1438891"/>
          <a:ext cx="11224462" cy="113952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ru-RU" sz="2400" kern="1200" dirty="0" smtClean="0">
              <a:latin typeface="GothamPro-Medium"/>
            </a:rPr>
            <a:t>Снижение смертности от </a:t>
          </a:r>
          <a:r>
            <a:rPr lang="ru-RU" sz="2400" kern="1200" dirty="0" smtClean="0">
              <a:latin typeface="GothamPro-Medium"/>
            </a:rPr>
            <a:t>новообразований, </a:t>
          </a:r>
          <a:r>
            <a:rPr lang="ru-RU" sz="2400" kern="1200" dirty="0" smtClean="0">
              <a:latin typeface="GothamPro-Medium"/>
            </a:rPr>
            <a:t>в том числе от злокачественных </a:t>
          </a:r>
        </a:p>
        <a:p>
          <a:pPr lvl="0" algn="ctr" defTabSz="1066800">
            <a:lnSpc>
              <a:spcPct val="90000"/>
            </a:lnSpc>
            <a:spcBef>
              <a:spcPct val="0"/>
            </a:spcBef>
            <a:spcAft>
              <a:spcPct val="35000"/>
            </a:spcAft>
          </a:pPr>
          <a:r>
            <a:rPr lang="ru-RU" sz="2400" b="1" kern="1200" dirty="0" smtClean="0">
              <a:effectLst>
                <a:outerShdw blurRad="38100" dist="38100" dir="2700000" algn="tl">
                  <a:srgbClr val="000000">
                    <a:alpha val="43137"/>
                  </a:srgbClr>
                </a:outerShdw>
              </a:effectLst>
              <a:latin typeface="GothamPro-Medium"/>
            </a:rPr>
            <a:t>(до 109,1 случаев на 100 тыс. населения в 2024 году) </a:t>
          </a:r>
        </a:p>
      </dsp:txBody>
      <dsp:txXfrm>
        <a:off x="389980" y="1472266"/>
        <a:ext cx="11157712" cy="107277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233063-F205-4743-B197-E0FD811FAE51}">
      <dsp:nvSpPr>
        <dsp:cNvPr id="0" name=""/>
        <dsp:cNvSpPr/>
      </dsp:nvSpPr>
      <dsp:spPr>
        <a:xfrm>
          <a:off x="0" y="178"/>
          <a:ext cx="1171394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D57ABA-FE24-4451-88C6-186171D364CB}">
      <dsp:nvSpPr>
        <dsp:cNvPr id="0" name=""/>
        <dsp:cNvSpPr/>
      </dsp:nvSpPr>
      <dsp:spPr>
        <a:xfrm>
          <a:off x="0" y="178"/>
          <a:ext cx="11702505" cy="12325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just" defTabSz="800100">
            <a:lnSpc>
              <a:spcPct val="100000"/>
            </a:lnSpc>
            <a:spcBef>
              <a:spcPct val="0"/>
            </a:spcBef>
            <a:spcAft>
              <a:spcPct val="35000"/>
            </a:spcAft>
          </a:pPr>
          <a:r>
            <a:rPr lang="ru-RU" sz="1800" kern="1200" dirty="0" smtClean="0">
              <a:latin typeface="GothamPro-Medium"/>
            </a:rPr>
            <a:t>Создание 6-ти центров амбулаторной онкологической помощи (ЦАОП) с полным спектром оборудования и специалистов, необходимых для комплексной диагностики основных видов злокачественных новообразований в </a:t>
          </a:r>
          <a:r>
            <a:rPr lang="ru-RU" sz="1800" kern="1200" dirty="0" smtClean="0">
              <a:latin typeface="GothamPro-Medium"/>
            </a:rPr>
            <a:t>течение </a:t>
          </a:r>
          <a:r>
            <a:rPr lang="ru-RU" sz="1800" kern="1200" dirty="0" smtClean="0">
              <a:latin typeface="GothamPro-Medium"/>
            </a:rPr>
            <a:t>14 дней.</a:t>
          </a:r>
          <a:endParaRPr lang="ru-RU" sz="1800" kern="1200" dirty="0"/>
        </a:p>
      </dsp:txBody>
      <dsp:txXfrm>
        <a:off x="0" y="178"/>
        <a:ext cx="11702505" cy="1232563"/>
      </dsp:txXfrm>
    </dsp:sp>
    <dsp:sp modelId="{79728D60-D6C5-476F-9DA2-676963CF9D2C}">
      <dsp:nvSpPr>
        <dsp:cNvPr id="0" name=""/>
        <dsp:cNvSpPr/>
      </dsp:nvSpPr>
      <dsp:spPr>
        <a:xfrm>
          <a:off x="0" y="1232741"/>
          <a:ext cx="1171394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D66A00-C2C2-467A-AD0E-6B182383D843}">
      <dsp:nvSpPr>
        <dsp:cNvPr id="0" name=""/>
        <dsp:cNvSpPr/>
      </dsp:nvSpPr>
      <dsp:spPr>
        <a:xfrm>
          <a:off x="0" y="1232741"/>
          <a:ext cx="11713944" cy="8959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ru-RU" sz="1800" kern="1200" dirty="0">
              <a:latin typeface="GothamPro-Medium"/>
            </a:rPr>
            <a:t>Финансовое обеспечение медицинской помощи больным с онкологическими заболеваниями в соответствии с клиническими рекомендациями.</a:t>
          </a:r>
        </a:p>
      </dsp:txBody>
      <dsp:txXfrm>
        <a:off x="0" y="1232741"/>
        <a:ext cx="11713944" cy="895973"/>
      </dsp:txXfrm>
    </dsp:sp>
    <dsp:sp modelId="{067D2042-A93C-4577-95E9-050FB5DB5C85}">
      <dsp:nvSpPr>
        <dsp:cNvPr id="0" name=""/>
        <dsp:cNvSpPr/>
      </dsp:nvSpPr>
      <dsp:spPr>
        <a:xfrm>
          <a:off x="0" y="2128715"/>
          <a:ext cx="1171394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866D66-DAA2-4B7D-87FF-A119238C674E}">
      <dsp:nvSpPr>
        <dsp:cNvPr id="0" name=""/>
        <dsp:cNvSpPr/>
      </dsp:nvSpPr>
      <dsp:spPr>
        <a:xfrm>
          <a:off x="0" y="2128715"/>
          <a:ext cx="11713944" cy="8959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ru-RU" sz="1800" kern="1200" dirty="0">
              <a:latin typeface="GothamPro-Medium"/>
            </a:rPr>
            <a:t>Модернизация материально-технической базы региональных онкологических центров </a:t>
          </a:r>
          <a:r>
            <a:rPr lang="ru-RU" sz="1800" kern="1200" dirty="0" smtClean="0">
              <a:latin typeface="GothamPro-Medium"/>
            </a:rPr>
            <a:t/>
          </a:r>
          <a:br>
            <a:rPr lang="ru-RU" sz="1800" kern="1200" dirty="0" smtClean="0">
              <a:latin typeface="GothamPro-Medium"/>
            </a:rPr>
          </a:br>
          <a:r>
            <a:rPr lang="ru-RU" sz="1800" kern="1200" dirty="0" smtClean="0">
              <a:latin typeface="GothamPro-Medium"/>
            </a:rPr>
            <a:t>(</a:t>
          </a:r>
          <a:r>
            <a:rPr lang="ru-RU" sz="1800" kern="1200" dirty="0">
              <a:latin typeface="GothamPro-Medium"/>
            </a:rPr>
            <a:t>приобретение оборудования на сумму 1362,52 млн. рублей на </a:t>
          </a:r>
          <a:r>
            <a:rPr lang="ru-RU" sz="1800" kern="1200" dirty="0" smtClean="0">
              <a:latin typeface="GothamPro-Medium"/>
            </a:rPr>
            <a:t>2019-2024гг.).</a:t>
          </a:r>
          <a:endParaRPr lang="ru-RU" sz="1800" kern="1200" dirty="0" smtClean="0">
            <a:solidFill>
              <a:srgbClr val="FF0000"/>
            </a:solidFill>
            <a:latin typeface="GothamPro-Medium"/>
          </a:endParaRPr>
        </a:p>
        <a:p>
          <a:pPr lvl="0" algn="just" defTabSz="800100">
            <a:lnSpc>
              <a:spcPct val="90000"/>
            </a:lnSpc>
            <a:spcBef>
              <a:spcPct val="0"/>
            </a:spcBef>
            <a:spcAft>
              <a:spcPct val="35000"/>
            </a:spcAft>
          </a:pPr>
          <a:r>
            <a:rPr lang="ru-RU" sz="1800" b="0" kern="1200" dirty="0" smtClean="0">
              <a:solidFill>
                <a:schemeClr val="tx1"/>
              </a:solidFill>
              <a:effectLst>
                <a:outerShdw blurRad="38100" dist="38100" dir="2700000" algn="tl">
                  <a:srgbClr val="000000">
                    <a:alpha val="43137"/>
                  </a:srgbClr>
                </a:outerShdw>
              </a:effectLst>
              <a:latin typeface="GothamPro-Medium"/>
            </a:rPr>
            <a:t>7 единиц высокотехнологичного оборудования в 4 медицинских организациях округа</a:t>
          </a:r>
          <a:endParaRPr lang="ru-RU" sz="1800" b="0" kern="1200" dirty="0">
            <a:solidFill>
              <a:schemeClr val="tx1"/>
            </a:solidFill>
            <a:effectLst>
              <a:outerShdw blurRad="38100" dist="38100" dir="2700000" algn="tl">
                <a:srgbClr val="000000">
                  <a:alpha val="43137"/>
                </a:srgbClr>
              </a:outerShdw>
            </a:effectLst>
            <a:latin typeface="GothamPro-Medium"/>
          </a:endParaRPr>
        </a:p>
      </dsp:txBody>
      <dsp:txXfrm>
        <a:off x="0" y="2128715"/>
        <a:ext cx="11713944" cy="895973"/>
      </dsp:txXfrm>
    </dsp:sp>
    <dsp:sp modelId="{C647A965-5C0E-4A71-8E03-9A27945565BB}">
      <dsp:nvSpPr>
        <dsp:cNvPr id="0" name=""/>
        <dsp:cNvSpPr/>
      </dsp:nvSpPr>
      <dsp:spPr>
        <a:xfrm>
          <a:off x="0" y="3024688"/>
          <a:ext cx="1171394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54D50E-C15B-47E0-8D94-85F716401285}">
      <dsp:nvSpPr>
        <dsp:cNvPr id="0" name=""/>
        <dsp:cNvSpPr/>
      </dsp:nvSpPr>
      <dsp:spPr>
        <a:xfrm>
          <a:off x="0" y="3024688"/>
          <a:ext cx="11713944" cy="8959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ru-RU" sz="1800" kern="1200" dirty="0">
              <a:latin typeface="GothamPro-Medium"/>
            </a:rPr>
            <a:t>Кадровое обеспечение онкологической </a:t>
          </a:r>
          <a:r>
            <a:rPr lang="ru-RU" sz="1800" kern="1200" dirty="0" smtClean="0">
              <a:latin typeface="GothamPro-Medium"/>
            </a:rPr>
            <a:t>службы.</a:t>
          </a:r>
        </a:p>
        <a:p>
          <a:pPr lvl="0" algn="just" defTabSz="800100">
            <a:lnSpc>
              <a:spcPct val="90000"/>
            </a:lnSpc>
            <a:spcBef>
              <a:spcPct val="0"/>
            </a:spcBef>
            <a:spcAft>
              <a:spcPct val="35000"/>
            </a:spcAft>
          </a:pPr>
          <a:r>
            <a:rPr lang="ru-RU" sz="1800" b="0" kern="1200" dirty="0" smtClean="0">
              <a:solidFill>
                <a:schemeClr val="tx1"/>
              </a:solidFill>
              <a:effectLst>
                <a:outerShdw blurRad="38100" dist="38100" dir="2700000" algn="tl">
                  <a:srgbClr val="000000">
                    <a:alpha val="43137"/>
                  </a:srgbClr>
                </a:outerShdw>
              </a:effectLst>
              <a:latin typeface="GothamPro-Medium"/>
            </a:rPr>
            <a:t>доукомплектование 14 врачами-онкологами 6 ЦАОП</a:t>
          </a:r>
          <a:endParaRPr lang="ru-RU" sz="1800" b="0" kern="1200" dirty="0">
            <a:solidFill>
              <a:schemeClr val="tx1"/>
            </a:solidFill>
            <a:effectLst>
              <a:outerShdw blurRad="38100" dist="38100" dir="2700000" algn="tl">
                <a:srgbClr val="000000">
                  <a:alpha val="43137"/>
                </a:srgbClr>
              </a:outerShdw>
            </a:effectLst>
            <a:latin typeface="GothamPro-Medium"/>
          </a:endParaRPr>
        </a:p>
      </dsp:txBody>
      <dsp:txXfrm>
        <a:off x="0" y="3024688"/>
        <a:ext cx="11713944" cy="89597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75BED3-CFF4-4AA6-A890-9778811D3F5D}">
      <dsp:nvSpPr>
        <dsp:cNvPr id="0" name=""/>
        <dsp:cNvSpPr/>
      </dsp:nvSpPr>
      <dsp:spPr>
        <a:xfrm rot="5400000">
          <a:off x="-138849" y="139605"/>
          <a:ext cx="925661" cy="647963"/>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100000"/>
            </a:lnSpc>
            <a:spcBef>
              <a:spcPct val="0"/>
            </a:spcBef>
            <a:spcAft>
              <a:spcPct val="35000"/>
            </a:spcAft>
          </a:pPr>
          <a:endParaRPr lang="ru-RU" sz="1600" b="0" kern="1200" dirty="0">
            <a:latin typeface="GothamPro-Light"/>
          </a:endParaRPr>
        </a:p>
      </dsp:txBody>
      <dsp:txXfrm rot="-5400000">
        <a:off x="1" y="324738"/>
        <a:ext cx="647963" cy="277698"/>
      </dsp:txXfrm>
    </dsp:sp>
    <dsp:sp modelId="{9A240999-5949-4CEC-8B31-4D8CF2890582}">
      <dsp:nvSpPr>
        <dsp:cNvPr id="0" name=""/>
        <dsp:cNvSpPr/>
      </dsp:nvSpPr>
      <dsp:spPr>
        <a:xfrm rot="5400000">
          <a:off x="5884392" y="-5235673"/>
          <a:ext cx="601679" cy="1107453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100000"/>
            </a:lnSpc>
            <a:spcBef>
              <a:spcPct val="0"/>
            </a:spcBef>
            <a:spcAft>
              <a:spcPct val="15000"/>
            </a:spcAft>
            <a:buChar char="••"/>
          </a:pPr>
          <a:r>
            <a:rPr lang="ru-RU" sz="1600" kern="1200" dirty="0" smtClean="0">
              <a:latin typeface="GothamPro-Light"/>
            </a:rPr>
            <a:t>Раннее </a:t>
          </a:r>
          <a:r>
            <a:rPr lang="ru-RU" sz="1600" kern="1200" dirty="0" smtClean="0">
              <a:latin typeface="GothamPro-Light"/>
            </a:rPr>
            <a:t>выявление онкологических заболеваний</a:t>
          </a:r>
          <a:endParaRPr lang="ru-RU" sz="1600" b="0" kern="1200" dirty="0">
            <a:latin typeface="GothamPro-Light"/>
          </a:endParaRPr>
        </a:p>
      </dsp:txBody>
      <dsp:txXfrm rot="-5400000">
        <a:off x="647963" y="30128"/>
        <a:ext cx="11045166" cy="542935"/>
      </dsp:txXfrm>
    </dsp:sp>
    <dsp:sp modelId="{AF1D6674-5C46-4CE0-B551-F4BC304CA006}">
      <dsp:nvSpPr>
        <dsp:cNvPr id="0" name=""/>
        <dsp:cNvSpPr/>
      </dsp:nvSpPr>
      <dsp:spPr>
        <a:xfrm rot="5400000">
          <a:off x="-138849" y="854970"/>
          <a:ext cx="925661" cy="647963"/>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ru-RU" sz="1600" kern="1200" dirty="0" smtClean="0">
            <a:latin typeface="GothamPro-Light"/>
          </a:endParaRPr>
        </a:p>
      </dsp:txBody>
      <dsp:txXfrm rot="-5400000">
        <a:off x="1" y="1040103"/>
        <a:ext cx="647963" cy="277698"/>
      </dsp:txXfrm>
    </dsp:sp>
    <dsp:sp modelId="{26B61C73-2582-4B12-BED5-188BE2155CD4}">
      <dsp:nvSpPr>
        <dsp:cNvPr id="0" name=""/>
        <dsp:cNvSpPr/>
      </dsp:nvSpPr>
      <dsp:spPr>
        <a:xfrm rot="5400000">
          <a:off x="5884392" y="-4520308"/>
          <a:ext cx="601679" cy="1107453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ru-RU" sz="1600" kern="1200" dirty="0" smtClean="0">
              <a:latin typeface="GothamPro-Light"/>
            </a:rPr>
            <a:t>Повышение приверженности к лечению</a:t>
          </a:r>
        </a:p>
      </dsp:txBody>
      <dsp:txXfrm rot="-5400000">
        <a:off x="647963" y="745493"/>
        <a:ext cx="11045166" cy="542935"/>
      </dsp:txXfrm>
    </dsp:sp>
    <dsp:sp modelId="{68AECEBC-6F76-47E8-A366-B6D4A5959E6C}">
      <dsp:nvSpPr>
        <dsp:cNvPr id="0" name=""/>
        <dsp:cNvSpPr/>
      </dsp:nvSpPr>
      <dsp:spPr>
        <a:xfrm rot="5400000">
          <a:off x="-138849" y="1570335"/>
          <a:ext cx="925661" cy="647963"/>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ru-RU" sz="1600" kern="1200" dirty="0" smtClean="0">
            <a:latin typeface="GothamPro-Light"/>
          </a:endParaRPr>
        </a:p>
      </dsp:txBody>
      <dsp:txXfrm rot="-5400000">
        <a:off x="1" y="1755468"/>
        <a:ext cx="647963" cy="277698"/>
      </dsp:txXfrm>
    </dsp:sp>
    <dsp:sp modelId="{B7F9AF4A-314F-40FE-8489-BD1B948AE957}">
      <dsp:nvSpPr>
        <dsp:cNvPr id="0" name=""/>
        <dsp:cNvSpPr/>
      </dsp:nvSpPr>
      <dsp:spPr>
        <a:xfrm rot="5400000">
          <a:off x="5884392" y="-3804942"/>
          <a:ext cx="601679" cy="1107453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ru-RU" sz="1600" kern="1200" dirty="0" smtClean="0">
              <a:latin typeface="GothamPro-Light"/>
            </a:rPr>
            <a:t>Завершение переоснащения медицинским оборудованием для диагностики и лечения </a:t>
          </a:r>
          <a:r>
            <a:rPr lang="ru-RU" sz="1600" kern="1200" dirty="0" err="1" smtClean="0">
              <a:latin typeface="GothamPro-Light"/>
            </a:rPr>
            <a:t>онкопатологии</a:t>
          </a:r>
          <a:r>
            <a:rPr lang="ru-RU" sz="1600" kern="1200" dirty="0" smtClean="0">
              <a:latin typeface="GothamPro-Light"/>
            </a:rPr>
            <a:t> </a:t>
          </a:r>
          <a:endParaRPr lang="ru-RU" sz="1600" kern="1200" dirty="0" smtClean="0">
            <a:latin typeface="GothamPro-Light"/>
          </a:endParaRPr>
        </a:p>
      </dsp:txBody>
      <dsp:txXfrm rot="-5400000">
        <a:off x="647963" y="1460859"/>
        <a:ext cx="11045166" cy="54293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3EDF55-B3CC-4890-9A8D-7577897C6C98}">
      <dsp:nvSpPr>
        <dsp:cNvPr id="0" name=""/>
        <dsp:cNvSpPr/>
      </dsp:nvSpPr>
      <dsp:spPr>
        <a:xfrm>
          <a:off x="5877" y="814023"/>
          <a:ext cx="1753637" cy="4668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u-RU" sz="2000" kern="1200" dirty="0">
              <a:latin typeface="GothamPro-Medium"/>
            </a:rPr>
            <a:t>Цель проекта</a:t>
          </a:r>
        </a:p>
      </dsp:txBody>
      <dsp:txXfrm>
        <a:off x="19549" y="827695"/>
        <a:ext cx="1726293" cy="439462"/>
      </dsp:txXfrm>
    </dsp:sp>
    <dsp:sp modelId="{BD860C56-CE84-42D2-A461-EFEE49E462F6}">
      <dsp:nvSpPr>
        <dsp:cNvPr id="0" name=""/>
        <dsp:cNvSpPr/>
      </dsp:nvSpPr>
      <dsp:spPr>
        <a:xfrm>
          <a:off x="181241" y="1280830"/>
          <a:ext cx="175363" cy="727823"/>
        </a:xfrm>
        <a:custGeom>
          <a:avLst/>
          <a:gdLst/>
          <a:ahLst/>
          <a:cxnLst/>
          <a:rect l="0" t="0" r="0" b="0"/>
          <a:pathLst>
            <a:path>
              <a:moveTo>
                <a:pt x="0" y="0"/>
              </a:moveTo>
              <a:lnTo>
                <a:pt x="0" y="727823"/>
              </a:lnTo>
              <a:lnTo>
                <a:pt x="175363" y="72782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768E81F-351A-4FB9-9F0B-D50C48D4359D}">
      <dsp:nvSpPr>
        <dsp:cNvPr id="0" name=""/>
        <dsp:cNvSpPr/>
      </dsp:nvSpPr>
      <dsp:spPr>
        <a:xfrm>
          <a:off x="356605" y="1438891"/>
          <a:ext cx="11224462" cy="113952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ru-RU" sz="2400" kern="1200" dirty="0" smtClean="0">
              <a:latin typeface="GothamPro-Medium"/>
            </a:rPr>
            <a:t>Снижение смертности от болезней системы кровообращения</a:t>
          </a:r>
        </a:p>
        <a:p>
          <a:pPr lvl="0" algn="ctr" defTabSz="1066800">
            <a:lnSpc>
              <a:spcPct val="90000"/>
            </a:lnSpc>
            <a:spcBef>
              <a:spcPct val="0"/>
            </a:spcBef>
            <a:spcAft>
              <a:spcPct val="35000"/>
            </a:spcAft>
          </a:pPr>
          <a:r>
            <a:rPr lang="ru-RU" sz="2400" b="1" kern="1200" dirty="0" smtClean="0">
              <a:effectLst>
                <a:outerShdw blurRad="38100" dist="38100" dir="2700000" algn="tl">
                  <a:srgbClr val="000000">
                    <a:alpha val="43137"/>
                  </a:srgbClr>
                </a:outerShdw>
              </a:effectLst>
              <a:latin typeface="GothamPro-Medium"/>
            </a:rPr>
            <a:t>(до 220 случаев на 100 тыс. населения) </a:t>
          </a:r>
        </a:p>
      </dsp:txBody>
      <dsp:txXfrm>
        <a:off x="389980" y="1472266"/>
        <a:ext cx="11157712" cy="1072773"/>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9.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3368B62-B81F-4BC1-B315-12FCC8747B9D}" type="datetimeFigureOut">
              <a:rPr lang="ru-RU" smtClean="0"/>
              <a:t>22.01.2019</a:t>
            </a:fld>
            <a:endParaRPr lang="ru-RU"/>
          </a:p>
        </p:txBody>
      </p:sp>
      <p:sp>
        <p:nvSpPr>
          <p:cNvPr id="4" name="Образ слайда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DE86777-C3D4-4117-A776-3B814D3DAC83}" type="slidenum">
              <a:rPr lang="ru-RU" smtClean="0"/>
              <a:t>‹#›</a:t>
            </a:fld>
            <a:endParaRPr lang="ru-RU"/>
          </a:p>
        </p:txBody>
      </p:sp>
    </p:spTree>
    <p:extLst>
      <p:ext uri="{BB962C8B-B14F-4D97-AF65-F5344CB8AC3E}">
        <p14:creationId xmlns:p14="http://schemas.microsoft.com/office/powerpoint/2010/main" val="3214058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DE86777-C3D4-4117-A776-3B814D3DAC83}" type="slidenum">
              <a:rPr lang="ru-RU" smtClean="0"/>
              <a:t>3</a:t>
            </a:fld>
            <a:endParaRPr lang="ru-RU"/>
          </a:p>
        </p:txBody>
      </p:sp>
    </p:spTree>
    <p:extLst>
      <p:ext uri="{BB962C8B-B14F-4D97-AF65-F5344CB8AC3E}">
        <p14:creationId xmlns:p14="http://schemas.microsoft.com/office/powerpoint/2010/main" val="3648762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DE86777-C3D4-4117-A776-3B814D3DAC83}" type="slidenum">
              <a:rPr lang="ru-RU" smtClean="0"/>
              <a:t>7</a:t>
            </a:fld>
            <a:endParaRPr lang="ru-RU"/>
          </a:p>
        </p:txBody>
      </p:sp>
    </p:spTree>
    <p:extLst>
      <p:ext uri="{BB962C8B-B14F-4D97-AF65-F5344CB8AC3E}">
        <p14:creationId xmlns:p14="http://schemas.microsoft.com/office/powerpoint/2010/main" val="4035828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DE86777-C3D4-4117-A776-3B814D3DAC83}" type="slidenum">
              <a:rPr lang="ru-RU" smtClean="0"/>
              <a:t>10</a:t>
            </a:fld>
            <a:endParaRPr lang="ru-RU"/>
          </a:p>
        </p:txBody>
      </p:sp>
    </p:spTree>
    <p:extLst>
      <p:ext uri="{BB962C8B-B14F-4D97-AF65-F5344CB8AC3E}">
        <p14:creationId xmlns:p14="http://schemas.microsoft.com/office/powerpoint/2010/main" val="436485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745F99E7-F118-418C-A2ED-E70E87C88CEF}" type="datetimeFigureOut">
              <a:rPr lang="ru-RU" smtClean="0"/>
              <a:t>22.01.2019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04D4283-69BB-49EC-AEAA-8C2ABA41D317}" type="slidenum">
              <a:rPr lang="ru-RU" smtClean="0"/>
              <a:t>‹#›</a:t>
            </a:fld>
            <a:endParaRPr lang="ru-RU"/>
          </a:p>
        </p:txBody>
      </p:sp>
    </p:spTree>
    <p:extLst>
      <p:ext uri="{BB962C8B-B14F-4D97-AF65-F5344CB8AC3E}">
        <p14:creationId xmlns:p14="http://schemas.microsoft.com/office/powerpoint/2010/main" val="1821748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745F99E7-F118-418C-A2ED-E70E87C88CEF}" type="datetimeFigureOut">
              <a:rPr lang="ru-RU" smtClean="0"/>
              <a:t>22.01.2019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04D4283-69BB-49EC-AEAA-8C2ABA41D317}" type="slidenum">
              <a:rPr lang="ru-RU" smtClean="0"/>
              <a:t>‹#›</a:t>
            </a:fld>
            <a:endParaRPr lang="ru-RU"/>
          </a:p>
        </p:txBody>
      </p:sp>
    </p:spTree>
    <p:extLst>
      <p:ext uri="{BB962C8B-B14F-4D97-AF65-F5344CB8AC3E}">
        <p14:creationId xmlns:p14="http://schemas.microsoft.com/office/powerpoint/2010/main" val="2153601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745F99E7-F118-418C-A2ED-E70E87C88CEF}" type="datetimeFigureOut">
              <a:rPr lang="ru-RU" smtClean="0"/>
              <a:t>22.01.2019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04D4283-69BB-49EC-AEAA-8C2ABA41D317}" type="slidenum">
              <a:rPr lang="ru-RU" smtClean="0"/>
              <a:t>‹#›</a:t>
            </a:fld>
            <a:endParaRPr lang="ru-RU"/>
          </a:p>
        </p:txBody>
      </p:sp>
    </p:spTree>
    <p:extLst>
      <p:ext uri="{BB962C8B-B14F-4D97-AF65-F5344CB8AC3E}">
        <p14:creationId xmlns:p14="http://schemas.microsoft.com/office/powerpoint/2010/main" val="25933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745F99E7-F118-418C-A2ED-E70E87C88CEF}" type="datetimeFigureOut">
              <a:rPr lang="ru-RU" smtClean="0"/>
              <a:t>22.01.2019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04D4283-69BB-49EC-AEAA-8C2ABA41D317}" type="slidenum">
              <a:rPr lang="ru-RU" smtClean="0"/>
              <a:t>‹#›</a:t>
            </a:fld>
            <a:endParaRPr lang="ru-RU"/>
          </a:p>
        </p:txBody>
      </p:sp>
    </p:spTree>
    <p:extLst>
      <p:ext uri="{BB962C8B-B14F-4D97-AF65-F5344CB8AC3E}">
        <p14:creationId xmlns:p14="http://schemas.microsoft.com/office/powerpoint/2010/main" val="1538253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745F99E7-F118-418C-A2ED-E70E87C88CEF}" type="datetimeFigureOut">
              <a:rPr lang="ru-RU" smtClean="0"/>
              <a:t>22.01.2019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04D4283-69BB-49EC-AEAA-8C2ABA41D317}" type="slidenum">
              <a:rPr lang="ru-RU" smtClean="0"/>
              <a:t>‹#›</a:t>
            </a:fld>
            <a:endParaRPr lang="ru-RU"/>
          </a:p>
        </p:txBody>
      </p:sp>
    </p:spTree>
    <p:extLst>
      <p:ext uri="{BB962C8B-B14F-4D97-AF65-F5344CB8AC3E}">
        <p14:creationId xmlns:p14="http://schemas.microsoft.com/office/powerpoint/2010/main" val="67726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745F99E7-F118-418C-A2ED-E70E87C88CEF}" type="datetimeFigureOut">
              <a:rPr lang="ru-RU" smtClean="0"/>
              <a:t>22.01.2019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04D4283-69BB-49EC-AEAA-8C2ABA41D317}" type="slidenum">
              <a:rPr lang="ru-RU" smtClean="0"/>
              <a:t>‹#›</a:t>
            </a:fld>
            <a:endParaRPr lang="ru-RU"/>
          </a:p>
        </p:txBody>
      </p:sp>
    </p:spTree>
    <p:extLst>
      <p:ext uri="{BB962C8B-B14F-4D97-AF65-F5344CB8AC3E}">
        <p14:creationId xmlns:p14="http://schemas.microsoft.com/office/powerpoint/2010/main" val="235356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745F99E7-F118-418C-A2ED-E70E87C88CEF}" type="datetimeFigureOut">
              <a:rPr lang="ru-RU" smtClean="0"/>
              <a:t>22.01.2019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04D4283-69BB-49EC-AEAA-8C2ABA41D317}" type="slidenum">
              <a:rPr lang="ru-RU" smtClean="0"/>
              <a:t>‹#›</a:t>
            </a:fld>
            <a:endParaRPr lang="ru-RU"/>
          </a:p>
        </p:txBody>
      </p:sp>
    </p:spTree>
    <p:extLst>
      <p:ext uri="{BB962C8B-B14F-4D97-AF65-F5344CB8AC3E}">
        <p14:creationId xmlns:p14="http://schemas.microsoft.com/office/powerpoint/2010/main" val="513347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745F99E7-F118-418C-A2ED-E70E87C88CEF}" type="datetimeFigureOut">
              <a:rPr lang="ru-RU" smtClean="0"/>
              <a:t>22.01.2019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04D4283-69BB-49EC-AEAA-8C2ABA41D317}" type="slidenum">
              <a:rPr lang="ru-RU" smtClean="0"/>
              <a:t>‹#›</a:t>
            </a:fld>
            <a:endParaRPr lang="ru-RU"/>
          </a:p>
        </p:txBody>
      </p:sp>
    </p:spTree>
    <p:extLst>
      <p:ext uri="{BB962C8B-B14F-4D97-AF65-F5344CB8AC3E}">
        <p14:creationId xmlns:p14="http://schemas.microsoft.com/office/powerpoint/2010/main" val="2816065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45F99E7-F118-418C-A2ED-E70E87C88CEF}" type="datetimeFigureOut">
              <a:rPr lang="ru-RU" smtClean="0"/>
              <a:t>22.01.2019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04D4283-69BB-49EC-AEAA-8C2ABA41D317}" type="slidenum">
              <a:rPr lang="ru-RU" smtClean="0"/>
              <a:t>‹#›</a:t>
            </a:fld>
            <a:endParaRPr lang="ru-RU"/>
          </a:p>
        </p:txBody>
      </p:sp>
    </p:spTree>
    <p:extLst>
      <p:ext uri="{BB962C8B-B14F-4D97-AF65-F5344CB8AC3E}">
        <p14:creationId xmlns:p14="http://schemas.microsoft.com/office/powerpoint/2010/main" val="1561173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745F99E7-F118-418C-A2ED-E70E87C88CEF}" type="datetimeFigureOut">
              <a:rPr lang="ru-RU" smtClean="0"/>
              <a:t>22.01.2019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04D4283-69BB-49EC-AEAA-8C2ABA41D317}" type="slidenum">
              <a:rPr lang="ru-RU" smtClean="0"/>
              <a:t>‹#›</a:t>
            </a:fld>
            <a:endParaRPr lang="ru-RU"/>
          </a:p>
        </p:txBody>
      </p:sp>
    </p:spTree>
    <p:extLst>
      <p:ext uri="{BB962C8B-B14F-4D97-AF65-F5344CB8AC3E}">
        <p14:creationId xmlns:p14="http://schemas.microsoft.com/office/powerpoint/2010/main" val="2243505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745F99E7-F118-418C-A2ED-E70E87C88CEF}" type="datetimeFigureOut">
              <a:rPr lang="ru-RU" smtClean="0"/>
              <a:t>22.01.2019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04D4283-69BB-49EC-AEAA-8C2ABA41D317}" type="slidenum">
              <a:rPr lang="ru-RU" smtClean="0"/>
              <a:t>‹#›</a:t>
            </a:fld>
            <a:endParaRPr lang="ru-RU"/>
          </a:p>
        </p:txBody>
      </p:sp>
    </p:spTree>
    <p:extLst>
      <p:ext uri="{BB962C8B-B14F-4D97-AF65-F5344CB8AC3E}">
        <p14:creationId xmlns:p14="http://schemas.microsoft.com/office/powerpoint/2010/main" val="838392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5F99E7-F118-418C-A2ED-E70E87C88CEF}" type="datetimeFigureOut">
              <a:rPr lang="ru-RU" smtClean="0"/>
              <a:t>22.01.2019</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4D4283-69BB-49EC-AEAA-8C2ABA41D317}" type="slidenum">
              <a:rPr lang="ru-RU" smtClean="0"/>
              <a:t>‹#›</a:t>
            </a:fld>
            <a:endParaRPr lang="ru-RU"/>
          </a:p>
        </p:txBody>
      </p:sp>
    </p:spTree>
    <p:extLst>
      <p:ext uri="{BB962C8B-B14F-4D97-AF65-F5344CB8AC3E}">
        <p14:creationId xmlns:p14="http://schemas.microsoft.com/office/powerpoint/2010/main" val="6645402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70017" y="2386198"/>
            <a:ext cx="11617184" cy="1938992"/>
          </a:xfrm>
          <a:prstGeom prst="rect">
            <a:avLst/>
          </a:prstGeom>
        </p:spPr>
        <p:txBody>
          <a:bodyPr wrap="square">
            <a:spAutoFit/>
          </a:bodyPr>
          <a:lstStyle/>
          <a:p>
            <a:pPr algn="ctr"/>
            <a:r>
              <a:rPr lang="ru-RU" sz="4000" dirty="0">
                <a:solidFill>
                  <a:srgbClr val="1F1F1F"/>
                </a:solidFill>
                <a:latin typeface="GothamPro-Light"/>
              </a:rPr>
              <a:t>Реализация региональной составляющей национального </a:t>
            </a:r>
            <a:r>
              <a:rPr lang="ru-RU" sz="4000" dirty="0" smtClean="0">
                <a:solidFill>
                  <a:srgbClr val="1F1F1F"/>
                </a:solidFill>
                <a:latin typeface="GothamPro-Light"/>
              </a:rPr>
              <a:t>проекта </a:t>
            </a:r>
            <a:r>
              <a:rPr lang="ru-RU" sz="4000" dirty="0">
                <a:solidFill>
                  <a:srgbClr val="1F1F1F"/>
                </a:solidFill>
                <a:latin typeface="GothamPro-Light"/>
              </a:rPr>
              <a:t>«Здравоохранение» </a:t>
            </a:r>
            <a:br>
              <a:rPr lang="ru-RU" sz="4000" dirty="0">
                <a:solidFill>
                  <a:srgbClr val="1F1F1F"/>
                </a:solidFill>
                <a:latin typeface="GothamPro-Light"/>
              </a:rPr>
            </a:br>
            <a:r>
              <a:rPr lang="ru-RU" sz="4000" dirty="0">
                <a:solidFill>
                  <a:srgbClr val="1F1F1F"/>
                </a:solidFill>
                <a:latin typeface="GothamPro-Light"/>
              </a:rPr>
              <a:t>в Ханты-Мансийском автономном округе - Югре</a:t>
            </a:r>
            <a:endParaRPr lang="ru-RU" sz="4000" dirty="0"/>
          </a:p>
        </p:txBody>
      </p:sp>
      <p:sp>
        <p:nvSpPr>
          <p:cNvPr id="6" name="Прямоугольник 5"/>
          <p:cNvSpPr/>
          <p:nvPr/>
        </p:nvSpPr>
        <p:spPr>
          <a:xfrm>
            <a:off x="1379971" y="221067"/>
            <a:ext cx="4538805" cy="707886"/>
          </a:xfrm>
          <a:prstGeom prst="rect">
            <a:avLst/>
          </a:prstGeom>
        </p:spPr>
        <p:txBody>
          <a:bodyPr wrap="square">
            <a:spAutoFit/>
          </a:bodyPr>
          <a:lstStyle/>
          <a:p>
            <a:r>
              <a:rPr lang="ru-RU" sz="2000" dirty="0">
                <a:solidFill>
                  <a:srgbClr val="1F1F1F"/>
                </a:solidFill>
                <a:effectLst>
                  <a:outerShdw blurRad="38100" dist="38100" dir="2700000" algn="tl">
                    <a:schemeClr val="bg1">
                      <a:alpha val="43000"/>
                    </a:schemeClr>
                  </a:outerShdw>
                </a:effectLst>
                <a:latin typeface="GothamPro-Light"/>
              </a:rPr>
              <a:t>Ханты-Мансийский </a:t>
            </a:r>
            <a:br>
              <a:rPr lang="ru-RU" sz="2000" dirty="0">
                <a:solidFill>
                  <a:srgbClr val="1F1F1F"/>
                </a:solidFill>
                <a:effectLst>
                  <a:outerShdw blurRad="38100" dist="38100" dir="2700000" algn="tl">
                    <a:schemeClr val="bg1">
                      <a:alpha val="43000"/>
                    </a:schemeClr>
                  </a:outerShdw>
                </a:effectLst>
                <a:latin typeface="GothamPro-Light"/>
              </a:rPr>
            </a:br>
            <a:r>
              <a:rPr lang="ru-RU" sz="2000" dirty="0">
                <a:solidFill>
                  <a:srgbClr val="1F1F1F"/>
                </a:solidFill>
                <a:effectLst>
                  <a:outerShdw blurRad="38100" dist="38100" dir="2700000" algn="tl">
                    <a:schemeClr val="bg1">
                      <a:alpha val="43000"/>
                    </a:schemeClr>
                  </a:outerShdw>
                </a:effectLst>
                <a:latin typeface="GothamPro-Light"/>
              </a:rPr>
              <a:t>автономной округ - Югра</a:t>
            </a:r>
            <a:endParaRPr lang="ru-RU" sz="2000" dirty="0">
              <a:effectLst>
                <a:outerShdw blurRad="38100" dist="38100" dir="2700000" algn="tl">
                  <a:schemeClr val="bg1">
                    <a:alpha val="43000"/>
                  </a:schemeClr>
                </a:outerShdw>
              </a:effectLst>
            </a:endParaRPr>
          </a:p>
        </p:txBody>
      </p:sp>
      <p:sp>
        <p:nvSpPr>
          <p:cNvPr id="8" name="Подзаголовок 2"/>
          <p:cNvSpPr txBox="1">
            <a:spLocks/>
          </p:cNvSpPr>
          <p:nvPr/>
        </p:nvSpPr>
        <p:spPr>
          <a:xfrm>
            <a:off x="0" y="6112313"/>
            <a:ext cx="12192000" cy="764937"/>
          </a:xfrm>
          <a:prstGeom prst="rect">
            <a:avLst/>
          </a:prstGeom>
        </p:spPr>
        <p:txBody>
          <a:bodyPr vert="horz" lIns="91440" tIns="45720" rIns="91440" bIns="45720" rtlCol="0">
            <a:noAutofit/>
          </a:bodyPr>
          <a:lstStyle/>
          <a:p>
            <a:pPr marL="342900" indent="-342900" algn="ctr">
              <a:lnSpc>
                <a:spcPct val="150000"/>
              </a:lnSpc>
              <a:spcBef>
                <a:spcPct val="20000"/>
              </a:spcBef>
              <a:defRPr/>
            </a:pPr>
            <a:r>
              <a:rPr lang="ru-RU" sz="1600" dirty="0">
                <a:solidFill>
                  <a:schemeClr val="tx1">
                    <a:lumMod val="95000"/>
                    <a:lumOff val="5000"/>
                  </a:schemeClr>
                </a:solidFill>
                <a:latin typeface="GothamPro-Light"/>
                <a:cs typeface="Arial" panose="020B0604020202020204" pitchFamily="34" charset="0"/>
              </a:rPr>
              <a:t>Ханты-Мансийск</a:t>
            </a:r>
          </a:p>
          <a:p>
            <a:pPr marL="342900" indent="-342900" algn="ctr">
              <a:spcBef>
                <a:spcPct val="20000"/>
              </a:spcBef>
              <a:defRPr/>
            </a:pPr>
            <a:r>
              <a:rPr lang="ru-RU" sz="1600" dirty="0">
                <a:solidFill>
                  <a:schemeClr val="tx1">
                    <a:lumMod val="95000"/>
                    <a:lumOff val="5000"/>
                  </a:schemeClr>
                </a:solidFill>
                <a:latin typeface="GothamPro-Light"/>
                <a:cs typeface="Arial" panose="020B0604020202020204" pitchFamily="34" charset="0"/>
              </a:rPr>
              <a:t>2019</a:t>
            </a:r>
          </a:p>
        </p:txBody>
      </p:sp>
    </p:spTree>
    <p:extLst>
      <p:ext uri="{BB962C8B-B14F-4D97-AF65-F5344CB8AC3E}">
        <p14:creationId xmlns:p14="http://schemas.microsoft.com/office/powerpoint/2010/main" val="30681406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379971" y="221067"/>
            <a:ext cx="4538805" cy="707886"/>
          </a:xfrm>
          <a:prstGeom prst="rect">
            <a:avLst/>
          </a:prstGeom>
        </p:spPr>
        <p:txBody>
          <a:bodyPr wrap="square">
            <a:spAutoFit/>
          </a:bodyPr>
          <a:lstStyle/>
          <a:p>
            <a:r>
              <a:rPr lang="ru-RU" sz="2000" dirty="0">
                <a:solidFill>
                  <a:srgbClr val="1F1F1F"/>
                </a:solidFill>
                <a:effectLst>
                  <a:outerShdw blurRad="38100" dist="38100" dir="2700000" algn="tl">
                    <a:schemeClr val="bg1">
                      <a:alpha val="43000"/>
                    </a:schemeClr>
                  </a:outerShdw>
                </a:effectLst>
                <a:latin typeface="GothamPro-Light"/>
              </a:rPr>
              <a:t>Ханты-Мансийский </a:t>
            </a:r>
            <a:br>
              <a:rPr lang="ru-RU" sz="2000" dirty="0">
                <a:solidFill>
                  <a:srgbClr val="1F1F1F"/>
                </a:solidFill>
                <a:effectLst>
                  <a:outerShdw blurRad="38100" dist="38100" dir="2700000" algn="tl">
                    <a:schemeClr val="bg1">
                      <a:alpha val="43000"/>
                    </a:schemeClr>
                  </a:outerShdw>
                </a:effectLst>
                <a:latin typeface="GothamPro-Light"/>
              </a:rPr>
            </a:br>
            <a:r>
              <a:rPr lang="ru-RU" sz="2000" dirty="0">
                <a:solidFill>
                  <a:srgbClr val="1F1F1F"/>
                </a:solidFill>
                <a:effectLst>
                  <a:outerShdw blurRad="38100" dist="38100" dir="2700000" algn="tl">
                    <a:schemeClr val="bg1">
                      <a:alpha val="43000"/>
                    </a:schemeClr>
                  </a:outerShdw>
                </a:effectLst>
                <a:latin typeface="GothamPro-Light"/>
              </a:rPr>
              <a:t>автономной округ - Югра</a:t>
            </a:r>
            <a:endParaRPr lang="ru-RU" sz="2000" dirty="0">
              <a:effectLst>
                <a:outerShdw blurRad="38100" dist="38100" dir="2700000" algn="tl">
                  <a:schemeClr val="bg1">
                    <a:alpha val="43000"/>
                  </a:schemeClr>
                </a:outerShdw>
              </a:effectLst>
            </a:endParaRPr>
          </a:p>
        </p:txBody>
      </p:sp>
      <p:sp>
        <p:nvSpPr>
          <p:cNvPr id="5" name="Прямоугольник с одним вырезанным углом 4"/>
          <p:cNvSpPr/>
          <p:nvPr/>
        </p:nvSpPr>
        <p:spPr>
          <a:xfrm flipH="1" flipV="1">
            <a:off x="5804033" y="1155498"/>
            <a:ext cx="6387965" cy="721895"/>
          </a:xfrm>
          <a:custGeom>
            <a:avLst/>
            <a:gdLst>
              <a:gd name="connsiteX0" fmla="*/ 0 w 5531318"/>
              <a:gd name="connsiteY0" fmla="*/ 0 h 712270"/>
              <a:gd name="connsiteX1" fmla="*/ 5412604 w 5531318"/>
              <a:gd name="connsiteY1" fmla="*/ 0 h 712270"/>
              <a:gd name="connsiteX2" fmla="*/ 5531318 w 5531318"/>
              <a:gd name="connsiteY2" fmla="*/ 118714 h 712270"/>
              <a:gd name="connsiteX3" fmla="*/ 5531318 w 5531318"/>
              <a:gd name="connsiteY3" fmla="*/ 712270 h 712270"/>
              <a:gd name="connsiteX4" fmla="*/ 0 w 5531318"/>
              <a:gd name="connsiteY4" fmla="*/ 712270 h 712270"/>
              <a:gd name="connsiteX5" fmla="*/ 0 w 5531318"/>
              <a:gd name="connsiteY5" fmla="*/ 0 h 712270"/>
              <a:gd name="connsiteX0" fmla="*/ 0 w 5540943"/>
              <a:gd name="connsiteY0" fmla="*/ 0 h 712270"/>
              <a:gd name="connsiteX1" fmla="*/ 5412604 w 5540943"/>
              <a:gd name="connsiteY1" fmla="*/ 0 h 712270"/>
              <a:gd name="connsiteX2" fmla="*/ 5540943 w 5540943"/>
              <a:gd name="connsiteY2" fmla="*/ 368971 h 712270"/>
              <a:gd name="connsiteX3" fmla="*/ 5531318 w 5540943"/>
              <a:gd name="connsiteY3" fmla="*/ 712270 h 712270"/>
              <a:gd name="connsiteX4" fmla="*/ 0 w 5540943"/>
              <a:gd name="connsiteY4" fmla="*/ 712270 h 712270"/>
              <a:gd name="connsiteX5" fmla="*/ 0 w 5540943"/>
              <a:gd name="connsiteY5" fmla="*/ 0 h 712270"/>
              <a:gd name="connsiteX0" fmla="*/ 0 w 5540943"/>
              <a:gd name="connsiteY0" fmla="*/ 9625 h 721895"/>
              <a:gd name="connsiteX1" fmla="*/ 5200848 w 5540943"/>
              <a:gd name="connsiteY1" fmla="*/ 0 h 721895"/>
              <a:gd name="connsiteX2" fmla="*/ 5540943 w 5540943"/>
              <a:gd name="connsiteY2" fmla="*/ 378596 h 721895"/>
              <a:gd name="connsiteX3" fmla="*/ 5531318 w 5540943"/>
              <a:gd name="connsiteY3" fmla="*/ 721895 h 721895"/>
              <a:gd name="connsiteX4" fmla="*/ 0 w 5540943"/>
              <a:gd name="connsiteY4" fmla="*/ 721895 h 721895"/>
              <a:gd name="connsiteX5" fmla="*/ 0 w 5540943"/>
              <a:gd name="connsiteY5" fmla="*/ 9625 h 721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40943" h="721895">
                <a:moveTo>
                  <a:pt x="0" y="9625"/>
                </a:moveTo>
                <a:lnTo>
                  <a:pt x="5200848" y="0"/>
                </a:lnTo>
                <a:lnTo>
                  <a:pt x="5540943" y="378596"/>
                </a:lnTo>
                <a:lnTo>
                  <a:pt x="5531318" y="721895"/>
                </a:lnTo>
                <a:lnTo>
                  <a:pt x="0" y="721895"/>
                </a:lnTo>
                <a:lnTo>
                  <a:pt x="0" y="9625"/>
                </a:lnTo>
                <a:close/>
              </a:path>
            </a:pathLst>
          </a:custGeom>
          <a:solidFill>
            <a:srgbClr val="B3D9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Заголовок 1"/>
          <p:cNvSpPr txBox="1">
            <a:spLocks/>
          </p:cNvSpPr>
          <p:nvPr/>
        </p:nvSpPr>
        <p:spPr>
          <a:xfrm>
            <a:off x="5727032" y="1155499"/>
            <a:ext cx="6464968" cy="626277"/>
          </a:xfrm>
          <a:prstGeom prst="snipRound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ru-RU" sz="2400" dirty="0">
                <a:effectLst>
                  <a:outerShdw blurRad="38100" dist="38100" dir="2700000" algn="tl">
                    <a:schemeClr val="accent5">
                      <a:alpha val="43000"/>
                    </a:schemeClr>
                  </a:outerShdw>
                </a:effectLst>
                <a:latin typeface="GothamPro-Light"/>
              </a:rPr>
              <a:t>Борьба с онкологическими заболеваниями</a:t>
            </a:r>
          </a:p>
        </p:txBody>
      </p:sp>
      <p:graphicFrame>
        <p:nvGraphicFramePr>
          <p:cNvPr id="8" name="Схема 7"/>
          <p:cNvGraphicFramePr/>
          <p:nvPr>
            <p:extLst>
              <p:ext uri="{D42A27DB-BD31-4B8C-83A1-F6EECF244321}">
                <p14:modId xmlns:p14="http://schemas.microsoft.com/office/powerpoint/2010/main" val="3576978681"/>
              </p:ext>
            </p:extLst>
          </p:nvPr>
        </p:nvGraphicFramePr>
        <p:xfrm>
          <a:off x="182880" y="2634599"/>
          <a:ext cx="11713945" cy="39208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Прямоугольник 6">
            <a:extLst>
              <a:ext uri="{FF2B5EF4-FFF2-40B4-BE49-F238E27FC236}">
                <a16:creationId xmlns:a16="http://schemas.microsoft.com/office/drawing/2014/main" id="{62343EF8-8CFB-48E3-8C74-E27363755075}"/>
              </a:ext>
            </a:extLst>
          </p:cNvPr>
          <p:cNvSpPr/>
          <p:nvPr/>
        </p:nvSpPr>
        <p:spPr>
          <a:xfrm>
            <a:off x="182880" y="2265267"/>
            <a:ext cx="3523913" cy="369332"/>
          </a:xfrm>
          <a:prstGeom prst="rect">
            <a:avLst/>
          </a:prstGeom>
        </p:spPr>
        <p:txBody>
          <a:bodyPr wrap="none">
            <a:spAutoFit/>
          </a:bodyPr>
          <a:lstStyle/>
          <a:p>
            <a:r>
              <a:rPr lang="ru-RU" b="1" dirty="0">
                <a:solidFill>
                  <a:srgbClr val="000000"/>
                </a:solidFill>
                <a:effectLst>
                  <a:outerShdw blurRad="38100" dist="38100" dir="2700000" algn="tl">
                    <a:schemeClr val="tx1">
                      <a:alpha val="68000"/>
                    </a:schemeClr>
                  </a:outerShdw>
                </a:effectLst>
                <a:latin typeface="GothamPro-Light"/>
              </a:rPr>
              <a:t>ОСНОВНЫЕ МЕРОПРИЯТИЯ </a:t>
            </a:r>
            <a:endParaRPr lang="ru-RU" dirty="0">
              <a:effectLst>
                <a:outerShdw blurRad="38100" dist="38100" dir="2700000" algn="tl">
                  <a:schemeClr val="tx1">
                    <a:alpha val="68000"/>
                  </a:schemeClr>
                </a:outerShdw>
              </a:effectLst>
              <a:latin typeface="GothamPro-Light"/>
            </a:endParaRPr>
          </a:p>
        </p:txBody>
      </p:sp>
    </p:spTree>
    <p:extLst>
      <p:ext uri="{BB962C8B-B14F-4D97-AF65-F5344CB8AC3E}">
        <p14:creationId xmlns:p14="http://schemas.microsoft.com/office/powerpoint/2010/main" val="1646056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3"/>
          <p:cNvSpPr>
            <a:spLocks noChangeArrowheads="1"/>
          </p:cNvSpPr>
          <p:nvPr/>
        </p:nvSpPr>
        <p:spPr bwMode="auto">
          <a:xfrm>
            <a:off x="4059238" y="20589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a:ln>
                  <a:noFill/>
                </a:ln>
                <a:solidFill>
                  <a:schemeClr val="tx1"/>
                </a:solidFill>
                <a:effectLst/>
                <a:latin typeface="Arial" panose="020B0604020202020204" pitchFamily="34" charset="0"/>
              </a:rPr>
              <a:t/>
            </a:r>
            <a:br>
              <a:rPr kumimoji="0" lang="ru-RU" altLang="ru-RU" sz="1800" b="0" i="0" u="none" strike="noStrike" cap="none" normalizeH="0" baseline="0">
                <a:ln>
                  <a:noFill/>
                </a:ln>
                <a:solidFill>
                  <a:schemeClr val="tx1"/>
                </a:solidFill>
                <a:effectLst/>
                <a:latin typeface="Arial" panose="020B0604020202020204" pitchFamily="34" charset="0"/>
              </a:rPr>
            </a:b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8" name="Прямоугольник 7"/>
          <p:cNvSpPr/>
          <p:nvPr/>
        </p:nvSpPr>
        <p:spPr>
          <a:xfrm>
            <a:off x="1379971" y="221067"/>
            <a:ext cx="4538805" cy="707886"/>
          </a:xfrm>
          <a:prstGeom prst="rect">
            <a:avLst/>
          </a:prstGeom>
        </p:spPr>
        <p:txBody>
          <a:bodyPr wrap="square">
            <a:spAutoFit/>
          </a:bodyPr>
          <a:lstStyle/>
          <a:p>
            <a:r>
              <a:rPr lang="ru-RU" sz="2000" dirty="0">
                <a:solidFill>
                  <a:srgbClr val="1F1F1F"/>
                </a:solidFill>
                <a:effectLst>
                  <a:outerShdw blurRad="38100" dist="38100" dir="2700000" algn="tl">
                    <a:schemeClr val="bg1">
                      <a:alpha val="43000"/>
                    </a:schemeClr>
                  </a:outerShdw>
                </a:effectLst>
                <a:latin typeface="GothamPro-Light"/>
              </a:rPr>
              <a:t>Ханты-Мансийский </a:t>
            </a:r>
            <a:br>
              <a:rPr lang="ru-RU" sz="2000" dirty="0">
                <a:solidFill>
                  <a:srgbClr val="1F1F1F"/>
                </a:solidFill>
                <a:effectLst>
                  <a:outerShdw blurRad="38100" dist="38100" dir="2700000" algn="tl">
                    <a:schemeClr val="bg1">
                      <a:alpha val="43000"/>
                    </a:schemeClr>
                  </a:outerShdw>
                </a:effectLst>
                <a:latin typeface="GothamPro-Light"/>
              </a:rPr>
            </a:br>
            <a:r>
              <a:rPr lang="ru-RU" sz="2000" dirty="0">
                <a:solidFill>
                  <a:srgbClr val="1F1F1F"/>
                </a:solidFill>
                <a:effectLst>
                  <a:outerShdw blurRad="38100" dist="38100" dir="2700000" algn="tl">
                    <a:schemeClr val="bg1">
                      <a:alpha val="43000"/>
                    </a:schemeClr>
                  </a:outerShdw>
                </a:effectLst>
                <a:latin typeface="GothamPro-Light"/>
              </a:rPr>
              <a:t>автономной округ - Югра</a:t>
            </a:r>
            <a:endParaRPr lang="ru-RU" sz="2000" dirty="0">
              <a:effectLst>
                <a:outerShdw blurRad="38100" dist="38100" dir="2700000" algn="tl">
                  <a:schemeClr val="bg1">
                    <a:alpha val="43000"/>
                  </a:schemeClr>
                </a:outerShdw>
              </a:effectLst>
            </a:endParaRPr>
          </a:p>
        </p:txBody>
      </p:sp>
      <p:graphicFrame>
        <p:nvGraphicFramePr>
          <p:cNvPr id="3" name="Схема 2"/>
          <p:cNvGraphicFramePr/>
          <p:nvPr>
            <p:extLst>
              <p:ext uri="{D42A27DB-BD31-4B8C-83A1-F6EECF244321}">
                <p14:modId xmlns:p14="http://schemas.microsoft.com/office/powerpoint/2010/main" val="1238232268"/>
              </p:ext>
            </p:extLst>
          </p:nvPr>
        </p:nvGraphicFramePr>
        <p:xfrm>
          <a:off x="222450" y="2779414"/>
          <a:ext cx="11722502" cy="23579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7" name="Группа 6">
            <a:extLst>
              <a:ext uri="{FF2B5EF4-FFF2-40B4-BE49-F238E27FC236}">
                <a16:creationId xmlns:a16="http://schemas.microsoft.com/office/drawing/2014/main" id="{5C0C3C86-C250-4DC3-87E8-8B1F2025D80C}"/>
              </a:ext>
            </a:extLst>
          </p:cNvPr>
          <p:cNvGrpSpPr/>
          <p:nvPr/>
        </p:nvGrpSpPr>
        <p:grpSpPr>
          <a:xfrm>
            <a:off x="222450" y="2070720"/>
            <a:ext cx="2079859" cy="466806"/>
            <a:chOff x="5706" y="525739"/>
            <a:chExt cx="1753637" cy="466806"/>
          </a:xfrm>
        </p:grpSpPr>
        <p:sp>
          <p:nvSpPr>
            <p:cNvPr id="11" name="Скругленный прямоугольник 8">
              <a:extLst>
                <a:ext uri="{FF2B5EF4-FFF2-40B4-BE49-F238E27FC236}">
                  <a16:creationId xmlns:a16="http://schemas.microsoft.com/office/drawing/2014/main" id="{23328CE2-A45B-40CF-955D-D5ED5B9614EC}"/>
                </a:ext>
              </a:extLst>
            </p:cNvPr>
            <p:cNvSpPr/>
            <p:nvPr/>
          </p:nvSpPr>
          <p:spPr>
            <a:xfrm>
              <a:off x="5706" y="525739"/>
              <a:ext cx="1753637" cy="46680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Скругленный прямоугольник 4">
              <a:extLst>
                <a:ext uri="{FF2B5EF4-FFF2-40B4-BE49-F238E27FC236}">
                  <a16:creationId xmlns:a16="http://schemas.microsoft.com/office/drawing/2014/main" id="{0D18C1D4-CD23-4B27-B35C-7AE825E9C677}"/>
                </a:ext>
              </a:extLst>
            </p:cNvPr>
            <p:cNvSpPr txBox="1"/>
            <p:nvPr/>
          </p:nvSpPr>
          <p:spPr>
            <a:xfrm>
              <a:off x="19378" y="539411"/>
              <a:ext cx="1726293" cy="43946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u-RU" sz="1600" kern="1200" dirty="0">
                  <a:latin typeface="GothamPro-Medium"/>
                </a:rPr>
                <a:t>Результаты проекта</a:t>
              </a:r>
            </a:p>
          </p:txBody>
        </p:sp>
      </p:grpSp>
      <p:sp>
        <p:nvSpPr>
          <p:cNvPr id="13" name="Прямоугольник с одним вырезанным углом 4"/>
          <p:cNvSpPr/>
          <p:nvPr/>
        </p:nvSpPr>
        <p:spPr>
          <a:xfrm flipH="1" flipV="1">
            <a:off x="5804033" y="1155498"/>
            <a:ext cx="6387965" cy="721895"/>
          </a:xfrm>
          <a:custGeom>
            <a:avLst/>
            <a:gdLst>
              <a:gd name="connsiteX0" fmla="*/ 0 w 5531318"/>
              <a:gd name="connsiteY0" fmla="*/ 0 h 712270"/>
              <a:gd name="connsiteX1" fmla="*/ 5412604 w 5531318"/>
              <a:gd name="connsiteY1" fmla="*/ 0 h 712270"/>
              <a:gd name="connsiteX2" fmla="*/ 5531318 w 5531318"/>
              <a:gd name="connsiteY2" fmla="*/ 118714 h 712270"/>
              <a:gd name="connsiteX3" fmla="*/ 5531318 w 5531318"/>
              <a:gd name="connsiteY3" fmla="*/ 712270 h 712270"/>
              <a:gd name="connsiteX4" fmla="*/ 0 w 5531318"/>
              <a:gd name="connsiteY4" fmla="*/ 712270 h 712270"/>
              <a:gd name="connsiteX5" fmla="*/ 0 w 5531318"/>
              <a:gd name="connsiteY5" fmla="*/ 0 h 712270"/>
              <a:gd name="connsiteX0" fmla="*/ 0 w 5540943"/>
              <a:gd name="connsiteY0" fmla="*/ 0 h 712270"/>
              <a:gd name="connsiteX1" fmla="*/ 5412604 w 5540943"/>
              <a:gd name="connsiteY1" fmla="*/ 0 h 712270"/>
              <a:gd name="connsiteX2" fmla="*/ 5540943 w 5540943"/>
              <a:gd name="connsiteY2" fmla="*/ 368971 h 712270"/>
              <a:gd name="connsiteX3" fmla="*/ 5531318 w 5540943"/>
              <a:gd name="connsiteY3" fmla="*/ 712270 h 712270"/>
              <a:gd name="connsiteX4" fmla="*/ 0 w 5540943"/>
              <a:gd name="connsiteY4" fmla="*/ 712270 h 712270"/>
              <a:gd name="connsiteX5" fmla="*/ 0 w 5540943"/>
              <a:gd name="connsiteY5" fmla="*/ 0 h 712270"/>
              <a:gd name="connsiteX0" fmla="*/ 0 w 5540943"/>
              <a:gd name="connsiteY0" fmla="*/ 9625 h 721895"/>
              <a:gd name="connsiteX1" fmla="*/ 5200848 w 5540943"/>
              <a:gd name="connsiteY1" fmla="*/ 0 h 721895"/>
              <a:gd name="connsiteX2" fmla="*/ 5540943 w 5540943"/>
              <a:gd name="connsiteY2" fmla="*/ 378596 h 721895"/>
              <a:gd name="connsiteX3" fmla="*/ 5531318 w 5540943"/>
              <a:gd name="connsiteY3" fmla="*/ 721895 h 721895"/>
              <a:gd name="connsiteX4" fmla="*/ 0 w 5540943"/>
              <a:gd name="connsiteY4" fmla="*/ 721895 h 721895"/>
              <a:gd name="connsiteX5" fmla="*/ 0 w 5540943"/>
              <a:gd name="connsiteY5" fmla="*/ 9625 h 721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40943" h="721895">
                <a:moveTo>
                  <a:pt x="0" y="9625"/>
                </a:moveTo>
                <a:lnTo>
                  <a:pt x="5200848" y="0"/>
                </a:lnTo>
                <a:lnTo>
                  <a:pt x="5540943" y="378596"/>
                </a:lnTo>
                <a:lnTo>
                  <a:pt x="5531318" y="721895"/>
                </a:lnTo>
                <a:lnTo>
                  <a:pt x="0" y="721895"/>
                </a:lnTo>
                <a:lnTo>
                  <a:pt x="0" y="9625"/>
                </a:lnTo>
                <a:close/>
              </a:path>
            </a:pathLst>
          </a:custGeom>
          <a:solidFill>
            <a:srgbClr val="B3D9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Заголовок 1"/>
          <p:cNvSpPr txBox="1">
            <a:spLocks/>
          </p:cNvSpPr>
          <p:nvPr/>
        </p:nvSpPr>
        <p:spPr>
          <a:xfrm>
            <a:off x="5727032" y="1155499"/>
            <a:ext cx="6464968" cy="626277"/>
          </a:xfrm>
          <a:prstGeom prst="snipRound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ru-RU" sz="2400" dirty="0">
                <a:effectLst>
                  <a:outerShdw blurRad="38100" dist="38100" dir="2700000" algn="tl">
                    <a:schemeClr val="accent5">
                      <a:alpha val="43000"/>
                    </a:schemeClr>
                  </a:outerShdw>
                </a:effectLst>
                <a:latin typeface="GothamPro-Light"/>
              </a:rPr>
              <a:t>Борьба с онкологическими заболеваниями</a:t>
            </a:r>
          </a:p>
        </p:txBody>
      </p:sp>
    </p:spTree>
    <p:extLst>
      <p:ext uri="{BB962C8B-B14F-4D97-AF65-F5344CB8AC3E}">
        <p14:creationId xmlns:p14="http://schemas.microsoft.com/office/powerpoint/2010/main" val="2070719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379971" y="221067"/>
            <a:ext cx="4538805" cy="707886"/>
          </a:xfrm>
          <a:prstGeom prst="rect">
            <a:avLst/>
          </a:prstGeom>
        </p:spPr>
        <p:txBody>
          <a:bodyPr wrap="square">
            <a:spAutoFit/>
          </a:bodyPr>
          <a:lstStyle/>
          <a:p>
            <a:r>
              <a:rPr lang="ru-RU" sz="2000" dirty="0" smtClean="0">
                <a:solidFill>
                  <a:srgbClr val="1F1F1F"/>
                </a:solidFill>
                <a:effectLst>
                  <a:outerShdw blurRad="38100" dist="38100" dir="2700000" algn="tl">
                    <a:schemeClr val="bg1">
                      <a:alpha val="43000"/>
                    </a:schemeClr>
                  </a:outerShdw>
                </a:effectLst>
                <a:latin typeface="GothamPro-Light"/>
              </a:rPr>
              <a:t>Ханты-Мансийский </a:t>
            </a:r>
            <a:br>
              <a:rPr lang="ru-RU" sz="2000" dirty="0" smtClean="0">
                <a:solidFill>
                  <a:srgbClr val="1F1F1F"/>
                </a:solidFill>
                <a:effectLst>
                  <a:outerShdw blurRad="38100" dist="38100" dir="2700000" algn="tl">
                    <a:schemeClr val="bg1">
                      <a:alpha val="43000"/>
                    </a:schemeClr>
                  </a:outerShdw>
                </a:effectLst>
                <a:latin typeface="GothamPro-Light"/>
              </a:rPr>
            </a:br>
            <a:r>
              <a:rPr lang="ru-RU" sz="2000" dirty="0" smtClean="0">
                <a:solidFill>
                  <a:srgbClr val="1F1F1F"/>
                </a:solidFill>
                <a:effectLst>
                  <a:outerShdw blurRad="38100" dist="38100" dir="2700000" algn="tl">
                    <a:schemeClr val="bg1">
                      <a:alpha val="43000"/>
                    </a:schemeClr>
                  </a:outerShdw>
                </a:effectLst>
                <a:latin typeface="GothamPro-Light"/>
              </a:rPr>
              <a:t>автономной округ - Югра</a:t>
            </a:r>
            <a:endParaRPr lang="ru-RU" sz="2000" dirty="0">
              <a:effectLst>
                <a:outerShdw blurRad="38100" dist="38100" dir="2700000" algn="tl">
                  <a:schemeClr val="bg1">
                    <a:alpha val="43000"/>
                  </a:schemeClr>
                </a:outerShdw>
              </a:effectLst>
            </a:endParaRPr>
          </a:p>
        </p:txBody>
      </p:sp>
      <p:sp>
        <p:nvSpPr>
          <p:cNvPr id="6" name="Прямоугольник с одним вырезанным углом 4"/>
          <p:cNvSpPr/>
          <p:nvPr/>
        </p:nvSpPr>
        <p:spPr>
          <a:xfrm flipH="1" flipV="1">
            <a:off x="5804033" y="1155498"/>
            <a:ext cx="6387965" cy="721895"/>
          </a:xfrm>
          <a:custGeom>
            <a:avLst/>
            <a:gdLst>
              <a:gd name="connsiteX0" fmla="*/ 0 w 5531318"/>
              <a:gd name="connsiteY0" fmla="*/ 0 h 712270"/>
              <a:gd name="connsiteX1" fmla="*/ 5412604 w 5531318"/>
              <a:gd name="connsiteY1" fmla="*/ 0 h 712270"/>
              <a:gd name="connsiteX2" fmla="*/ 5531318 w 5531318"/>
              <a:gd name="connsiteY2" fmla="*/ 118714 h 712270"/>
              <a:gd name="connsiteX3" fmla="*/ 5531318 w 5531318"/>
              <a:gd name="connsiteY3" fmla="*/ 712270 h 712270"/>
              <a:gd name="connsiteX4" fmla="*/ 0 w 5531318"/>
              <a:gd name="connsiteY4" fmla="*/ 712270 h 712270"/>
              <a:gd name="connsiteX5" fmla="*/ 0 w 5531318"/>
              <a:gd name="connsiteY5" fmla="*/ 0 h 712270"/>
              <a:gd name="connsiteX0" fmla="*/ 0 w 5540943"/>
              <a:gd name="connsiteY0" fmla="*/ 0 h 712270"/>
              <a:gd name="connsiteX1" fmla="*/ 5412604 w 5540943"/>
              <a:gd name="connsiteY1" fmla="*/ 0 h 712270"/>
              <a:gd name="connsiteX2" fmla="*/ 5540943 w 5540943"/>
              <a:gd name="connsiteY2" fmla="*/ 368971 h 712270"/>
              <a:gd name="connsiteX3" fmla="*/ 5531318 w 5540943"/>
              <a:gd name="connsiteY3" fmla="*/ 712270 h 712270"/>
              <a:gd name="connsiteX4" fmla="*/ 0 w 5540943"/>
              <a:gd name="connsiteY4" fmla="*/ 712270 h 712270"/>
              <a:gd name="connsiteX5" fmla="*/ 0 w 5540943"/>
              <a:gd name="connsiteY5" fmla="*/ 0 h 712270"/>
              <a:gd name="connsiteX0" fmla="*/ 0 w 5540943"/>
              <a:gd name="connsiteY0" fmla="*/ 9625 h 721895"/>
              <a:gd name="connsiteX1" fmla="*/ 5200848 w 5540943"/>
              <a:gd name="connsiteY1" fmla="*/ 0 h 721895"/>
              <a:gd name="connsiteX2" fmla="*/ 5540943 w 5540943"/>
              <a:gd name="connsiteY2" fmla="*/ 378596 h 721895"/>
              <a:gd name="connsiteX3" fmla="*/ 5531318 w 5540943"/>
              <a:gd name="connsiteY3" fmla="*/ 721895 h 721895"/>
              <a:gd name="connsiteX4" fmla="*/ 0 w 5540943"/>
              <a:gd name="connsiteY4" fmla="*/ 721895 h 721895"/>
              <a:gd name="connsiteX5" fmla="*/ 0 w 5540943"/>
              <a:gd name="connsiteY5" fmla="*/ 9625 h 721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40943" h="721895">
                <a:moveTo>
                  <a:pt x="0" y="9625"/>
                </a:moveTo>
                <a:lnTo>
                  <a:pt x="5200848" y="0"/>
                </a:lnTo>
                <a:lnTo>
                  <a:pt x="5540943" y="378596"/>
                </a:lnTo>
                <a:lnTo>
                  <a:pt x="5531318" y="721895"/>
                </a:lnTo>
                <a:lnTo>
                  <a:pt x="0" y="721895"/>
                </a:lnTo>
                <a:lnTo>
                  <a:pt x="0" y="9625"/>
                </a:lnTo>
                <a:close/>
              </a:path>
            </a:pathLst>
          </a:custGeom>
          <a:solidFill>
            <a:srgbClr val="B3D9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Заголовок 1"/>
          <p:cNvSpPr txBox="1">
            <a:spLocks/>
          </p:cNvSpPr>
          <p:nvPr/>
        </p:nvSpPr>
        <p:spPr>
          <a:xfrm>
            <a:off x="5727032" y="1155499"/>
            <a:ext cx="6464968" cy="626277"/>
          </a:xfrm>
          <a:prstGeom prst="snipRound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ru-RU" sz="2400" dirty="0">
                <a:effectLst>
                  <a:outerShdw blurRad="38100" dist="38100" dir="2700000" algn="tl">
                    <a:schemeClr val="accent5">
                      <a:alpha val="43000"/>
                    </a:schemeClr>
                  </a:outerShdw>
                </a:effectLst>
                <a:latin typeface="GothamPro-Light"/>
              </a:rPr>
              <a:t>Борьба с сердечно-сосудистыми заболеваниями</a:t>
            </a:r>
            <a:endParaRPr lang="ru-RU" sz="2400" dirty="0" smtClean="0">
              <a:effectLst>
                <a:outerShdw blurRad="38100" dist="38100" dir="2700000" algn="tl">
                  <a:schemeClr val="accent5">
                    <a:alpha val="43000"/>
                  </a:schemeClr>
                </a:outerShdw>
              </a:effectLst>
              <a:latin typeface="GothamPro-Light"/>
            </a:endParaRPr>
          </a:p>
        </p:txBody>
      </p:sp>
      <p:graphicFrame>
        <p:nvGraphicFramePr>
          <p:cNvPr id="8" name="Схема 7"/>
          <p:cNvGraphicFramePr/>
          <p:nvPr>
            <p:extLst>
              <p:ext uri="{D42A27DB-BD31-4B8C-83A1-F6EECF244321}">
                <p14:modId xmlns:p14="http://schemas.microsoft.com/office/powerpoint/2010/main" val="1142109650"/>
              </p:ext>
            </p:extLst>
          </p:nvPr>
        </p:nvGraphicFramePr>
        <p:xfrm>
          <a:off x="306669" y="1603072"/>
          <a:ext cx="11586946" cy="33924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029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Прямоугольник 26"/>
          <p:cNvSpPr/>
          <p:nvPr/>
        </p:nvSpPr>
        <p:spPr>
          <a:xfrm>
            <a:off x="1379971" y="221067"/>
            <a:ext cx="4538805" cy="707886"/>
          </a:xfrm>
          <a:prstGeom prst="rect">
            <a:avLst/>
          </a:prstGeom>
        </p:spPr>
        <p:txBody>
          <a:bodyPr wrap="square">
            <a:spAutoFit/>
          </a:bodyPr>
          <a:lstStyle/>
          <a:p>
            <a:r>
              <a:rPr lang="ru-RU" sz="2000" dirty="0" smtClean="0">
                <a:solidFill>
                  <a:srgbClr val="1F1F1F"/>
                </a:solidFill>
                <a:effectLst>
                  <a:outerShdw blurRad="38100" dist="38100" dir="2700000" algn="tl">
                    <a:schemeClr val="bg1">
                      <a:alpha val="43000"/>
                    </a:schemeClr>
                  </a:outerShdw>
                </a:effectLst>
                <a:latin typeface="GothamPro-Light"/>
              </a:rPr>
              <a:t>Ханты-Мансийский </a:t>
            </a:r>
            <a:br>
              <a:rPr lang="ru-RU" sz="2000" dirty="0" smtClean="0">
                <a:solidFill>
                  <a:srgbClr val="1F1F1F"/>
                </a:solidFill>
                <a:effectLst>
                  <a:outerShdw blurRad="38100" dist="38100" dir="2700000" algn="tl">
                    <a:schemeClr val="bg1">
                      <a:alpha val="43000"/>
                    </a:schemeClr>
                  </a:outerShdw>
                </a:effectLst>
                <a:latin typeface="GothamPro-Light"/>
              </a:rPr>
            </a:br>
            <a:r>
              <a:rPr lang="ru-RU" sz="2000" dirty="0" smtClean="0">
                <a:solidFill>
                  <a:srgbClr val="1F1F1F"/>
                </a:solidFill>
                <a:effectLst>
                  <a:outerShdw blurRad="38100" dist="38100" dir="2700000" algn="tl">
                    <a:schemeClr val="bg1">
                      <a:alpha val="43000"/>
                    </a:schemeClr>
                  </a:outerShdw>
                </a:effectLst>
                <a:latin typeface="GothamPro-Light"/>
              </a:rPr>
              <a:t>автономной округ - Югра</a:t>
            </a:r>
            <a:endParaRPr lang="ru-RU" sz="2000" dirty="0">
              <a:effectLst>
                <a:outerShdw blurRad="38100" dist="38100" dir="2700000" algn="tl">
                  <a:schemeClr val="bg1">
                    <a:alpha val="43000"/>
                  </a:schemeClr>
                </a:outerShdw>
              </a:effectLst>
            </a:endParaRPr>
          </a:p>
        </p:txBody>
      </p:sp>
      <p:sp>
        <p:nvSpPr>
          <p:cNvPr id="29" name="Прямоугольник с одним вырезанным углом 4"/>
          <p:cNvSpPr/>
          <p:nvPr/>
        </p:nvSpPr>
        <p:spPr>
          <a:xfrm flipH="1" flipV="1">
            <a:off x="5804033" y="1155498"/>
            <a:ext cx="6387965" cy="721895"/>
          </a:xfrm>
          <a:custGeom>
            <a:avLst/>
            <a:gdLst>
              <a:gd name="connsiteX0" fmla="*/ 0 w 5531318"/>
              <a:gd name="connsiteY0" fmla="*/ 0 h 712270"/>
              <a:gd name="connsiteX1" fmla="*/ 5412604 w 5531318"/>
              <a:gd name="connsiteY1" fmla="*/ 0 h 712270"/>
              <a:gd name="connsiteX2" fmla="*/ 5531318 w 5531318"/>
              <a:gd name="connsiteY2" fmla="*/ 118714 h 712270"/>
              <a:gd name="connsiteX3" fmla="*/ 5531318 w 5531318"/>
              <a:gd name="connsiteY3" fmla="*/ 712270 h 712270"/>
              <a:gd name="connsiteX4" fmla="*/ 0 w 5531318"/>
              <a:gd name="connsiteY4" fmla="*/ 712270 h 712270"/>
              <a:gd name="connsiteX5" fmla="*/ 0 w 5531318"/>
              <a:gd name="connsiteY5" fmla="*/ 0 h 712270"/>
              <a:gd name="connsiteX0" fmla="*/ 0 w 5540943"/>
              <a:gd name="connsiteY0" fmla="*/ 0 h 712270"/>
              <a:gd name="connsiteX1" fmla="*/ 5412604 w 5540943"/>
              <a:gd name="connsiteY1" fmla="*/ 0 h 712270"/>
              <a:gd name="connsiteX2" fmla="*/ 5540943 w 5540943"/>
              <a:gd name="connsiteY2" fmla="*/ 368971 h 712270"/>
              <a:gd name="connsiteX3" fmla="*/ 5531318 w 5540943"/>
              <a:gd name="connsiteY3" fmla="*/ 712270 h 712270"/>
              <a:gd name="connsiteX4" fmla="*/ 0 w 5540943"/>
              <a:gd name="connsiteY4" fmla="*/ 712270 h 712270"/>
              <a:gd name="connsiteX5" fmla="*/ 0 w 5540943"/>
              <a:gd name="connsiteY5" fmla="*/ 0 h 712270"/>
              <a:gd name="connsiteX0" fmla="*/ 0 w 5540943"/>
              <a:gd name="connsiteY0" fmla="*/ 9625 h 721895"/>
              <a:gd name="connsiteX1" fmla="*/ 5200848 w 5540943"/>
              <a:gd name="connsiteY1" fmla="*/ 0 h 721895"/>
              <a:gd name="connsiteX2" fmla="*/ 5540943 w 5540943"/>
              <a:gd name="connsiteY2" fmla="*/ 378596 h 721895"/>
              <a:gd name="connsiteX3" fmla="*/ 5531318 w 5540943"/>
              <a:gd name="connsiteY3" fmla="*/ 721895 h 721895"/>
              <a:gd name="connsiteX4" fmla="*/ 0 w 5540943"/>
              <a:gd name="connsiteY4" fmla="*/ 721895 h 721895"/>
              <a:gd name="connsiteX5" fmla="*/ 0 w 5540943"/>
              <a:gd name="connsiteY5" fmla="*/ 9625 h 721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40943" h="721895">
                <a:moveTo>
                  <a:pt x="0" y="9625"/>
                </a:moveTo>
                <a:lnTo>
                  <a:pt x="5200848" y="0"/>
                </a:lnTo>
                <a:lnTo>
                  <a:pt x="5540943" y="378596"/>
                </a:lnTo>
                <a:lnTo>
                  <a:pt x="5531318" y="721895"/>
                </a:lnTo>
                <a:lnTo>
                  <a:pt x="0" y="721895"/>
                </a:lnTo>
                <a:lnTo>
                  <a:pt x="0" y="9625"/>
                </a:lnTo>
                <a:close/>
              </a:path>
            </a:pathLst>
          </a:custGeom>
          <a:solidFill>
            <a:srgbClr val="B3D9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Заголовок 1"/>
          <p:cNvSpPr txBox="1">
            <a:spLocks/>
          </p:cNvSpPr>
          <p:nvPr/>
        </p:nvSpPr>
        <p:spPr>
          <a:xfrm>
            <a:off x="5727032" y="1155499"/>
            <a:ext cx="6464968" cy="626277"/>
          </a:xfrm>
          <a:prstGeom prst="snipRound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ru-RU" sz="2400" dirty="0">
                <a:effectLst>
                  <a:outerShdw blurRad="38100" dist="38100" dir="2700000" algn="tl">
                    <a:schemeClr val="accent5">
                      <a:alpha val="43000"/>
                    </a:schemeClr>
                  </a:outerShdw>
                </a:effectLst>
                <a:latin typeface="GothamPro-Light"/>
              </a:rPr>
              <a:t>Борьба с сердечно-сосудистыми заболеваниями</a:t>
            </a:r>
            <a:endParaRPr lang="ru-RU" sz="2400" dirty="0" smtClean="0">
              <a:effectLst>
                <a:outerShdw blurRad="38100" dist="38100" dir="2700000" algn="tl">
                  <a:schemeClr val="accent5">
                    <a:alpha val="43000"/>
                  </a:schemeClr>
                </a:outerShdw>
              </a:effectLst>
              <a:latin typeface="GothamPro-Light"/>
            </a:endParaRPr>
          </a:p>
        </p:txBody>
      </p:sp>
      <p:graphicFrame>
        <p:nvGraphicFramePr>
          <p:cNvPr id="31" name="Схема 30"/>
          <p:cNvGraphicFramePr/>
          <p:nvPr>
            <p:extLst>
              <p:ext uri="{D42A27DB-BD31-4B8C-83A1-F6EECF244321}">
                <p14:modId xmlns:p14="http://schemas.microsoft.com/office/powerpoint/2010/main" val="2365254307"/>
              </p:ext>
            </p:extLst>
          </p:nvPr>
        </p:nvGraphicFramePr>
        <p:xfrm>
          <a:off x="240632" y="2489075"/>
          <a:ext cx="11704319" cy="41101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Прямоугольник 6">
            <a:extLst>
              <a:ext uri="{FF2B5EF4-FFF2-40B4-BE49-F238E27FC236}">
                <a16:creationId xmlns:a16="http://schemas.microsoft.com/office/drawing/2014/main" id="{62343EF8-8CFB-48E3-8C74-E27363755075}"/>
              </a:ext>
            </a:extLst>
          </p:cNvPr>
          <p:cNvSpPr/>
          <p:nvPr/>
        </p:nvSpPr>
        <p:spPr>
          <a:xfrm>
            <a:off x="240632" y="2119743"/>
            <a:ext cx="3523913" cy="369332"/>
          </a:xfrm>
          <a:prstGeom prst="rect">
            <a:avLst/>
          </a:prstGeom>
        </p:spPr>
        <p:txBody>
          <a:bodyPr wrap="none">
            <a:spAutoFit/>
          </a:bodyPr>
          <a:lstStyle/>
          <a:p>
            <a:r>
              <a:rPr lang="ru-RU" b="1" dirty="0">
                <a:solidFill>
                  <a:srgbClr val="000000"/>
                </a:solidFill>
                <a:effectLst>
                  <a:outerShdw blurRad="38100" dist="38100" dir="2700000" algn="tl">
                    <a:schemeClr val="tx1">
                      <a:alpha val="68000"/>
                    </a:schemeClr>
                  </a:outerShdw>
                </a:effectLst>
                <a:latin typeface="GothamPro-Light"/>
              </a:rPr>
              <a:t>ОСНОВНЫЕ МЕРОПРИЯТИЯ </a:t>
            </a:r>
            <a:endParaRPr lang="ru-RU" dirty="0">
              <a:effectLst>
                <a:outerShdw blurRad="38100" dist="38100" dir="2700000" algn="tl">
                  <a:schemeClr val="tx1">
                    <a:alpha val="68000"/>
                  </a:schemeClr>
                </a:outerShdw>
              </a:effectLst>
              <a:latin typeface="GothamPro-Light"/>
            </a:endParaRPr>
          </a:p>
        </p:txBody>
      </p:sp>
    </p:spTree>
    <p:extLst>
      <p:ext uri="{BB962C8B-B14F-4D97-AF65-F5344CB8AC3E}">
        <p14:creationId xmlns:p14="http://schemas.microsoft.com/office/powerpoint/2010/main" val="19057484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1379971" y="221067"/>
            <a:ext cx="4538805" cy="707886"/>
          </a:xfrm>
          <a:prstGeom prst="rect">
            <a:avLst/>
          </a:prstGeom>
        </p:spPr>
        <p:txBody>
          <a:bodyPr wrap="square">
            <a:spAutoFit/>
          </a:bodyPr>
          <a:lstStyle/>
          <a:p>
            <a:r>
              <a:rPr lang="ru-RU" sz="2000" dirty="0" smtClean="0">
                <a:solidFill>
                  <a:srgbClr val="1F1F1F"/>
                </a:solidFill>
                <a:effectLst>
                  <a:outerShdw blurRad="38100" dist="38100" dir="2700000" algn="tl">
                    <a:schemeClr val="bg1">
                      <a:alpha val="43000"/>
                    </a:schemeClr>
                  </a:outerShdw>
                </a:effectLst>
                <a:latin typeface="GothamPro-Light"/>
              </a:rPr>
              <a:t>Ханты-Мансийский </a:t>
            </a:r>
            <a:br>
              <a:rPr lang="ru-RU" sz="2000" dirty="0" smtClean="0">
                <a:solidFill>
                  <a:srgbClr val="1F1F1F"/>
                </a:solidFill>
                <a:effectLst>
                  <a:outerShdw blurRad="38100" dist="38100" dir="2700000" algn="tl">
                    <a:schemeClr val="bg1">
                      <a:alpha val="43000"/>
                    </a:schemeClr>
                  </a:outerShdw>
                </a:effectLst>
                <a:latin typeface="GothamPro-Light"/>
              </a:rPr>
            </a:br>
            <a:r>
              <a:rPr lang="ru-RU" sz="2000" dirty="0" smtClean="0">
                <a:solidFill>
                  <a:srgbClr val="1F1F1F"/>
                </a:solidFill>
                <a:effectLst>
                  <a:outerShdw blurRad="38100" dist="38100" dir="2700000" algn="tl">
                    <a:schemeClr val="bg1">
                      <a:alpha val="43000"/>
                    </a:schemeClr>
                  </a:outerShdw>
                </a:effectLst>
                <a:latin typeface="GothamPro-Light"/>
              </a:rPr>
              <a:t>автономной округ - Югра</a:t>
            </a:r>
            <a:endParaRPr lang="ru-RU" sz="2000" dirty="0">
              <a:effectLst>
                <a:outerShdw blurRad="38100" dist="38100" dir="2700000" algn="tl">
                  <a:schemeClr val="bg1">
                    <a:alpha val="43000"/>
                  </a:schemeClr>
                </a:outerShdw>
              </a:effectLst>
            </a:endParaRPr>
          </a:p>
        </p:txBody>
      </p:sp>
      <p:sp>
        <p:nvSpPr>
          <p:cNvPr id="9" name="Прямоугольник с одним вырезанным углом 4"/>
          <p:cNvSpPr/>
          <p:nvPr/>
        </p:nvSpPr>
        <p:spPr>
          <a:xfrm flipH="1" flipV="1">
            <a:off x="5804033" y="1155498"/>
            <a:ext cx="6387965" cy="721895"/>
          </a:xfrm>
          <a:custGeom>
            <a:avLst/>
            <a:gdLst>
              <a:gd name="connsiteX0" fmla="*/ 0 w 5531318"/>
              <a:gd name="connsiteY0" fmla="*/ 0 h 712270"/>
              <a:gd name="connsiteX1" fmla="*/ 5412604 w 5531318"/>
              <a:gd name="connsiteY1" fmla="*/ 0 h 712270"/>
              <a:gd name="connsiteX2" fmla="*/ 5531318 w 5531318"/>
              <a:gd name="connsiteY2" fmla="*/ 118714 h 712270"/>
              <a:gd name="connsiteX3" fmla="*/ 5531318 w 5531318"/>
              <a:gd name="connsiteY3" fmla="*/ 712270 h 712270"/>
              <a:gd name="connsiteX4" fmla="*/ 0 w 5531318"/>
              <a:gd name="connsiteY4" fmla="*/ 712270 h 712270"/>
              <a:gd name="connsiteX5" fmla="*/ 0 w 5531318"/>
              <a:gd name="connsiteY5" fmla="*/ 0 h 712270"/>
              <a:gd name="connsiteX0" fmla="*/ 0 w 5540943"/>
              <a:gd name="connsiteY0" fmla="*/ 0 h 712270"/>
              <a:gd name="connsiteX1" fmla="*/ 5412604 w 5540943"/>
              <a:gd name="connsiteY1" fmla="*/ 0 h 712270"/>
              <a:gd name="connsiteX2" fmla="*/ 5540943 w 5540943"/>
              <a:gd name="connsiteY2" fmla="*/ 368971 h 712270"/>
              <a:gd name="connsiteX3" fmla="*/ 5531318 w 5540943"/>
              <a:gd name="connsiteY3" fmla="*/ 712270 h 712270"/>
              <a:gd name="connsiteX4" fmla="*/ 0 w 5540943"/>
              <a:gd name="connsiteY4" fmla="*/ 712270 h 712270"/>
              <a:gd name="connsiteX5" fmla="*/ 0 w 5540943"/>
              <a:gd name="connsiteY5" fmla="*/ 0 h 712270"/>
              <a:gd name="connsiteX0" fmla="*/ 0 w 5540943"/>
              <a:gd name="connsiteY0" fmla="*/ 9625 h 721895"/>
              <a:gd name="connsiteX1" fmla="*/ 5200848 w 5540943"/>
              <a:gd name="connsiteY1" fmla="*/ 0 h 721895"/>
              <a:gd name="connsiteX2" fmla="*/ 5540943 w 5540943"/>
              <a:gd name="connsiteY2" fmla="*/ 378596 h 721895"/>
              <a:gd name="connsiteX3" fmla="*/ 5531318 w 5540943"/>
              <a:gd name="connsiteY3" fmla="*/ 721895 h 721895"/>
              <a:gd name="connsiteX4" fmla="*/ 0 w 5540943"/>
              <a:gd name="connsiteY4" fmla="*/ 721895 h 721895"/>
              <a:gd name="connsiteX5" fmla="*/ 0 w 5540943"/>
              <a:gd name="connsiteY5" fmla="*/ 9625 h 721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40943" h="721895">
                <a:moveTo>
                  <a:pt x="0" y="9625"/>
                </a:moveTo>
                <a:lnTo>
                  <a:pt x="5200848" y="0"/>
                </a:lnTo>
                <a:lnTo>
                  <a:pt x="5540943" y="378596"/>
                </a:lnTo>
                <a:lnTo>
                  <a:pt x="5531318" y="721895"/>
                </a:lnTo>
                <a:lnTo>
                  <a:pt x="0" y="721895"/>
                </a:lnTo>
                <a:lnTo>
                  <a:pt x="0" y="9625"/>
                </a:lnTo>
                <a:close/>
              </a:path>
            </a:pathLst>
          </a:custGeom>
          <a:solidFill>
            <a:srgbClr val="B3D9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Заголовок 1"/>
          <p:cNvSpPr txBox="1">
            <a:spLocks/>
          </p:cNvSpPr>
          <p:nvPr/>
        </p:nvSpPr>
        <p:spPr>
          <a:xfrm>
            <a:off x="5727032" y="1155499"/>
            <a:ext cx="6464968" cy="626277"/>
          </a:xfrm>
          <a:prstGeom prst="snipRound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ru-RU" sz="2400" dirty="0">
                <a:effectLst>
                  <a:outerShdw blurRad="38100" dist="38100" dir="2700000" algn="tl">
                    <a:schemeClr val="accent5">
                      <a:alpha val="43000"/>
                    </a:schemeClr>
                  </a:outerShdw>
                </a:effectLst>
                <a:latin typeface="GothamPro-Light"/>
              </a:rPr>
              <a:t>Борьба с сердечно-сосудистыми заболеваниями</a:t>
            </a:r>
            <a:endParaRPr lang="ru-RU" sz="2400" dirty="0" smtClean="0">
              <a:effectLst>
                <a:outerShdw blurRad="38100" dist="38100" dir="2700000" algn="tl">
                  <a:schemeClr val="accent5">
                    <a:alpha val="43000"/>
                  </a:schemeClr>
                </a:outerShdw>
              </a:effectLst>
              <a:latin typeface="GothamPro-Light"/>
            </a:endParaRPr>
          </a:p>
        </p:txBody>
      </p:sp>
      <p:graphicFrame>
        <p:nvGraphicFramePr>
          <p:cNvPr id="5" name="Схема 4"/>
          <p:cNvGraphicFramePr/>
          <p:nvPr>
            <p:extLst>
              <p:ext uri="{D42A27DB-BD31-4B8C-83A1-F6EECF244321}">
                <p14:modId xmlns:p14="http://schemas.microsoft.com/office/powerpoint/2010/main" val="1392871936"/>
              </p:ext>
            </p:extLst>
          </p:nvPr>
        </p:nvGraphicFramePr>
        <p:xfrm>
          <a:off x="235391" y="2453489"/>
          <a:ext cx="11697076" cy="3983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1" name="Группа 10">
            <a:extLst>
              <a:ext uri="{FF2B5EF4-FFF2-40B4-BE49-F238E27FC236}">
                <a16:creationId xmlns:a16="http://schemas.microsoft.com/office/drawing/2014/main" id="{5C0C3C86-C250-4DC3-87E8-8B1F2025D80C}"/>
              </a:ext>
            </a:extLst>
          </p:cNvPr>
          <p:cNvGrpSpPr/>
          <p:nvPr/>
        </p:nvGrpSpPr>
        <p:grpSpPr>
          <a:xfrm>
            <a:off x="222450" y="1884230"/>
            <a:ext cx="2079859" cy="466806"/>
            <a:chOff x="5706" y="525739"/>
            <a:chExt cx="1753637" cy="466806"/>
          </a:xfrm>
        </p:grpSpPr>
        <p:sp>
          <p:nvSpPr>
            <p:cNvPr id="12" name="Скругленный прямоугольник 8">
              <a:extLst>
                <a:ext uri="{FF2B5EF4-FFF2-40B4-BE49-F238E27FC236}">
                  <a16:creationId xmlns:a16="http://schemas.microsoft.com/office/drawing/2014/main" id="{23328CE2-A45B-40CF-955D-D5ED5B9614EC}"/>
                </a:ext>
              </a:extLst>
            </p:cNvPr>
            <p:cNvSpPr/>
            <p:nvPr/>
          </p:nvSpPr>
          <p:spPr>
            <a:xfrm>
              <a:off x="5706" y="525739"/>
              <a:ext cx="1753637" cy="46680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Скругленный прямоугольник 4">
              <a:extLst>
                <a:ext uri="{FF2B5EF4-FFF2-40B4-BE49-F238E27FC236}">
                  <a16:creationId xmlns:a16="http://schemas.microsoft.com/office/drawing/2014/main" id="{0D18C1D4-CD23-4B27-B35C-7AE825E9C677}"/>
                </a:ext>
              </a:extLst>
            </p:cNvPr>
            <p:cNvSpPr txBox="1"/>
            <p:nvPr/>
          </p:nvSpPr>
          <p:spPr>
            <a:xfrm>
              <a:off x="19378" y="539411"/>
              <a:ext cx="1726293" cy="43946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u-RU" sz="1600" kern="1200" dirty="0">
                  <a:latin typeface="GothamPro-Medium"/>
                </a:rPr>
                <a:t>Результаты проекта</a:t>
              </a:r>
            </a:p>
          </p:txBody>
        </p:sp>
      </p:grpSp>
    </p:spTree>
    <p:extLst>
      <p:ext uri="{BB962C8B-B14F-4D97-AF65-F5344CB8AC3E}">
        <p14:creationId xmlns:p14="http://schemas.microsoft.com/office/powerpoint/2010/main" val="33838072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extLst>
              <p:ext uri="{D42A27DB-BD31-4B8C-83A1-F6EECF244321}">
                <p14:modId xmlns:p14="http://schemas.microsoft.com/office/powerpoint/2010/main" val="3037804524"/>
              </p:ext>
            </p:extLst>
          </p:nvPr>
        </p:nvGraphicFramePr>
        <p:xfrm>
          <a:off x="234785" y="1935511"/>
          <a:ext cx="11697682" cy="4548059"/>
        </p:xfrm>
        <a:graphic>
          <a:graphicData uri="http://schemas.openxmlformats.org/drawingml/2006/table">
            <a:tbl>
              <a:tblPr>
                <a:tableStyleId>{E8B1032C-EA38-4F05-BA0D-38AFFFC7BED3}</a:tableStyleId>
              </a:tblPr>
              <a:tblGrid>
                <a:gridCol w="4020282">
                  <a:extLst>
                    <a:ext uri="{9D8B030D-6E8A-4147-A177-3AD203B41FA5}">
                      <a16:colId xmlns:a16="http://schemas.microsoft.com/office/drawing/2014/main" val="1269541688"/>
                    </a:ext>
                  </a:extLst>
                </a:gridCol>
                <a:gridCol w="1137981">
                  <a:extLst>
                    <a:ext uri="{9D8B030D-6E8A-4147-A177-3AD203B41FA5}">
                      <a16:colId xmlns:a16="http://schemas.microsoft.com/office/drawing/2014/main" val="997614137"/>
                    </a:ext>
                  </a:extLst>
                </a:gridCol>
                <a:gridCol w="1186105">
                  <a:extLst>
                    <a:ext uri="{9D8B030D-6E8A-4147-A177-3AD203B41FA5}">
                      <a16:colId xmlns:a16="http://schemas.microsoft.com/office/drawing/2014/main" val="3802918791"/>
                    </a:ext>
                  </a:extLst>
                </a:gridCol>
                <a:gridCol w="892219">
                  <a:extLst>
                    <a:ext uri="{9D8B030D-6E8A-4147-A177-3AD203B41FA5}">
                      <a16:colId xmlns:a16="http://schemas.microsoft.com/office/drawing/2014/main" val="2113580414"/>
                    </a:ext>
                  </a:extLst>
                </a:gridCol>
                <a:gridCol w="892219">
                  <a:extLst>
                    <a:ext uri="{9D8B030D-6E8A-4147-A177-3AD203B41FA5}">
                      <a16:colId xmlns:a16="http://schemas.microsoft.com/office/drawing/2014/main" val="1823875182"/>
                    </a:ext>
                  </a:extLst>
                </a:gridCol>
                <a:gridCol w="892219">
                  <a:extLst>
                    <a:ext uri="{9D8B030D-6E8A-4147-A177-3AD203B41FA5}">
                      <a16:colId xmlns:a16="http://schemas.microsoft.com/office/drawing/2014/main" val="538554658"/>
                    </a:ext>
                  </a:extLst>
                </a:gridCol>
                <a:gridCol w="892219">
                  <a:extLst>
                    <a:ext uri="{9D8B030D-6E8A-4147-A177-3AD203B41FA5}">
                      <a16:colId xmlns:a16="http://schemas.microsoft.com/office/drawing/2014/main" val="3752085336"/>
                    </a:ext>
                  </a:extLst>
                </a:gridCol>
                <a:gridCol w="892219">
                  <a:extLst>
                    <a:ext uri="{9D8B030D-6E8A-4147-A177-3AD203B41FA5}">
                      <a16:colId xmlns:a16="http://schemas.microsoft.com/office/drawing/2014/main" val="2434314901"/>
                    </a:ext>
                  </a:extLst>
                </a:gridCol>
                <a:gridCol w="892219">
                  <a:extLst>
                    <a:ext uri="{9D8B030D-6E8A-4147-A177-3AD203B41FA5}">
                      <a16:colId xmlns:a16="http://schemas.microsoft.com/office/drawing/2014/main" val="1265911962"/>
                    </a:ext>
                  </a:extLst>
                </a:gridCol>
              </a:tblGrid>
              <a:tr h="290298">
                <a:tc gridSpan="9">
                  <a:txBody>
                    <a:bodyPr/>
                    <a:lstStyle/>
                    <a:p>
                      <a:pPr marL="0" marR="0" lvl="0" indent="0" algn="ctr" defTabSz="914400" rtl="0" eaLnBrk="1" fontAlgn="auto" latinLnBrk="0" hangingPunct="1">
                        <a:lnSpc>
                          <a:spcPct val="120000"/>
                        </a:lnSpc>
                        <a:spcBef>
                          <a:spcPts val="0"/>
                        </a:spcBef>
                        <a:spcAft>
                          <a:spcPts val="0"/>
                        </a:spcAft>
                        <a:buClrTx/>
                        <a:buSzTx/>
                        <a:buFontTx/>
                        <a:buNone/>
                        <a:tabLst/>
                        <a:defRPr/>
                      </a:pPr>
                      <a:r>
                        <a:rPr lang="ru-RU" sz="1400" b="1" dirty="0">
                          <a:effectLst>
                            <a:outerShdw blurRad="38100" dist="38100" dir="2700000" algn="tl">
                              <a:srgbClr val="000000">
                                <a:alpha val="43137"/>
                              </a:srgbClr>
                            </a:outerShdw>
                          </a:effectLst>
                          <a:latin typeface="GothamPro-Light"/>
                        </a:rPr>
                        <a:t>Основные показатели</a:t>
                      </a:r>
                      <a:endParaRPr lang="ru-RU" sz="1400" b="1"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13403" marR="13403" marT="0" marB="0" anchor="ctr">
                    <a:solidFill>
                      <a:srgbClr val="EBF1E9"/>
                    </a:solidFill>
                  </a:tcPr>
                </a:tc>
                <a:tc hMerge="1">
                  <a:txBody>
                    <a:bodyPr/>
                    <a:lstStyle/>
                    <a:p>
                      <a:pPr algn="ctr">
                        <a:lnSpc>
                          <a:spcPct val="115000"/>
                        </a:lnSpc>
                        <a:spcAft>
                          <a:spcPts val="0"/>
                        </a:spcAft>
                      </a:pPr>
                      <a:endParaRPr lang="ru-RU" sz="1200"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solidFill>
                      <a:schemeClr val="accent6">
                        <a:lumMod val="20000"/>
                        <a:lumOff val="80000"/>
                      </a:schemeClr>
                    </a:solidFill>
                  </a:tcPr>
                </a:tc>
                <a:tc hMerge="1">
                  <a:txBody>
                    <a:bodyPr/>
                    <a:lstStyle/>
                    <a:p>
                      <a:pPr algn="ctr">
                        <a:lnSpc>
                          <a:spcPct val="115000"/>
                        </a:lnSpc>
                        <a:spcAft>
                          <a:spcPts val="0"/>
                        </a:spcAft>
                      </a:pPr>
                      <a:endParaRPr lang="ru-RU" sz="1200"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solidFill>
                      <a:schemeClr val="accent6">
                        <a:lumMod val="20000"/>
                        <a:lumOff val="80000"/>
                      </a:schemeClr>
                    </a:solidFill>
                  </a:tcPr>
                </a:tc>
                <a:tc hMerge="1">
                  <a:txBody>
                    <a:bodyPr/>
                    <a:lstStyle/>
                    <a:p>
                      <a:pPr algn="ctr">
                        <a:lnSpc>
                          <a:spcPct val="115000"/>
                        </a:lnSpc>
                        <a:spcAft>
                          <a:spcPts val="0"/>
                        </a:spcAft>
                      </a:pPr>
                      <a:endParaRPr lang="ru-RU" sz="1200"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solidFill>
                      <a:schemeClr val="accent6">
                        <a:lumMod val="20000"/>
                        <a:lumOff val="8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354379300"/>
                  </a:ext>
                </a:extLst>
              </a:tr>
              <a:tr h="290298">
                <a:tc rowSpan="2">
                  <a:txBody>
                    <a:bodyPr/>
                    <a:lstStyle/>
                    <a:p>
                      <a:pPr algn="ctr">
                        <a:lnSpc>
                          <a:spcPct val="120000"/>
                        </a:lnSpc>
                        <a:spcAft>
                          <a:spcPts val="0"/>
                        </a:spcAft>
                      </a:pPr>
                      <a:r>
                        <a:rPr lang="ru-RU" sz="1200" dirty="0">
                          <a:effectLst>
                            <a:outerShdw blurRad="38100" dist="38100" dir="2700000" algn="tl">
                              <a:srgbClr val="000000">
                                <a:alpha val="43137"/>
                              </a:srgbClr>
                            </a:outerShdw>
                          </a:effectLst>
                          <a:latin typeface="GothamPro-Medium"/>
                        </a:rPr>
                        <a:t>Наименование показателя</a:t>
                      </a:r>
                      <a:endParaRPr lang="ru-RU" sz="1200"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solidFill>
                      <a:schemeClr val="accent6">
                        <a:lumMod val="20000"/>
                        <a:lumOff val="80000"/>
                      </a:schemeClr>
                    </a:solidFill>
                  </a:tcPr>
                </a:tc>
                <a:tc rowSpan="2">
                  <a:txBody>
                    <a:bodyPr/>
                    <a:lstStyle/>
                    <a:p>
                      <a:pPr algn="ctr">
                        <a:lnSpc>
                          <a:spcPct val="120000"/>
                        </a:lnSpc>
                        <a:spcAft>
                          <a:spcPts val="0"/>
                        </a:spcAft>
                      </a:pPr>
                      <a:r>
                        <a:rPr lang="ru-RU" sz="1200" dirty="0" smtClean="0">
                          <a:effectLst>
                            <a:outerShdw blurRad="38100" dist="38100" dir="2700000" algn="tl">
                              <a:srgbClr val="000000">
                                <a:alpha val="43137"/>
                              </a:srgbClr>
                            </a:outerShdw>
                          </a:effectLst>
                          <a:latin typeface="GothamPro-Medium"/>
                          <a:ea typeface="+mn-ea"/>
                          <a:cs typeface="+mn-cs"/>
                        </a:rPr>
                        <a:t>Тип</a:t>
                      </a:r>
                      <a:r>
                        <a:rPr lang="ru-RU" sz="1200" baseline="0" dirty="0" smtClean="0">
                          <a:effectLst>
                            <a:outerShdw blurRad="38100" dist="38100" dir="2700000" algn="tl">
                              <a:srgbClr val="000000">
                                <a:alpha val="43137"/>
                              </a:srgbClr>
                            </a:outerShdw>
                          </a:effectLst>
                          <a:latin typeface="GothamPro-Medium"/>
                          <a:ea typeface="+mn-ea"/>
                          <a:cs typeface="+mn-cs"/>
                        </a:rPr>
                        <a:t> </a:t>
                      </a:r>
                      <a:br>
                        <a:rPr lang="ru-RU" sz="1200" baseline="0" dirty="0" smtClean="0">
                          <a:effectLst>
                            <a:outerShdw blurRad="38100" dist="38100" dir="2700000" algn="tl">
                              <a:srgbClr val="000000">
                                <a:alpha val="43137"/>
                              </a:srgbClr>
                            </a:outerShdw>
                          </a:effectLst>
                          <a:latin typeface="GothamPro-Medium"/>
                          <a:ea typeface="+mn-ea"/>
                          <a:cs typeface="+mn-cs"/>
                        </a:rPr>
                      </a:br>
                      <a:r>
                        <a:rPr lang="ru-RU" sz="1200" baseline="0" dirty="0" smtClean="0">
                          <a:effectLst>
                            <a:outerShdw blurRad="38100" dist="38100" dir="2700000" algn="tl">
                              <a:srgbClr val="000000">
                                <a:alpha val="43137"/>
                              </a:srgbClr>
                            </a:outerShdw>
                          </a:effectLst>
                          <a:latin typeface="GothamPro-Medium"/>
                          <a:ea typeface="+mn-ea"/>
                          <a:cs typeface="+mn-cs"/>
                        </a:rPr>
                        <a:t>показателя</a:t>
                      </a:r>
                      <a:endParaRPr lang="ru-RU" sz="1200"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solidFill>
                      <a:schemeClr val="accent6">
                        <a:lumMod val="20000"/>
                        <a:lumOff val="80000"/>
                      </a:schemeClr>
                    </a:solidFill>
                  </a:tcPr>
                </a:tc>
                <a:tc rowSpan="2">
                  <a:txBody>
                    <a:bodyPr/>
                    <a:lstStyle/>
                    <a:p>
                      <a:pPr algn="ctr">
                        <a:lnSpc>
                          <a:spcPct val="120000"/>
                        </a:lnSpc>
                        <a:spcAft>
                          <a:spcPts val="0"/>
                        </a:spcAft>
                      </a:pPr>
                      <a:r>
                        <a:rPr lang="ru-RU" sz="1200" dirty="0">
                          <a:effectLst>
                            <a:outerShdw blurRad="38100" dist="38100" dir="2700000" algn="tl">
                              <a:srgbClr val="000000">
                                <a:alpha val="43137"/>
                              </a:srgbClr>
                            </a:outerShdw>
                          </a:effectLst>
                          <a:latin typeface="GothamPro-Medium"/>
                        </a:rPr>
                        <a:t>Базовое </a:t>
                      </a:r>
                      <a:r>
                        <a:rPr lang="ru-RU" sz="1200" dirty="0" smtClean="0">
                          <a:effectLst>
                            <a:outerShdw blurRad="38100" dist="38100" dir="2700000" algn="tl">
                              <a:srgbClr val="000000">
                                <a:alpha val="43137"/>
                              </a:srgbClr>
                            </a:outerShdw>
                          </a:effectLst>
                          <a:latin typeface="GothamPro-Medium"/>
                        </a:rPr>
                        <a:t>значение</a:t>
                      </a:r>
                      <a:endParaRPr lang="ru-RU" sz="1200" dirty="0">
                        <a:effectLst>
                          <a:outerShdw blurRad="38100" dist="38100" dir="2700000" algn="tl">
                            <a:srgbClr val="000000">
                              <a:alpha val="43137"/>
                            </a:srgbClr>
                          </a:outerShdw>
                        </a:effectLst>
                        <a:latin typeface="GothamPro-Medium"/>
                      </a:endParaRPr>
                    </a:p>
                  </a:txBody>
                  <a:tcPr marL="13403" marR="13403" marT="0" marB="0" anchor="ctr">
                    <a:solidFill>
                      <a:schemeClr val="accent6">
                        <a:lumMod val="20000"/>
                        <a:lumOff val="80000"/>
                      </a:schemeClr>
                    </a:solidFill>
                  </a:tcPr>
                </a:tc>
                <a:tc gridSpan="6">
                  <a:txBody>
                    <a:bodyPr/>
                    <a:lstStyle/>
                    <a:p>
                      <a:pPr algn="ctr">
                        <a:lnSpc>
                          <a:spcPct val="120000"/>
                        </a:lnSpc>
                        <a:spcAft>
                          <a:spcPts val="0"/>
                        </a:spcAft>
                      </a:pPr>
                      <a:r>
                        <a:rPr lang="ru-RU" sz="1200" dirty="0">
                          <a:effectLst>
                            <a:outerShdw blurRad="38100" dist="38100" dir="2700000" algn="tl">
                              <a:srgbClr val="000000">
                                <a:alpha val="43137"/>
                              </a:srgbClr>
                            </a:outerShdw>
                          </a:effectLst>
                          <a:latin typeface="GothamPro-Medium"/>
                        </a:rPr>
                        <a:t>Период, год</a:t>
                      </a:r>
                      <a:endParaRPr lang="ru-RU" sz="1200"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solidFill>
                      <a:schemeClr val="accent6">
                        <a:lumMod val="20000"/>
                        <a:lumOff val="8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054689448"/>
                  </a:ext>
                </a:extLst>
              </a:tr>
              <a:tr h="365132">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20000"/>
                        </a:lnSpc>
                        <a:spcAft>
                          <a:spcPts val="0"/>
                        </a:spcAft>
                      </a:pPr>
                      <a:r>
                        <a:rPr lang="ru-RU" sz="1200" dirty="0">
                          <a:effectLst>
                            <a:outerShdw blurRad="38100" dist="38100" dir="2700000" algn="tl">
                              <a:srgbClr val="000000">
                                <a:alpha val="43137"/>
                              </a:srgbClr>
                            </a:outerShdw>
                          </a:effectLst>
                          <a:latin typeface="GothamPro-Medium"/>
                        </a:rPr>
                        <a:t>2019</a:t>
                      </a:r>
                      <a:endParaRPr lang="ru-RU" sz="1200"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solidFill>
                      <a:schemeClr val="accent6">
                        <a:lumMod val="20000"/>
                        <a:lumOff val="80000"/>
                      </a:schemeClr>
                    </a:solidFill>
                  </a:tcPr>
                </a:tc>
                <a:tc>
                  <a:txBody>
                    <a:bodyPr/>
                    <a:lstStyle/>
                    <a:p>
                      <a:pPr algn="ctr">
                        <a:lnSpc>
                          <a:spcPct val="120000"/>
                        </a:lnSpc>
                        <a:spcAft>
                          <a:spcPts val="0"/>
                        </a:spcAft>
                      </a:pPr>
                      <a:r>
                        <a:rPr lang="ru-RU" sz="1200" dirty="0">
                          <a:effectLst>
                            <a:outerShdw blurRad="38100" dist="38100" dir="2700000" algn="tl">
                              <a:srgbClr val="000000">
                                <a:alpha val="43137"/>
                              </a:srgbClr>
                            </a:outerShdw>
                          </a:effectLst>
                          <a:latin typeface="GothamPro-Medium"/>
                        </a:rPr>
                        <a:t>2020</a:t>
                      </a:r>
                      <a:endParaRPr lang="ru-RU" sz="1200"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solidFill>
                      <a:schemeClr val="accent6">
                        <a:lumMod val="20000"/>
                        <a:lumOff val="80000"/>
                      </a:schemeClr>
                    </a:solidFill>
                  </a:tcPr>
                </a:tc>
                <a:tc>
                  <a:txBody>
                    <a:bodyPr/>
                    <a:lstStyle/>
                    <a:p>
                      <a:pPr algn="ctr">
                        <a:lnSpc>
                          <a:spcPct val="120000"/>
                        </a:lnSpc>
                        <a:spcAft>
                          <a:spcPts val="0"/>
                        </a:spcAft>
                      </a:pPr>
                      <a:r>
                        <a:rPr lang="ru-RU" sz="1200" dirty="0">
                          <a:effectLst>
                            <a:outerShdw blurRad="38100" dist="38100" dir="2700000" algn="tl">
                              <a:srgbClr val="000000">
                                <a:alpha val="43137"/>
                              </a:srgbClr>
                            </a:outerShdw>
                          </a:effectLst>
                          <a:latin typeface="GothamPro-Medium"/>
                        </a:rPr>
                        <a:t>2021</a:t>
                      </a:r>
                      <a:endParaRPr lang="ru-RU" sz="1200"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solidFill>
                      <a:schemeClr val="accent6">
                        <a:lumMod val="20000"/>
                        <a:lumOff val="80000"/>
                      </a:schemeClr>
                    </a:solidFill>
                  </a:tcPr>
                </a:tc>
                <a:tc>
                  <a:txBody>
                    <a:bodyPr/>
                    <a:lstStyle/>
                    <a:p>
                      <a:pPr algn="ctr">
                        <a:lnSpc>
                          <a:spcPct val="120000"/>
                        </a:lnSpc>
                        <a:spcAft>
                          <a:spcPts val="0"/>
                        </a:spcAft>
                      </a:pPr>
                      <a:r>
                        <a:rPr lang="ru-RU" sz="1200" dirty="0">
                          <a:effectLst>
                            <a:outerShdw blurRad="38100" dist="38100" dir="2700000" algn="tl">
                              <a:srgbClr val="000000">
                                <a:alpha val="43137"/>
                              </a:srgbClr>
                            </a:outerShdw>
                          </a:effectLst>
                          <a:latin typeface="GothamPro-Medium"/>
                        </a:rPr>
                        <a:t>2022</a:t>
                      </a:r>
                      <a:endParaRPr lang="ru-RU" sz="1200"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solidFill>
                      <a:schemeClr val="accent6">
                        <a:lumMod val="20000"/>
                        <a:lumOff val="80000"/>
                      </a:schemeClr>
                    </a:solidFill>
                  </a:tcPr>
                </a:tc>
                <a:tc>
                  <a:txBody>
                    <a:bodyPr/>
                    <a:lstStyle/>
                    <a:p>
                      <a:pPr algn="ctr">
                        <a:lnSpc>
                          <a:spcPct val="120000"/>
                        </a:lnSpc>
                        <a:spcAft>
                          <a:spcPts val="0"/>
                        </a:spcAft>
                      </a:pPr>
                      <a:r>
                        <a:rPr lang="ru-RU" sz="1200" dirty="0">
                          <a:effectLst>
                            <a:outerShdw blurRad="38100" dist="38100" dir="2700000" algn="tl">
                              <a:srgbClr val="000000">
                                <a:alpha val="43137"/>
                              </a:srgbClr>
                            </a:outerShdw>
                          </a:effectLst>
                          <a:latin typeface="GothamPro-Medium"/>
                        </a:rPr>
                        <a:t>2023</a:t>
                      </a:r>
                      <a:endParaRPr lang="ru-RU" sz="1200"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solidFill>
                      <a:schemeClr val="accent6">
                        <a:lumMod val="20000"/>
                        <a:lumOff val="80000"/>
                      </a:schemeClr>
                    </a:solidFill>
                  </a:tcPr>
                </a:tc>
                <a:tc>
                  <a:txBody>
                    <a:bodyPr/>
                    <a:lstStyle/>
                    <a:p>
                      <a:pPr algn="ctr">
                        <a:lnSpc>
                          <a:spcPct val="120000"/>
                        </a:lnSpc>
                        <a:spcAft>
                          <a:spcPts val="0"/>
                        </a:spcAft>
                      </a:pPr>
                      <a:r>
                        <a:rPr lang="ru-RU" sz="1200" dirty="0">
                          <a:effectLst>
                            <a:outerShdw blurRad="38100" dist="38100" dir="2700000" algn="tl">
                              <a:srgbClr val="000000">
                                <a:alpha val="43137"/>
                              </a:srgbClr>
                            </a:outerShdw>
                          </a:effectLst>
                          <a:latin typeface="GothamPro-Medium"/>
                        </a:rPr>
                        <a:t>2024</a:t>
                      </a:r>
                      <a:endParaRPr lang="ru-RU" sz="1200"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solidFill>
                      <a:schemeClr val="accent6">
                        <a:lumMod val="20000"/>
                        <a:lumOff val="80000"/>
                      </a:schemeClr>
                    </a:solidFill>
                  </a:tcPr>
                </a:tc>
                <a:extLst>
                  <a:ext uri="{0D108BD9-81ED-4DB2-BD59-A6C34878D82A}">
                    <a16:rowId xmlns:a16="http://schemas.microsoft.com/office/drawing/2014/main" val="3551431667"/>
                  </a:ext>
                </a:extLst>
              </a:tr>
              <a:tr h="482418">
                <a:tc>
                  <a:txBody>
                    <a:bodyPr/>
                    <a:lstStyle/>
                    <a:p>
                      <a:pPr>
                        <a:lnSpc>
                          <a:spcPct val="107000"/>
                        </a:lnSpc>
                        <a:spcAft>
                          <a:spcPts val="0"/>
                        </a:spcAft>
                      </a:pPr>
                      <a:r>
                        <a:rPr lang="ru-RU" sz="1200" b="0" i="0" dirty="0">
                          <a:effectLst>
                            <a:outerShdw blurRad="38100" dist="38100" dir="2700000" algn="tl">
                              <a:srgbClr val="000000">
                                <a:alpha val="43137"/>
                              </a:srgbClr>
                            </a:outerShdw>
                          </a:effectLst>
                          <a:latin typeface="GothamPro-Light"/>
                          <a:ea typeface="Arial Unicode MS"/>
                        </a:rPr>
                        <a:t>Снижение смертности от инфаркта миокарда, на 100 тыс. населения</a:t>
                      </a:r>
                      <a:endParaRPr lang="ru-RU" sz="1200" b="0" i="0" dirty="0">
                        <a:effectLst>
                          <a:outerShdw blurRad="38100" dist="38100" dir="2700000" algn="tl">
                            <a:srgbClr val="000000">
                              <a:alpha val="43137"/>
                            </a:srgbClr>
                          </a:outerShdw>
                        </a:effectLst>
                        <a:latin typeface="GothamPro-Light"/>
                        <a:ea typeface="Times New Roman" panose="02020603050405020304" pitchFamily="18" charset="0"/>
                      </a:endParaRPr>
                    </a:p>
                  </a:txBody>
                  <a:tcPr marL="6350" marR="6350" marT="0" marB="0" anchor="ctr"/>
                </a:tc>
                <a:tc>
                  <a:txBody>
                    <a:bodyPr/>
                    <a:lstStyle/>
                    <a:p>
                      <a:pPr algn="ctr">
                        <a:lnSpc>
                          <a:spcPct val="107000"/>
                        </a:lnSpc>
                        <a:spcAft>
                          <a:spcPts val="0"/>
                        </a:spcAft>
                      </a:pPr>
                      <a:r>
                        <a:rPr lang="ru-RU" sz="1200" b="1" i="0" dirty="0">
                          <a:effectLst>
                            <a:outerShdw blurRad="38100" dist="38100" dir="2700000" algn="tl">
                              <a:srgbClr val="000000">
                                <a:alpha val="43137"/>
                              </a:srgbClr>
                            </a:outerShdw>
                          </a:effectLst>
                          <a:latin typeface="GothamPro-Light"/>
                          <a:ea typeface="Times New Roman" panose="02020603050405020304" pitchFamily="18" charset="0"/>
                          <a:cs typeface="Times New Roman" panose="02020603050405020304" pitchFamily="18" charset="0"/>
                        </a:rPr>
                        <a:t>основной</a:t>
                      </a:r>
                      <a:endParaRPr lang="ru-RU" sz="1200" b="1" i="0" dirty="0">
                        <a:effectLst>
                          <a:outerShdw blurRad="38100" dist="38100" dir="2700000" algn="tl">
                            <a:srgbClr val="000000">
                              <a:alpha val="43137"/>
                            </a:srgbClr>
                          </a:outerShdw>
                        </a:effectLst>
                        <a:latin typeface="GothamPro-Light"/>
                        <a:ea typeface="Times New Roman" panose="02020603050405020304" pitchFamily="18" charset="0"/>
                        <a:cs typeface="Calibri" panose="020F0502020204030204" pitchFamily="34" charset="0"/>
                      </a:endParaRPr>
                    </a:p>
                  </a:txBody>
                  <a:tcPr marL="6350" marR="6350" marT="0" marB="0" anchor="ctr"/>
                </a:tc>
                <a:tc>
                  <a:txBody>
                    <a:bodyPr/>
                    <a:lstStyle/>
                    <a:p>
                      <a:pPr marL="317500" indent="-317500" algn="ctr">
                        <a:lnSpc>
                          <a:spcPct val="107000"/>
                        </a:lnSpc>
                        <a:spcAft>
                          <a:spcPts val="0"/>
                        </a:spcAft>
                      </a:pPr>
                      <a:r>
                        <a:rPr lang="ru-RU" sz="1200" b="1" i="0" dirty="0">
                          <a:effectLst>
                            <a:outerShdw blurRad="38100" dist="38100" dir="2700000" algn="tl">
                              <a:srgbClr val="000000">
                                <a:alpha val="43137"/>
                              </a:srgbClr>
                            </a:outerShdw>
                          </a:effectLst>
                          <a:latin typeface="GothamPro-Light"/>
                          <a:ea typeface="Times New Roman" panose="02020603050405020304" pitchFamily="18" charset="0"/>
                        </a:rPr>
                        <a:t>14,5</a:t>
                      </a:r>
                    </a:p>
                  </a:txBody>
                  <a:tcPr marL="6350" marR="6350" marT="0" marB="0" anchor="ctr"/>
                </a:tc>
                <a:tc>
                  <a:txBody>
                    <a:bodyPr/>
                    <a:lstStyle/>
                    <a:p>
                      <a:pPr marL="304800" indent="-304800" algn="ctr">
                        <a:lnSpc>
                          <a:spcPct val="107000"/>
                        </a:lnSpc>
                        <a:spcAft>
                          <a:spcPts val="0"/>
                        </a:spcAft>
                      </a:pPr>
                      <a:r>
                        <a:rPr lang="ru-RU" sz="1400" b="1" dirty="0">
                          <a:effectLst>
                            <a:outerShdw blurRad="38100" dist="38100" dir="2700000" algn="tl">
                              <a:srgbClr val="000000">
                                <a:alpha val="43137"/>
                              </a:srgbClr>
                            </a:outerShdw>
                          </a:effectLst>
                          <a:latin typeface="GothamPro-Light"/>
                          <a:ea typeface="Times New Roman" panose="02020603050405020304" pitchFamily="18" charset="0"/>
                        </a:rPr>
                        <a:t>13,4</a:t>
                      </a:r>
                    </a:p>
                  </a:txBody>
                  <a:tcPr marL="6350" marR="6350" marT="0" marB="0" anchor="ctr"/>
                </a:tc>
                <a:tc>
                  <a:txBody>
                    <a:bodyPr/>
                    <a:lstStyle/>
                    <a:p>
                      <a:pPr marL="304800" indent="-304800" algn="ctr">
                        <a:lnSpc>
                          <a:spcPct val="107000"/>
                        </a:lnSpc>
                        <a:spcAft>
                          <a:spcPts val="0"/>
                        </a:spcAft>
                      </a:pPr>
                      <a:r>
                        <a:rPr lang="ru-RU" sz="1400" b="1">
                          <a:effectLst>
                            <a:outerShdw blurRad="38100" dist="38100" dir="2700000" algn="tl">
                              <a:srgbClr val="000000">
                                <a:alpha val="43137"/>
                              </a:srgbClr>
                            </a:outerShdw>
                          </a:effectLst>
                          <a:latin typeface="GothamPro-Light"/>
                          <a:ea typeface="Times New Roman" panose="02020603050405020304" pitchFamily="18" charset="0"/>
                        </a:rPr>
                        <a:t>12,9</a:t>
                      </a:r>
                    </a:p>
                  </a:txBody>
                  <a:tcPr marL="6350" marR="6350" marT="0" marB="0" anchor="ctr"/>
                </a:tc>
                <a:tc>
                  <a:txBody>
                    <a:bodyPr/>
                    <a:lstStyle/>
                    <a:p>
                      <a:pPr marL="304800" indent="-288290" algn="ctr">
                        <a:lnSpc>
                          <a:spcPct val="107000"/>
                        </a:lnSpc>
                        <a:spcAft>
                          <a:spcPts val="0"/>
                        </a:spcAft>
                      </a:pPr>
                      <a:r>
                        <a:rPr lang="ru-RU" sz="1400" b="1">
                          <a:effectLst>
                            <a:outerShdw blurRad="38100" dist="38100" dir="2700000" algn="tl">
                              <a:srgbClr val="000000">
                                <a:alpha val="43137"/>
                              </a:srgbClr>
                            </a:outerShdw>
                          </a:effectLst>
                          <a:latin typeface="GothamPro-Light"/>
                          <a:ea typeface="Times New Roman" panose="02020603050405020304" pitchFamily="18" charset="0"/>
                        </a:rPr>
                        <a:t>12,4</a:t>
                      </a:r>
                    </a:p>
                  </a:txBody>
                  <a:tcPr marL="6350" marR="6350" marT="0" marB="0" anchor="ctr"/>
                </a:tc>
                <a:tc>
                  <a:txBody>
                    <a:bodyPr/>
                    <a:lstStyle/>
                    <a:p>
                      <a:pPr marL="317500" indent="-317500" algn="ctr">
                        <a:lnSpc>
                          <a:spcPct val="107000"/>
                        </a:lnSpc>
                        <a:spcAft>
                          <a:spcPts val="0"/>
                        </a:spcAft>
                      </a:pPr>
                      <a:r>
                        <a:rPr lang="ru-RU" sz="1400" b="1">
                          <a:effectLst>
                            <a:outerShdw blurRad="38100" dist="38100" dir="2700000" algn="tl">
                              <a:srgbClr val="000000">
                                <a:alpha val="43137"/>
                              </a:srgbClr>
                            </a:outerShdw>
                          </a:effectLst>
                          <a:latin typeface="GothamPro-Light"/>
                          <a:ea typeface="Times New Roman" panose="02020603050405020304" pitchFamily="18" charset="0"/>
                        </a:rPr>
                        <a:t>12,0</a:t>
                      </a:r>
                    </a:p>
                  </a:txBody>
                  <a:tcPr marL="6350" marR="6350" marT="0" marB="0" anchor="ctr"/>
                </a:tc>
                <a:tc>
                  <a:txBody>
                    <a:bodyPr/>
                    <a:lstStyle/>
                    <a:p>
                      <a:pPr marL="317500" indent="-317500" algn="ctr">
                        <a:lnSpc>
                          <a:spcPct val="107000"/>
                        </a:lnSpc>
                        <a:spcAft>
                          <a:spcPts val="0"/>
                        </a:spcAft>
                      </a:pPr>
                      <a:r>
                        <a:rPr lang="ru-RU" sz="1400" b="1">
                          <a:effectLst>
                            <a:outerShdw blurRad="38100" dist="38100" dir="2700000" algn="tl">
                              <a:srgbClr val="000000">
                                <a:alpha val="43137"/>
                              </a:srgbClr>
                            </a:outerShdw>
                          </a:effectLst>
                          <a:latin typeface="GothamPro-Light"/>
                          <a:ea typeface="Times New Roman" panose="02020603050405020304" pitchFamily="18" charset="0"/>
                        </a:rPr>
                        <a:t>11,5</a:t>
                      </a:r>
                    </a:p>
                  </a:txBody>
                  <a:tcPr marL="6350" marR="6350" marT="0" marB="0" anchor="ctr"/>
                </a:tc>
                <a:tc>
                  <a:txBody>
                    <a:bodyPr/>
                    <a:lstStyle/>
                    <a:p>
                      <a:pPr marL="317500" indent="-317500" algn="ctr">
                        <a:lnSpc>
                          <a:spcPct val="107000"/>
                        </a:lnSpc>
                        <a:spcAft>
                          <a:spcPts val="0"/>
                        </a:spcAft>
                      </a:pPr>
                      <a:r>
                        <a:rPr lang="ru-RU" sz="1400" b="1">
                          <a:effectLst>
                            <a:outerShdw blurRad="38100" dist="38100" dir="2700000" algn="tl">
                              <a:srgbClr val="000000">
                                <a:alpha val="43137"/>
                              </a:srgbClr>
                            </a:outerShdw>
                          </a:effectLst>
                          <a:latin typeface="GothamPro-Light"/>
                          <a:ea typeface="Times New Roman" panose="02020603050405020304" pitchFamily="18" charset="0"/>
                        </a:rPr>
                        <a:t>11,1</a:t>
                      </a:r>
                    </a:p>
                  </a:txBody>
                  <a:tcPr marL="6350" marR="6350" marT="0" marB="0" anchor="ctr"/>
                </a:tc>
                <a:extLst>
                  <a:ext uri="{0D108BD9-81ED-4DB2-BD59-A6C34878D82A}">
                    <a16:rowId xmlns:a16="http://schemas.microsoft.com/office/drawing/2014/main" val="1019103457"/>
                  </a:ext>
                </a:extLst>
              </a:tr>
              <a:tr h="487750">
                <a:tc>
                  <a:txBody>
                    <a:bodyPr/>
                    <a:lstStyle/>
                    <a:p>
                      <a:pPr>
                        <a:lnSpc>
                          <a:spcPct val="107000"/>
                        </a:lnSpc>
                        <a:spcAft>
                          <a:spcPts val="0"/>
                        </a:spcAft>
                      </a:pPr>
                      <a:r>
                        <a:rPr lang="ru-RU" sz="1200" b="0" i="0" dirty="0">
                          <a:effectLst>
                            <a:outerShdw blurRad="38100" dist="38100" dir="2700000" algn="tl">
                              <a:srgbClr val="000000">
                                <a:alpha val="43137"/>
                              </a:srgbClr>
                            </a:outerShdw>
                          </a:effectLst>
                          <a:latin typeface="GothamPro-Light"/>
                          <a:ea typeface="Arial Unicode MS"/>
                        </a:rPr>
                        <a:t>Снижение смертности от острого нарушения мозгового кровообращения, на 100 тыс. населения</a:t>
                      </a:r>
                      <a:endParaRPr lang="ru-RU" sz="1200" b="0" i="0" dirty="0">
                        <a:effectLst>
                          <a:outerShdw blurRad="38100" dist="38100" dir="2700000" algn="tl">
                            <a:srgbClr val="000000">
                              <a:alpha val="43137"/>
                            </a:srgbClr>
                          </a:outerShdw>
                        </a:effectLst>
                        <a:latin typeface="GothamPro-Light"/>
                        <a:ea typeface="Times New Roman" panose="02020603050405020304" pitchFamily="18" charset="0"/>
                      </a:endParaRPr>
                    </a:p>
                  </a:txBody>
                  <a:tcPr marL="6350" marR="6350" marT="0" marB="0" anchor="ctr"/>
                </a:tc>
                <a:tc>
                  <a:txBody>
                    <a:bodyPr/>
                    <a:lstStyle/>
                    <a:p>
                      <a:pPr algn="ctr">
                        <a:lnSpc>
                          <a:spcPts val="1800"/>
                        </a:lnSpc>
                        <a:spcAft>
                          <a:spcPts val="0"/>
                        </a:spcAft>
                      </a:pPr>
                      <a:r>
                        <a:rPr lang="ru-RU" sz="1200" b="1" i="0" dirty="0">
                          <a:effectLst>
                            <a:outerShdw blurRad="38100" dist="38100" dir="2700000" algn="tl">
                              <a:srgbClr val="000000">
                                <a:alpha val="43137"/>
                              </a:srgbClr>
                            </a:outerShdw>
                          </a:effectLst>
                          <a:latin typeface="GothamPro-Light"/>
                          <a:ea typeface="Times New Roman" panose="02020603050405020304" pitchFamily="18" charset="0"/>
                        </a:rPr>
                        <a:t>основной</a:t>
                      </a:r>
                    </a:p>
                  </a:txBody>
                  <a:tcPr marL="6350" marR="6350" marT="0" marB="0" anchor="ctr"/>
                </a:tc>
                <a:tc>
                  <a:txBody>
                    <a:bodyPr/>
                    <a:lstStyle/>
                    <a:p>
                      <a:pPr marL="317500" indent="-317500" algn="ctr">
                        <a:lnSpc>
                          <a:spcPct val="107000"/>
                        </a:lnSpc>
                        <a:spcAft>
                          <a:spcPts val="0"/>
                        </a:spcAft>
                      </a:pPr>
                      <a:r>
                        <a:rPr lang="ru-RU" sz="1200" b="1" i="0" dirty="0">
                          <a:effectLst>
                            <a:outerShdw blurRad="38100" dist="38100" dir="2700000" algn="tl">
                              <a:srgbClr val="000000">
                                <a:alpha val="43137"/>
                              </a:srgbClr>
                            </a:outerShdw>
                          </a:effectLst>
                          <a:latin typeface="GothamPro-Light"/>
                          <a:ea typeface="Times New Roman" panose="02020603050405020304" pitchFamily="18" charset="0"/>
                        </a:rPr>
                        <a:t>28,4</a:t>
                      </a:r>
                    </a:p>
                  </a:txBody>
                  <a:tcPr marL="6350" marR="6350" marT="0" marB="0" anchor="ctr"/>
                </a:tc>
                <a:tc>
                  <a:txBody>
                    <a:bodyPr/>
                    <a:lstStyle/>
                    <a:p>
                      <a:pPr marL="304800" indent="-304800" algn="ctr">
                        <a:lnSpc>
                          <a:spcPct val="107000"/>
                        </a:lnSpc>
                        <a:spcAft>
                          <a:spcPts val="0"/>
                        </a:spcAft>
                      </a:pPr>
                      <a:r>
                        <a:rPr lang="ru-RU" sz="1400" b="1" dirty="0">
                          <a:effectLst>
                            <a:outerShdw blurRad="38100" dist="38100" dir="2700000" algn="tl">
                              <a:srgbClr val="000000">
                                <a:alpha val="43137"/>
                              </a:srgbClr>
                            </a:outerShdw>
                          </a:effectLst>
                          <a:latin typeface="GothamPro-Light"/>
                          <a:ea typeface="Times New Roman" panose="02020603050405020304" pitchFamily="18" charset="0"/>
                        </a:rPr>
                        <a:t>26,4</a:t>
                      </a:r>
                    </a:p>
                  </a:txBody>
                  <a:tcPr marL="6350" marR="6350" marT="0" marB="0" anchor="ctr"/>
                </a:tc>
                <a:tc>
                  <a:txBody>
                    <a:bodyPr/>
                    <a:lstStyle/>
                    <a:p>
                      <a:pPr marL="304800" indent="-304800" algn="ctr">
                        <a:lnSpc>
                          <a:spcPct val="107000"/>
                        </a:lnSpc>
                        <a:spcAft>
                          <a:spcPts val="0"/>
                        </a:spcAft>
                      </a:pPr>
                      <a:r>
                        <a:rPr lang="ru-RU" sz="1400" b="1" dirty="0">
                          <a:effectLst>
                            <a:outerShdw blurRad="38100" dist="38100" dir="2700000" algn="tl">
                              <a:srgbClr val="000000">
                                <a:alpha val="43137"/>
                              </a:srgbClr>
                            </a:outerShdw>
                          </a:effectLst>
                          <a:latin typeface="GothamPro-Light"/>
                          <a:ea typeface="Times New Roman" panose="02020603050405020304" pitchFamily="18" charset="0"/>
                        </a:rPr>
                        <a:t>25,4</a:t>
                      </a:r>
                    </a:p>
                  </a:txBody>
                  <a:tcPr marL="6350" marR="6350" marT="0" marB="0" anchor="ctr"/>
                </a:tc>
                <a:tc>
                  <a:txBody>
                    <a:bodyPr/>
                    <a:lstStyle/>
                    <a:p>
                      <a:pPr marL="304800" indent="-288290" algn="ctr">
                        <a:lnSpc>
                          <a:spcPct val="107000"/>
                        </a:lnSpc>
                        <a:spcAft>
                          <a:spcPts val="0"/>
                        </a:spcAft>
                      </a:pPr>
                      <a:r>
                        <a:rPr lang="ru-RU" sz="1400" b="1">
                          <a:effectLst>
                            <a:outerShdw blurRad="38100" dist="38100" dir="2700000" algn="tl">
                              <a:srgbClr val="000000">
                                <a:alpha val="43137"/>
                              </a:srgbClr>
                            </a:outerShdw>
                          </a:effectLst>
                          <a:latin typeface="GothamPro-Light"/>
                          <a:ea typeface="Times New Roman" panose="02020603050405020304" pitchFamily="18" charset="0"/>
                        </a:rPr>
                        <a:t>24,4</a:t>
                      </a:r>
                    </a:p>
                  </a:txBody>
                  <a:tcPr marL="6350" marR="6350" marT="0" marB="0" anchor="ctr"/>
                </a:tc>
                <a:tc>
                  <a:txBody>
                    <a:bodyPr/>
                    <a:lstStyle/>
                    <a:p>
                      <a:pPr marL="317500" indent="-317500" algn="ctr">
                        <a:lnSpc>
                          <a:spcPct val="107000"/>
                        </a:lnSpc>
                        <a:spcAft>
                          <a:spcPts val="0"/>
                        </a:spcAft>
                      </a:pPr>
                      <a:r>
                        <a:rPr lang="ru-RU" sz="1400" b="1">
                          <a:effectLst>
                            <a:outerShdw blurRad="38100" dist="38100" dir="2700000" algn="tl">
                              <a:srgbClr val="000000">
                                <a:alpha val="43137"/>
                              </a:srgbClr>
                            </a:outerShdw>
                          </a:effectLst>
                          <a:latin typeface="GothamPro-Light"/>
                          <a:ea typeface="Times New Roman" panose="02020603050405020304" pitchFamily="18" charset="0"/>
                        </a:rPr>
                        <a:t>23,</a:t>
                      </a:r>
                      <a:r>
                        <a:rPr lang="en-US" sz="1400" b="1">
                          <a:effectLst>
                            <a:outerShdw blurRad="38100" dist="38100" dir="2700000" algn="tl">
                              <a:srgbClr val="000000">
                                <a:alpha val="43137"/>
                              </a:srgbClr>
                            </a:outerShdw>
                          </a:effectLst>
                          <a:latin typeface="GothamPro-Light"/>
                          <a:ea typeface="Times New Roman" panose="02020603050405020304" pitchFamily="18" charset="0"/>
                        </a:rPr>
                        <a:t>5</a:t>
                      </a:r>
                      <a:endParaRPr lang="ru-RU" sz="1400" b="1">
                        <a:effectLst>
                          <a:outerShdw blurRad="38100" dist="38100" dir="2700000" algn="tl">
                            <a:srgbClr val="000000">
                              <a:alpha val="43137"/>
                            </a:srgbClr>
                          </a:outerShdw>
                        </a:effectLst>
                        <a:latin typeface="GothamPro-Light"/>
                        <a:ea typeface="Times New Roman" panose="02020603050405020304" pitchFamily="18" charset="0"/>
                      </a:endParaRPr>
                    </a:p>
                  </a:txBody>
                  <a:tcPr marL="6350" marR="6350" marT="0" marB="0" anchor="ctr"/>
                </a:tc>
                <a:tc>
                  <a:txBody>
                    <a:bodyPr/>
                    <a:lstStyle/>
                    <a:p>
                      <a:pPr marL="317500" indent="-317500" algn="ctr">
                        <a:lnSpc>
                          <a:spcPct val="107000"/>
                        </a:lnSpc>
                        <a:spcAft>
                          <a:spcPts val="0"/>
                        </a:spcAft>
                      </a:pPr>
                      <a:r>
                        <a:rPr lang="ru-RU" sz="1400" b="1">
                          <a:effectLst>
                            <a:outerShdw blurRad="38100" dist="38100" dir="2700000" algn="tl">
                              <a:srgbClr val="000000">
                                <a:alpha val="43137"/>
                              </a:srgbClr>
                            </a:outerShdw>
                          </a:effectLst>
                          <a:latin typeface="GothamPro-Light"/>
                          <a:ea typeface="Times New Roman" panose="02020603050405020304" pitchFamily="18" charset="0"/>
                        </a:rPr>
                        <a:t>22,5</a:t>
                      </a:r>
                    </a:p>
                  </a:txBody>
                  <a:tcPr marL="6350" marR="6350" marT="0" marB="0" anchor="ctr"/>
                </a:tc>
                <a:tc>
                  <a:txBody>
                    <a:bodyPr/>
                    <a:lstStyle/>
                    <a:p>
                      <a:pPr marL="317500" indent="-317500" algn="ctr">
                        <a:lnSpc>
                          <a:spcPct val="107000"/>
                        </a:lnSpc>
                        <a:spcAft>
                          <a:spcPts val="0"/>
                        </a:spcAft>
                      </a:pPr>
                      <a:r>
                        <a:rPr lang="ru-RU" sz="1400" b="1">
                          <a:effectLst>
                            <a:outerShdw blurRad="38100" dist="38100" dir="2700000" algn="tl">
                              <a:srgbClr val="000000">
                                <a:alpha val="43137"/>
                              </a:srgbClr>
                            </a:outerShdw>
                          </a:effectLst>
                          <a:latin typeface="GothamPro-Light"/>
                          <a:ea typeface="Times New Roman" panose="02020603050405020304" pitchFamily="18" charset="0"/>
                        </a:rPr>
                        <a:t>21,8</a:t>
                      </a:r>
                    </a:p>
                  </a:txBody>
                  <a:tcPr marL="6350" marR="6350" marT="0" marB="0" anchor="ctr"/>
                </a:tc>
                <a:extLst>
                  <a:ext uri="{0D108BD9-81ED-4DB2-BD59-A6C34878D82A}">
                    <a16:rowId xmlns:a16="http://schemas.microsoft.com/office/drawing/2014/main" val="4213438127"/>
                  </a:ext>
                </a:extLst>
              </a:tr>
              <a:tr h="422045">
                <a:tc>
                  <a:txBody>
                    <a:bodyPr/>
                    <a:lstStyle/>
                    <a:p>
                      <a:pPr>
                        <a:lnSpc>
                          <a:spcPct val="107000"/>
                        </a:lnSpc>
                        <a:spcAft>
                          <a:spcPts val="0"/>
                        </a:spcAft>
                      </a:pPr>
                      <a:r>
                        <a:rPr lang="ru-RU" sz="1200" b="0" i="0" dirty="0">
                          <a:effectLst>
                            <a:outerShdw blurRad="38100" dist="38100" dir="2700000" algn="tl">
                              <a:srgbClr val="000000">
                                <a:alpha val="43137"/>
                              </a:srgbClr>
                            </a:outerShdw>
                          </a:effectLst>
                          <a:latin typeface="GothamPro-Light"/>
                          <a:ea typeface="Arial Unicode MS"/>
                        </a:rPr>
                        <a:t>Больничная летальность от инфаркта миокарда, %</a:t>
                      </a:r>
                      <a:endParaRPr lang="ru-RU" sz="1200" b="0" i="0" dirty="0">
                        <a:effectLst>
                          <a:outerShdw blurRad="38100" dist="38100" dir="2700000" algn="tl">
                            <a:srgbClr val="000000">
                              <a:alpha val="43137"/>
                            </a:srgbClr>
                          </a:outerShdw>
                        </a:effectLst>
                        <a:latin typeface="GothamPro-Light"/>
                        <a:ea typeface="Times New Roman" panose="02020603050405020304" pitchFamily="18" charset="0"/>
                      </a:endParaRPr>
                    </a:p>
                  </a:txBody>
                  <a:tcPr marL="6350" marR="6350" marT="0" marB="0" anchor="ctr"/>
                </a:tc>
                <a:tc>
                  <a:txBody>
                    <a:bodyPr/>
                    <a:lstStyle/>
                    <a:p>
                      <a:pPr algn="ctr">
                        <a:lnSpc>
                          <a:spcPts val="1800"/>
                        </a:lnSpc>
                        <a:spcAft>
                          <a:spcPts val="0"/>
                        </a:spcAft>
                      </a:pPr>
                      <a:r>
                        <a:rPr lang="ru-RU" sz="1200" b="1" i="0" dirty="0">
                          <a:effectLst>
                            <a:outerShdw blurRad="38100" dist="38100" dir="2700000" algn="tl">
                              <a:srgbClr val="000000">
                                <a:alpha val="43137"/>
                              </a:srgbClr>
                            </a:outerShdw>
                          </a:effectLst>
                          <a:latin typeface="GothamPro-Light"/>
                          <a:ea typeface="Arial Unicode MS"/>
                        </a:rPr>
                        <a:t>д</a:t>
                      </a:r>
                      <a:r>
                        <a:rPr lang="ru-RU" sz="1200" b="1" i="0" dirty="0">
                          <a:effectLst>
                            <a:outerShdw blurRad="38100" dist="38100" dir="2700000" algn="tl">
                              <a:srgbClr val="000000">
                                <a:alpha val="43137"/>
                              </a:srgbClr>
                            </a:outerShdw>
                          </a:effectLst>
                          <a:latin typeface="GothamPro-Light"/>
                          <a:ea typeface="Times New Roman" panose="02020603050405020304" pitchFamily="18" charset="0"/>
                        </a:rPr>
                        <a:t>ополни-тельный</a:t>
                      </a:r>
                    </a:p>
                  </a:txBody>
                  <a:tcPr marL="6350" marR="6350" marT="0" marB="0" anchor="ctr"/>
                </a:tc>
                <a:tc>
                  <a:txBody>
                    <a:bodyPr/>
                    <a:lstStyle/>
                    <a:p>
                      <a:pPr marL="317500" indent="-317500" algn="ctr">
                        <a:lnSpc>
                          <a:spcPct val="107000"/>
                        </a:lnSpc>
                        <a:spcAft>
                          <a:spcPts val="0"/>
                        </a:spcAft>
                      </a:pPr>
                      <a:r>
                        <a:rPr lang="ru-RU" sz="1200" b="1" i="0">
                          <a:effectLst>
                            <a:outerShdw blurRad="38100" dist="38100" dir="2700000" algn="tl">
                              <a:srgbClr val="000000">
                                <a:alpha val="43137"/>
                              </a:srgbClr>
                            </a:outerShdw>
                          </a:effectLst>
                          <a:latin typeface="GothamPro-Light"/>
                          <a:ea typeface="Times New Roman" panose="02020603050405020304" pitchFamily="18" charset="0"/>
                        </a:rPr>
                        <a:t>7,7</a:t>
                      </a:r>
                    </a:p>
                  </a:txBody>
                  <a:tcPr marL="6350" marR="6350" marT="0" marB="0" anchor="ctr"/>
                </a:tc>
                <a:tc>
                  <a:txBody>
                    <a:bodyPr/>
                    <a:lstStyle/>
                    <a:p>
                      <a:pPr marL="304800" indent="-304800" algn="ctr">
                        <a:lnSpc>
                          <a:spcPct val="107000"/>
                        </a:lnSpc>
                        <a:spcAft>
                          <a:spcPts val="0"/>
                        </a:spcAft>
                      </a:pPr>
                      <a:r>
                        <a:rPr lang="ru-RU" sz="1400" b="1">
                          <a:effectLst>
                            <a:outerShdw blurRad="38100" dist="38100" dir="2700000" algn="tl">
                              <a:srgbClr val="000000">
                                <a:alpha val="43137"/>
                              </a:srgbClr>
                            </a:outerShdw>
                          </a:effectLst>
                          <a:latin typeface="GothamPro-Light"/>
                          <a:ea typeface="Times New Roman" panose="02020603050405020304" pitchFamily="18" charset="0"/>
                        </a:rPr>
                        <a:t>7,5</a:t>
                      </a:r>
                    </a:p>
                  </a:txBody>
                  <a:tcPr marL="6350" marR="6350" marT="0" marB="0" anchor="ctr"/>
                </a:tc>
                <a:tc>
                  <a:txBody>
                    <a:bodyPr/>
                    <a:lstStyle/>
                    <a:p>
                      <a:pPr marL="304800" indent="-304800" algn="ctr">
                        <a:lnSpc>
                          <a:spcPct val="107000"/>
                        </a:lnSpc>
                        <a:spcAft>
                          <a:spcPts val="0"/>
                        </a:spcAft>
                      </a:pPr>
                      <a:r>
                        <a:rPr lang="ru-RU" sz="1400" b="1" dirty="0">
                          <a:effectLst>
                            <a:outerShdw blurRad="38100" dist="38100" dir="2700000" algn="tl">
                              <a:srgbClr val="000000">
                                <a:alpha val="43137"/>
                              </a:srgbClr>
                            </a:outerShdw>
                          </a:effectLst>
                          <a:latin typeface="GothamPro-Light"/>
                          <a:ea typeface="Times New Roman" panose="02020603050405020304" pitchFamily="18" charset="0"/>
                        </a:rPr>
                        <a:t>7,4</a:t>
                      </a:r>
                    </a:p>
                  </a:txBody>
                  <a:tcPr marL="6350" marR="6350" marT="0" marB="0" anchor="ctr"/>
                </a:tc>
                <a:tc>
                  <a:txBody>
                    <a:bodyPr/>
                    <a:lstStyle/>
                    <a:p>
                      <a:pPr marL="304800" indent="-288290" algn="ctr">
                        <a:lnSpc>
                          <a:spcPct val="107000"/>
                        </a:lnSpc>
                        <a:spcAft>
                          <a:spcPts val="0"/>
                        </a:spcAft>
                      </a:pPr>
                      <a:r>
                        <a:rPr lang="ru-RU" sz="1400" b="1" dirty="0">
                          <a:effectLst>
                            <a:outerShdw blurRad="38100" dist="38100" dir="2700000" algn="tl">
                              <a:srgbClr val="000000">
                                <a:alpha val="43137"/>
                              </a:srgbClr>
                            </a:outerShdw>
                          </a:effectLst>
                          <a:latin typeface="GothamPro-Light"/>
                          <a:ea typeface="Times New Roman" panose="02020603050405020304" pitchFamily="18" charset="0"/>
                        </a:rPr>
                        <a:t>7,3</a:t>
                      </a:r>
                    </a:p>
                  </a:txBody>
                  <a:tcPr marL="6350" marR="6350" marT="0" marB="0" anchor="ctr"/>
                </a:tc>
                <a:tc>
                  <a:txBody>
                    <a:bodyPr/>
                    <a:lstStyle/>
                    <a:p>
                      <a:pPr marL="317500" indent="-317500" algn="ctr">
                        <a:lnSpc>
                          <a:spcPct val="107000"/>
                        </a:lnSpc>
                        <a:spcAft>
                          <a:spcPts val="0"/>
                        </a:spcAft>
                      </a:pPr>
                      <a:r>
                        <a:rPr lang="ru-RU" sz="1400" b="1">
                          <a:effectLst>
                            <a:outerShdw blurRad="38100" dist="38100" dir="2700000" algn="tl">
                              <a:srgbClr val="000000">
                                <a:alpha val="43137"/>
                              </a:srgbClr>
                            </a:outerShdw>
                          </a:effectLst>
                          <a:latin typeface="GothamPro-Light"/>
                          <a:ea typeface="Times New Roman" panose="02020603050405020304" pitchFamily="18" charset="0"/>
                        </a:rPr>
                        <a:t>7,2</a:t>
                      </a:r>
                    </a:p>
                  </a:txBody>
                  <a:tcPr marL="6350" marR="6350" marT="0" marB="0" anchor="ctr"/>
                </a:tc>
                <a:tc>
                  <a:txBody>
                    <a:bodyPr/>
                    <a:lstStyle/>
                    <a:p>
                      <a:pPr marL="317500" indent="-317500" algn="ctr">
                        <a:lnSpc>
                          <a:spcPct val="107000"/>
                        </a:lnSpc>
                        <a:spcAft>
                          <a:spcPts val="0"/>
                        </a:spcAft>
                      </a:pPr>
                      <a:r>
                        <a:rPr lang="ru-RU" sz="1400" b="1">
                          <a:effectLst>
                            <a:outerShdw blurRad="38100" dist="38100" dir="2700000" algn="tl">
                              <a:srgbClr val="000000">
                                <a:alpha val="43137"/>
                              </a:srgbClr>
                            </a:outerShdw>
                          </a:effectLst>
                          <a:latin typeface="GothamPro-Light"/>
                          <a:ea typeface="Times New Roman" panose="02020603050405020304" pitchFamily="18" charset="0"/>
                        </a:rPr>
                        <a:t>7,1</a:t>
                      </a:r>
                    </a:p>
                  </a:txBody>
                  <a:tcPr marL="6350" marR="6350" marT="0" marB="0" anchor="ctr"/>
                </a:tc>
                <a:tc>
                  <a:txBody>
                    <a:bodyPr/>
                    <a:lstStyle/>
                    <a:p>
                      <a:pPr marL="317500" indent="-317500" algn="ctr">
                        <a:lnSpc>
                          <a:spcPct val="107000"/>
                        </a:lnSpc>
                        <a:spcAft>
                          <a:spcPts val="0"/>
                        </a:spcAft>
                      </a:pPr>
                      <a:r>
                        <a:rPr lang="ru-RU" sz="1400" b="1">
                          <a:effectLst>
                            <a:outerShdw blurRad="38100" dist="38100" dir="2700000" algn="tl">
                              <a:srgbClr val="000000">
                                <a:alpha val="43137"/>
                              </a:srgbClr>
                            </a:outerShdw>
                          </a:effectLst>
                          <a:latin typeface="GothamPro-Light"/>
                          <a:ea typeface="Times New Roman" panose="02020603050405020304" pitchFamily="18" charset="0"/>
                        </a:rPr>
                        <a:t>7,0</a:t>
                      </a:r>
                    </a:p>
                  </a:txBody>
                  <a:tcPr marL="6350" marR="6350" marT="0" marB="0" anchor="ctr"/>
                </a:tc>
                <a:extLst>
                  <a:ext uri="{0D108BD9-81ED-4DB2-BD59-A6C34878D82A}">
                    <a16:rowId xmlns:a16="http://schemas.microsoft.com/office/drawing/2014/main" val="2376650829"/>
                  </a:ext>
                </a:extLst>
              </a:tr>
              <a:tr h="470178">
                <a:tc>
                  <a:txBody>
                    <a:bodyPr/>
                    <a:lstStyle/>
                    <a:p>
                      <a:pPr>
                        <a:lnSpc>
                          <a:spcPct val="107000"/>
                        </a:lnSpc>
                        <a:spcAft>
                          <a:spcPts val="0"/>
                        </a:spcAft>
                      </a:pPr>
                      <a:r>
                        <a:rPr lang="ru-RU" sz="1200" b="0" i="0" dirty="0">
                          <a:effectLst>
                            <a:outerShdw blurRad="38100" dist="38100" dir="2700000" algn="tl">
                              <a:srgbClr val="000000">
                                <a:alpha val="43137"/>
                              </a:srgbClr>
                            </a:outerShdw>
                          </a:effectLst>
                          <a:latin typeface="GothamPro-Light"/>
                          <a:ea typeface="Arial Unicode MS"/>
                        </a:rPr>
                        <a:t>Больничная летальность от острого нарушения мозгового кровообращения, %</a:t>
                      </a:r>
                      <a:endParaRPr lang="ru-RU" sz="1200" b="0" i="0" dirty="0">
                        <a:effectLst>
                          <a:outerShdw blurRad="38100" dist="38100" dir="2700000" algn="tl">
                            <a:srgbClr val="000000">
                              <a:alpha val="43137"/>
                            </a:srgbClr>
                          </a:outerShdw>
                        </a:effectLst>
                        <a:latin typeface="GothamPro-Light"/>
                        <a:ea typeface="Times New Roman" panose="02020603050405020304" pitchFamily="18" charset="0"/>
                      </a:endParaRPr>
                    </a:p>
                  </a:txBody>
                  <a:tcPr marL="6350" marR="6350" marT="0" marB="0" anchor="ctr"/>
                </a:tc>
                <a:tc>
                  <a:txBody>
                    <a:bodyPr/>
                    <a:lstStyle/>
                    <a:p>
                      <a:pPr marL="0" algn="ctr" defTabSz="914400" rtl="0" eaLnBrk="1" latinLnBrk="0" hangingPunct="1">
                        <a:lnSpc>
                          <a:spcPts val="1800"/>
                        </a:lnSpc>
                        <a:spcAft>
                          <a:spcPts val="0"/>
                        </a:spcAft>
                      </a:pPr>
                      <a:r>
                        <a:rPr lang="ru-RU" sz="1200" b="1" i="0" kern="1200" dirty="0">
                          <a:solidFill>
                            <a:schemeClr val="tx1"/>
                          </a:solidFill>
                          <a:effectLst>
                            <a:outerShdw blurRad="38100" dist="38100" dir="2700000" algn="tl">
                              <a:srgbClr val="000000">
                                <a:alpha val="43137"/>
                              </a:srgbClr>
                            </a:outerShdw>
                          </a:effectLst>
                          <a:latin typeface="GothamPro-Light"/>
                          <a:ea typeface="Arial Unicode MS"/>
                          <a:cs typeface="+mn-cs"/>
                        </a:rPr>
                        <a:t>дополни-тельный</a:t>
                      </a:r>
                    </a:p>
                  </a:txBody>
                  <a:tcPr marL="6350" marR="6350" marT="0" marB="0" anchor="ctr"/>
                </a:tc>
                <a:tc>
                  <a:txBody>
                    <a:bodyPr/>
                    <a:lstStyle/>
                    <a:p>
                      <a:pPr marL="317500" indent="-317500" algn="ctr">
                        <a:lnSpc>
                          <a:spcPct val="107000"/>
                        </a:lnSpc>
                        <a:spcAft>
                          <a:spcPts val="0"/>
                        </a:spcAft>
                      </a:pPr>
                      <a:r>
                        <a:rPr lang="ru-RU" sz="1200" b="1" i="0">
                          <a:effectLst>
                            <a:outerShdw blurRad="38100" dist="38100" dir="2700000" algn="tl">
                              <a:srgbClr val="000000">
                                <a:alpha val="43137"/>
                              </a:srgbClr>
                            </a:outerShdw>
                          </a:effectLst>
                          <a:latin typeface="GothamPro-Light"/>
                          <a:ea typeface="Times New Roman" panose="02020603050405020304" pitchFamily="18" charset="0"/>
                        </a:rPr>
                        <a:t>10,2</a:t>
                      </a:r>
                    </a:p>
                  </a:txBody>
                  <a:tcPr marL="6350" marR="6350" marT="0" marB="0" anchor="ctr"/>
                </a:tc>
                <a:tc>
                  <a:txBody>
                    <a:bodyPr/>
                    <a:lstStyle/>
                    <a:p>
                      <a:pPr marL="304800" indent="-304800" algn="ctr">
                        <a:lnSpc>
                          <a:spcPct val="107000"/>
                        </a:lnSpc>
                        <a:spcAft>
                          <a:spcPts val="0"/>
                        </a:spcAft>
                      </a:pPr>
                      <a:r>
                        <a:rPr lang="ru-RU" sz="1400" b="1">
                          <a:effectLst>
                            <a:outerShdw blurRad="38100" dist="38100" dir="2700000" algn="tl">
                              <a:srgbClr val="000000">
                                <a:alpha val="43137"/>
                              </a:srgbClr>
                            </a:outerShdw>
                          </a:effectLst>
                          <a:latin typeface="GothamPro-Light"/>
                          <a:ea typeface="Times New Roman" panose="02020603050405020304" pitchFamily="18" charset="0"/>
                        </a:rPr>
                        <a:t>10,0</a:t>
                      </a:r>
                    </a:p>
                  </a:txBody>
                  <a:tcPr marL="6350" marR="6350" marT="0" marB="0" anchor="ctr"/>
                </a:tc>
                <a:tc>
                  <a:txBody>
                    <a:bodyPr/>
                    <a:lstStyle/>
                    <a:p>
                      <a:pPr marL="304800" indent="-304800" algn="ctr">
                        <a:lnSpc>
                          <a:spcPct val="107000"/>
                        </a:lnSpc>
                        <a:spcAft>
                          <a:spcPts val="0"/>
                        </a:spcAft>
                      </a:pPr>
                      <a:r>
                        <a:rPr lang="ru-RU" sz="1400" b="1" dirty="0">
                          <a:effectLst>
                            <a:outerShdw blurRad="38100" dist="38100" dir="2700000" algn="tl">
                              <a:srgbClr val="000000">
                                <a:alpha val="43137"/>
                              </a:srgbClr>
                            </a:outerShdw>
                          </a:effectLst>
                          <a:latin typeface="GothamPro-Light"/>
                          <a:ea typeface="Times New Roman" panose="02020603050405020304" pitchFamily="18" charset="0"/>
                        </a:rPr>
                        <a:t>9,9</a:t>
                      </a:r>
                    </a:p>
                  </a:txBody>
                  <a:tcPr marL="6350" marR="6350" marT="0" marB="0" anchor="ctr"/>
                </a:tc>
                <a:tc>
                  <a:txBody>
                    <a:bodyPr/>
                    <a:lstStyle/>
                    <a:p>
                      <a:pPr marL="304800" indent="-288290" algn="ctr">
                        <a:lnSpc>
                          <a:spcPct val="107000"/>
                        </a:lnSpc>
                        <a:spcAft>
                          <a:spcPts val="0"/>
                        </a:spcAft>
                      </a:pPr>
                      <a:r>
                        <a:rPr lang="ru-RU" sz="1400" b="1" dirty="0">
                          <a:effectLst>
                            <a:outerShdw blurRad="38100" dist="38100" dir="2700000" algn="tl">
                              <a:srgbClr val="000000">
                                <a:alpha val="43137"/>
                              </a:srgbClr>
                            </a:outerShdw>
                          </a:effectLst>
                          <a:latin typeface="GothamPro-Light"/>
                          <a:ea typeface="Times New Roman" panose="02020603050405020304" pitchFamily="18" charset="0"/>
                        </a:rPr>
                        <a:t>9,8</a:t>
                      </a:r>
                    </a:p>
                  </a:txBody>
                  <a:tcPr marL="6350" marR="6350" marT="0" marB="0" anchor="ctr"/>
                </a:tc>
                <a:tc>
                  <a:txBody>
                    <a:bodyPr/>
                    <a:lstStyle/>
                    <a:p>
                      <a:pPr marL="317500" indent="-317500" algn="ctr">
                        <a:lnSpc>
                          <a:spcPct val="107000"/>
                        </a:lnSpc>
                        <a:spcAft>
                          <a:spcPts val="0"/>
                        </a:spcAft>
                      </a:pPr>
                      <a:r>
                        <a:rPr lang="ru-RU" sz="1400" b="1" dirty="0">
                          <a:effectLst>
                            <a:outerShdw blurRad="38100" dist="38100" dir="2700000" algn="tl">
                              <a:srgbClr val="000000">
                                <a:alpha val="43137"/>
                              </a:srgbClr>
                            </a:outerShdw>
                          </a:effectLst>
                          <a:latin typeface="GothamPro-Light"/>
                          <a:ea typeface="Times New Roman" panose="02020603050405020304" pitchFamily="18" charset="0"/>
                        </a:rPr>
                        <a:t>9,7</a:t>
                      </a:r>
                    </a:p>
                  </a:txBody>
                  <a:tcPr marL="6350" marR="6350" marT="0" marB="0" anchor="ctr"/>
                </a:tc>
                <a:tc>
                  <a:txBody>
                    <a:bodyPr/>
                    <a:lstStyle/>
                    <a:p>
                      <a:pPr marL="317500" indent="-317500" algn="ctr">
                        <a:lnSpc>
                          <a:spcPct val="107000"/>
                        </a:lnSpc>
                        <a:spcAft>
                          <a:spcPts val="0"/>
                        </a:spcAft>
                      </a:pPr>
                      <a:r>
                        <a:rPr lang="ru-RU" sz="1400" b="1">
                          <a:effectLst>
                            <a:outerShdw blurRad="38100" dist="38100" dir="2700000" algn="tl">
                              <a:srgbClr val="000000">
                                <a:alpha val="43137"/>
                              </a:srgbClr>
                            </a:outerShdw>
                          </a:effectLst>
                          <a:latin typeface="GothamPro-Light"/>
                          <a:ea typeface="Times New Roman" panose="02020603050405020304" pitchFamily="18" charset="0"/>
                        </a:rPr>
                        <a:t>9,6</a:t>
                      </a:r>
                    </a:p>
                  </a:txBody>
                  <a:tcPr marL="6350" marR="6350" marT="0" marB="0" anchor="ctr"/>
                </a:tc>
                <a:tc>
                  <a:txBody>
                    <a:bodyPr/>
                    <a:lstStyle/>
                    <a:p>
                      <a:pPr marL="317500" indent="-317500" algn="ctr">
                        <a:lnSpc>
                          <a:spcPct val="107000"/>
                        </a:lnSpc>
                        <a:spcAft>
                          <a:spcPts val="0"/>
                        </a:spcAft>
                      </a:pPr>
                      <a:r>
                        <a:rPr lang="ru-RU" sz="1400" b="1">
                          <a:effectLst>
                            <a:outerShdw blurRad="38100" dist="38100" dir="2700000" algn="tl">
                              <a:srgbClr val="000000">
                                <a:alpha val="43137"/>
                              </a:srgbClr>
                            </a:outerShdw>
                          </a:effectLst>
                          <a:latin typeface="GothamPro-Light"/>
                          <a:ea typeface="Times New Roman" panose="02020603050405020304" pitchFamily="18" charset="0"/>
                        </a:rPr>
                        <a:t>9,5</a:t>
                      </a:r>
                    </a:p>
                  </a:txBody>
                  <a:tcPr marL="6350" marR="6350" marT="0" marB="0" anchor="ctr"/>
                </a:tc>
                <a:extLst>
                  <a:ext uri="{0D108BD9-81ED-4DB2-BD59-A6C34878D82A}">
                    <a16:rowId xmlns:a16="http://schemas.microsoft.com/office/drawing/2014/main" val="858463772"/>
                  </a:ext>
                </a:extLst>
              </a:tr>
              <a:tr h="536396">
                <a:tc>
                  <a:txBody>
                    <a:bodyPr/>
                    <a:lstStyle/>
                    <a:p>
                      <a:pPr>
                        <a:lnSpc>
                          <a:spcPts val="1270"/>
                        </a:lnSpc>
                        <a:spcAft>
                          <a:spcPts val="0"/>
                        </a:spcAft>
                      </a:pPr>
                      <a:r>
                        <a:rPr lang="ru-RU" sz="1200" b="0" i="0" dirty="0">
                          <a:effectLst>
                            <a:outerShdw blurRad="38100" dist="38100" dir="2700000" algn="tl">
                              <a:srgbClr val="000000">
                                <a:alpha val="43137"/>
                              </a:srgbClr>
                            </a:outerShdw>
                          </a:effectLst>
                          <a:latin typeface="GothamPro-Light"/>
                          <a:ea typeface="Arial Unicode MS"/>
                        </a:rPr>
                        <a:t>Отношение числа </a:t>
                      </a:r>
                      <a:r>
                        <a:rPr lang="ru-RU" sz="1200" b="0" i="0" dirty="0" err="1">
                          <a:effectLst>
                            <a:outerShdw blurRad="38100" dist="38100" dir="2700000" algn="tl">
                              <a:srgbClr val="000000">
                                <a:alpha val="43137"/>
                              </a:srgbClr>
                            </a:outerShdw>
                          </a:effectLst>
                          <a:latin typeface="GothamPro-Light"/>
                          <a:ea typeface="Arial Unicode MS"/>
                        </a:rPr>
                        <a:t>рентгенэндоваскулярных</a:t>
                      </a:r>
                      <a:r>
                        <a:rPr lang="ru-RU" sz="1200" b="0" i="0" dirty="0">
                          <a:effectLst>
                            <a:outerShdw blurRad="38100" dist="38100" dir="2700000" algn="tl">
                              <a:srgbClr val="000000">
                                <a:alpha val="43137"/>
                              </a:srgbClr>
                            </a:outerShdw>
                          </a:effectLst>
                          <a:latin typeface="GothamPro-Light"/>
                          <a:ea typeface="Arial Unicode MS"/>
                        </a:rPr>
                        <a:t> вмешательств в лечебных целях, к общему числу выбывших больных, перенесших ОКС, %</a:t>
                      </a:r>
                      <a:endParaRPr lang="ru-RU" sz="1200" b="0" i="0" dirty="0">
                        <a:effectLst>
                          <a:outerShdw blurRad="38100" dist="38100" dir="2700000" algn="tl">
                            <a:srgbClr val="000000">
                              <a:alpha val="43137"/>
                            </a:srgbClr>
                          </a:outerShdw>
                        </a:effectLst>
                        <a:latin typeface="GothamPro-Light"/>
                        <a:ea typeface="Times New Roman" panose="02020603050405020304" pitchFamily="18" charset="0"/>
                      </a:endParaRPr>
                    </a:p>
                  </a:txBody>
                  <a:tcPr marL="6350" marR="6350" marT="0" marB="0" anchor="ctr"/>
                </a:tc>
                <a:tc>
                  <a:txBody>
                    <a:bodyPr/>
                    <a:lstStyle/>
                    <a:p>
                      <a:pPr marL="0" algn="ctr" defTabSz="914400" rtl="0" eaLnBrk="1" latinLnBrk="0" hangingPunct="1">
                        <a:lnSpc>
                          <a:spcPts val="1800"/>
                        </a:lnSpc>
                        <a:spcAft>
                          <a:spcPts val="0"/>
                        </a:spcAft>
                      </a:pPr>
                      <a:r>
                        <a:rPr lang="ru-RU" sz="1200" b="1" i="0" kern="1200" dirty="0">
                          <a:solidFill>
                            <a:schemeClr val="tx1"/>
                          </a:solidFill>
                          <a:effectLst>
                            <a:outerShdw blurRad="38100" dist="38100" dir="2700000" algn="tl">
                              <a:srgbClr val="000000">
                                <a:alpha val="43137"/>
                              </a:srgbClr>
                            </a:outerShdw>
                          </a:effectLst>
                          <a:latin typeface="GothamPro-Light"/>
                          <a:ea typeface="Arial Unicode MS"/>
                          <a:cs typeface="+mn-cs"/>
                        </a:rPr>
                        <a:t>дополни-тельный</a:t>
                      </a:r>
                    </a:p>
                  </a:txBody>
                  <a:tcPr marL="6350" marR="6350" marT="0" marB="0" anchor="ctr"/>
                </a:tc>
                <a:tc>
                  <a:txBody>
                    <a:bodyPr/>
                    <a:lstStyle/>
                    <a:p>
                      <a:pPr marL="317500" indent="-317500" algn="ctr">
                        <a:lnSpc>
                          <a:spcPct val="107000"/>
                        </a:lnSpc>
                        <a:spcAft>
                          <a:spcPts val="0"/>
                        </a:spcAft>
                      </a:pPr>
                      <a:r>
                        <a:rPr lang="ru-RU" sz="1200" b="1" i="0" dirty="0">
                          <a:effectLst>
                            <a:outerShdw blurRad="38100" dist="38100" dir="2700000" algn="tl">
                              <a:srgbClr val="000000">
                                <a:alpha val="43137"/>
                              </a:srgbClr>
                            </a:outerShdw>
                          </a:effectLst>
                          <a:latin typeface="GothamPro-Light"/>
                          <a:ea typeface="Times New Roman" panose="02020603050405020304" pitchFamily="18" charset="0"/>
                        </a:rPr>
                        <a:t>68,5</a:t>
                      </a:r>
                    </a:p>
                  </a:txBody>
                  <a:tcPr marL="6350" marR="6350" marT="0" marB="0" anchor="ctr"/>
                </a:tc>
                <a:tc>
                  <a:txBody>
                    <a:bodyPr/>
                    <a:lstStyle/>
                    <a:p>
                      <a:pPr marL="304800" indent="-304800" algn="ctr">
                        <a:lnSpc>
                          <a:spcPct val="107000"/>
                        </a:lnSpc>
                        <a:spcAft>
                          <a:spcPts val="0"/>
                        </a:spcAft>
                      </a:pPr>
                      <a:r>
                        <a:rPr lang="ru-RU" sz="1400" b="1">
                          <a:effectLst>
                            <a:outerShdw blurRad="38100" dist="38100" dir="2700000" algn="tl">
                              <a:srgbClr val="000000">
                                <a:alpha val="43137"/>
                              </a:srgbClr>
                            </a:outerShdw>
                          </a:effectLst>
                          <a:latin typeface="GothamPro-Light"/>
                          <a:ea typeface="Times New Roman" panose="02020603050405020304" pitchFamily="18" charset="0"/>
                        </a:rPr>
                        <a:t>71,0</a:t>
                      </a:r>
                    </a:p>
                  </a:txBody>
                  <a:tcPr marL="6350" marR="6350" marT="0" marB="0" anchor="ctr"/>
                </a:tc>
                <a:tc>
                  <a:txBody>
                    <a:bodyPr/>
                    <a:lstStyle/>
                    <a:p>
                      <a:pPr marL="304800" indent="-304800" algn="ctr">
                        <a:lnSpc>
                          <a:spcPct val="107000"/>
                        </a:lnSpc>
                        <a:spcAft>
                          <a:spcPts val="0"/>
                        </a:spcAft>
                      </a:pPr>
                      <a:r>
                        <a:rPr lang="ru-RU" sz="1400" b="1">
                          <a:effectLst>
                            <a:outerShdw blurRad="38100" dist="38100" dir="2700000" algn="tl">
                              <a:srgbClr val="000000">
                                <a:alpha val="43137"/>
                              </a:srgbClr>
                            </a:outerShdw>
                          </a:effectLst>
                          <a:latin typeface="GothamPro-Light"/>
                          <a:ea typeface="Times New Roman" panose="02020603050405020304" pitchFamily="18" charset="0"/>
                        </a:rPr>
                        <a:t>72,0</a:t>
                      </a:r>
                    </a:p>
                  </a:txBody>
                  <a:tcPr marL="6350" marR="6350" marT="0" marB="0" anchor="ctr"/>
                </a:tc>
                <a:tc>
                  <a:txBody>
                    <a:bodyPr/>
                    <a:lstStyle/>
                    <a:p>
                      <a:pPr marL="304800" indent="-288290" algn="ctr">
                        <a:lnSpc>
                          <a:spcPct val="107000"/>
                        </a:lnSpc>
                        <a:spcAft>
                          <a:spcPts val="0"/>
                        </a:spcAft>
                      </a:pPr>
                      <a:r>
                        <a:rPr lang="ru-RU" sz="1400" b="1">
                          <a:effectLst>
                            <a:outerShdw blurRad="38100" dist="38100" dir="2700000" algn="tl">
                              <a:srgbClr val="000000">
                                <a:alpha val="43137"/>
                              </a:srgbClr>
                            </a:outerShdw>
                          </a:effectLst>
                          <a:latin typeface="GothamPro-Light"/>
                          <a:ea typeface="Times New Roman" panose="02020603050405020304" pitchFamily="18" charset="0"/>
                        </a:rPr>
                        <a:t>73,0</a:t>
                      </a:r>
                    </a:p>
                  </a:txBody>
                  <a:tcPr marL="6350" marR="6350" marT="0" marB="0" anchor="ctr"/>
                </a:tc>
                <a:tc>
                  <a:txBody>
                    <a:bodyPr/>
                    <a:lstStyle/>
                    <a:p>
                      <a:pPr marL="317500" indent="-317500" algn="ctr">
                        <a:lnSpc>
                          <a:spcPct val="107000"/>
                        </a:lnSpc>
                        <a:spcAft>
                          <a:spcPts val="0"/>
                        </a:spcAft>
                      </a:pPr>
                      <a:r>
                        <a:rPr lang="ru-RU" sz="1400" b="1" dirty="0">
                          <a:effectLst>
                            <a:outerShdw blurRad="38100" dist="38100" dir="2700000" algn="tl">
                              <a:srgbClr val="000000">
                                <a:alpha val="43137"/>
                              </a:srgbClr>
                            </a:outerShdw>
                          </a:effectLst>
                          <a:latin typeface="GothamPro-Light"/>
                          <a:ea typeface="Times New Roman" panose="02020603050405020304" pitchFamily="18" charset="0"/>
                        </a:rPr>
                        <a:t>74,0</a:t>
                      </a:r>
                    </a:p>
                  </a:txBody>
                  <a:tcPr marL="6350" marR="6350" marT="0" marB="0" anchor="ctr"/>
                </a:tc>
                <a:tc>
                  <a:txBody>
                    <a:bodyPr/>
                    <a:lstStyle/>
                    <a:p>
                      <a:pPr marL="317500" indent="-317500" algn="ctr">
                        <a:lnSpc>
                          <a:spcPct val="107000"/>
                        </a:lnSpc>
                        <a:spcAft>
                          <a:spcPts val="0"/>
                        </a:spcAft>
                      </a:pPr>
                      <a:r>
                        <a:rPr lang="ru-RU" sz="1400" b="1">
                          <a:effectLst>
                            <a:outerShdw blurRad="38100" dist="38100" dir="2700000" algn="tl">
                              <a:srgbClr val="000000">
                                <a:alpha val="43137"/>
                              </a:srgbClr>
                            </a:outerShdw>
                          </a:effectLst>
                          <a:latin typeface="GothamPro-Light"/>
                          <a:ea typeface="Times New Roman" panose="02020603050405020304" pitchFamily="18" charset="0"/>
                        </a:rPr>
                        <a:t>75,0</a:t>
                      </a:r>
                    </a:p>
                  </a:txBody>
                  <a:tcPr marL="6350" marR="6350" marT="0" marB="0" anchor="ctr"/>
                </a:tc>
                <a:tc>
                  <a:txBody>
                    <a:bodyPr/>
                    <a:lstStyle/>
                    <a:p>
                      <a:pPr marL="317500" indent="-317500" algn="ctr">
                        <a:lnSpc>
                          <a:spcPct val="107000"/>
                        </a:lnSpc>
                        <a:spcAft>
                          <a:spcPts val="0"/>
                        </a:spcAft>
                      </a:pPr>
                      <a:r>
                        <a:rPr lang="ru-RU" sz="1400" b="1">
                          <a:effectLst>
                            <a:outerShdw blurRad="38100" dist="38100" dir="2700000" algn="tl">
                              <a:srgbClr val="000000">
                                <a:alpha val="43137"/>
                              </a:srgbClr>
                            </a:outerShdw>
                          </a:effectLst>
                          <a:latin typeface="GothamPro-Light"/>
                          <a:ea typeface="Times New Roman" panose="02020603050405020304" pitchFamily="18" charset="0"/>
                        </a:rPr>
                        <a:t>76,0</a:t>
                      </a:r>
                    </a:p>
                  </a:txBody>
                  <a:tcPr marL="6350" marR="6350" marT="0" marB="0" anchor="ctr"/>
                </a:tc>
                <a:extLst>
                  <a:ext uri="{0D108BD9-81ED-4DB2-BD59-A6C34878D82A}">
                    <a16:rowId xmlns:a16="http://schemas.microsoft.com/office/drawing/2014/main" val="178314373"/>
                  </a:ext>
                </a:extLst>
              </a:tr>
              <a:tr h="530404">
                <a:tc>
                  <a:txBody>
                    <a:bodyPr/>
                    <a:lstStyle/>
                    <a:p>
                      <a:pPr marL="0" indent="-317500" algn="l" defTabSz="914400" rtl="0" eaLnBrk="1" latinLnBrk="0" hangingPunct="1">
                        <a:lnSpc>
                          <a:spcPts val="1270"/>
                        </a:lnSpc>
                        <a:spcAft>
                          <a:spcPts val="0"/>
                        </a:spcAft>
                      </a:pPr>
                      <a:r>
                        <a:rPr lang="ru-RU" sz="1200" b="0" i="0" kern="1200" dirty="0">
                          <a:solidFill>
                            <a:schemeClr val="tx1"/>
                          </a:solidFill>
                          <a:effectLst>
                            <a:outerShdw blurRad="38100" dist="38100" dir="2700000" algn="tl">
                              <a:srgbClr val="000000">
                                <a:alpha val="43137"/>
                              </a:srgbClr>
                            </a:outerShdw>
                          </a:effectLst>
                          <a:latin typeface="GothamPro-Light"/>
                          <a:ea typeface="Arial Unicode MS"/>
                          <a:cs typeface="+mn-cs"/>
                        </a:rPr>
                        <a:t>Количество </a:t>
                      </a:r>
                      <a:r>
                        <a:rPr lang="ru-RU" sz="1200" b="0" i="0" kern="1200" dirty="0" err="1">
                          <a:solidFill>
                            <a:schemeClr val="tx1"/>
                          </a:solidFill>
                          <a:effectLst>
                            <a:outerShdw blurRad="38100" dist="38100" dir="2700000" algn="tl">
                              <a:srgbClr val="000000">
                                <a:alpha val="43137"/>
                              </a:srgbClr>
                            </a:outerShdw>
                          </a:effectLst>
                          <a:latin typeface="GothamPro-Light"/>
                          <a:ea typeface="Arial Unicode MS"/>
                          <a:cs typeface="+mn-cs"/>
                        </a:rPr>
                        <a:t>рентгенэндоваскулярных</a:t>
                      </a:r>
                      <a:r>
                        <a:rPr lang="ru-RU" sz="1200" b="0" i="0" kern="1200" dirty="0">
                          <a:solidFill>
                            <a:schemeClr val="tx1"/>
                          </a:solidFill>
                          <a:effectLst>
                            <a:outerShdw blurRad="38100" dist="38100" dir="2700000" algn="tl">
                              <a:srgbClr val="000000">
                                <a:alpha val="43137"/>
                              </a:srgbClr>
                            </a:outerShdw>
                          </a:effectLst>
                          <a:latin typeface="GothamPro-Light"/>
                          <a:ea typeface="Arial Unicode MS"/>
                          <a:cs typeface="+mn-cs"/>
                        </a:rPr>
                        <a:t> вмешательств в лечебных целях, ед.</a:t>
                      </a:r>
                    </a:p>
                  </a:txBody>
                  <a:tcPr marL="6350" marR="6350" marT="0" marB="0" anchor="ctr"/>
                </a:tc>
                <a:tc>
                  <a:txBody>
                    <a:bodyPr/>
                    <a:lstStyle/>
                    <a:p>
                      <a:pPr marL="0" indent="-317500" algn="ctr" defTabSz="914400" rtl="0" eaLnBrk="1" latinLnBrk="0" hangingPunct="1">
                        <a:lnSpc>
                          <a:spcPts val="1800"/>
                        </a:lnSpc>
                        <a:spcAft>
                          <a:spcPts val="0"/>
                        </a:spcAft>
                      </a:pPr>
                      <a:r>
                        <a:rPr lang="ru-RU" sz="1200" b="1" i="0" kern="1200" dirty="0">
                          <a:solidFill>
                            <a:schemeClr val="tx1"/>
                          </a:solidFill>
                          <a:effectLst>
                            <a:outerShdw blurRad="38100" dist="38100" dir="2700000" algn="tl">
                              <a:srgbClr val="000000">
                                <a:alpha val="43137"/>
                              </a:srgbClr>
                            </a:outerShdw>
                          </a:effectLst>
                          <a:latin typeface="GothamPro-Light"/>
                          <a:ea typeface="Arial Unicode MS"/>
                          <a:cs typeface="+mn-cs"/>
                        </a:rPr>
                        <a:t>дополни-тельный</a:t>
                      </a:r>
                    </a:p>
                  </a:txBody>
                  <a:tcPr marL="6350" marR="6350" marT="0" marB="0" anchor="ctr"/>
                </a:tc>
                <a:tc>
                  <a:txBody>
                    <a:bodyPr/>
                    <a:lstStyle/>
                    <a:p>
                      <a:pPr marL="317500" indent="-317500" algn="ctr" defTabSz="914400" rtl="0" eaLnBrk="1" latinLnBrk="0" hangingPunct="1">
                        <a:lnSpc>
                          <a:spcPct val="107000"/>
                        </a:lnSpc>
                        <a:spcAft>
                          <a:spcPts val="0"/>
                        </a:spcAft>
                      </a:pPr>
                      <a:r>
                        <a:rPr lang="ru-RU" sz="1200" b="1" i="0" kern="1200" dirty="0">
                          <a:solidFill>
                            <a:schemeClr val="tx1"/>
                          </a:solidFill>
                          <a:effectLst>
                            <a:outerShdw blurRad="38100" dist="38100" dir="2700000" algn="tl">
                              <a:srgbClr val="000000">
                                <a:alpha val="43137"/>
                              </a:srgbClr>
                            </a:outerShdw>
                          </a:effectLst>
                          <a:latin typeface="GothamPro-Light"/>
                          <a:ea typeface="Times New Roman" panose="02020603050405020304" pitchFamily="18" charset="0"/>
                          <a:cs typeface="+mn-cs"/>
                        </a:rPr>
                        <a:t>3429</a:t>
                      </a:r>
                    </a:p>
                  </a:txBody>
                  <a:tcPr marL="6350" marR="6350" marT="0" marB="0" anchor="ctr"/>
                </a:tc>
                <a:tc>
                  <a:txBody>
                    <a:bodyPr/>
                    <a:lstStyle/>
                    <a:p>
                      <a:pPr marL="304800" indent="-304800" algn="ctr">
                        <a:lnSpc>
                          <a:spcPct val="107000"/>
                        </a:lnSpc>
                        <a:spcAft>
                          <a:spcPts val="0"/>
                        </a:spcAft>
                      </a:pPr>
                      <a:r>
                        <a:rPr lang="ru-RU" sz="1400" b="1">
                          <a:effectLst>
                            <a:outerShdw blurRad="38100" dist="38100" dir="2700000" algn="tl">
                              <a:srgbClr val="000000">
                                <a:alpha val="43137"/>
                              </a:srgbClr>
                            </a:outerShdw>
                          </a:effectLst>
                          <a:latin typeface="GothamPro-Light"/>
                          <a:ea typeface="Times New Roman" panose="02020603050405020304" pitchFamily="18" charset="0"/>
                        </a:rPr>
                        <a:t>3554</a:t>
                      </a:r>
                    </a:p>
                  </a:txBody>
                  <a:tcPr marL="6350" marR="6350" marT="0" marB="0" anchor="ctr"/>
                </a:tc>
                <a:tc>
                  <a:txBody>
                    <a:bodyPr/>
                    <a:lstStyle/>
                    <a:p>
                      <a:pPr marL="304800" indent="-304800" algn="ctr">
                        <a:lnSpc>
                          <a:spcPct val="107000"/>
                        </a:lnSpc>
                        <a:spcAft>
                          <a:spcPts val="0"/>
                        </a:spcAft>
                      </a:pPr>
                      <a:r>
                        <a:rPr lang="ru-RU" sz="1400" b="1">
                          <a:effectLst>
                            <a:outerShdw blurRad="38100" dist="38100" dir="2700000" algn="tl">
                              <a:srgbClr val="000000">
                                <a:alpha val="43137"/>
                              </a:srgbClr>
                            </a:outerShdw>
                          </a:effectLst>
                          <a:latin typeface="GothamPro-Light"/>
                          <a:ea typeface="Times New Roman" panose="02020603050405020304" pitchFamily="18" charset="0"/>
                        </a:rPr>
                        <a:t>3604</a:t>
                      </a:r>
                    </a:p>
                  </a:txBody>
                  <a:tcPr marL="6350" marR="6350" marT="0" marB="0" anchor="ctr"/>
                </a:tc>
                <a:tc>
                  <a:txBody>
                    <a:bodyPr/>
                    <a:lstStyle/>
                    <a:p>
                      <a:pPr marL="304800" indent="-288290" algn="ctr">
                        <a:lnSpc>
                          <a:spcPct val="107000"/>
                        </a:lnSpc>
                        <a:spcAft>
                          <a:spcPts val="0"/>
                        </a:spcAft>
                      </a:pPr>
                      <a:r>
                        <a:rPr lang="ru-RU" sz="1400" b="1">
                          <a:effectLst>
                            <a:outerShdw blurRad="38100" dist="38100" dir="2700000" algn="tl">
                              <a:srgbClr val="000000">
                                <a:alpha val="43137"/>
                              </a:srgbClr>
                            </a:outerShdw>
                          </a:effectLst>
                          <a:latin typeface="GothamPro-Light"/>
                          <a:ea typeface="Times New Roman" panose="02020603050405020304" pitchFamily="18" charset="0"/>
                        </a:rPr>
                        <a:t>3654</a:t>
                      </a:r>
                    </a:p>
                  </a:txBody>
                  <a:tcPr marL="6350" marR="6350" marT="0" marB="0" anchor="ctr"/>
                </a:tc>
                <a:tc>
                  <a:txBody>
                    <a:bodyPr/>
                    <a:lstStyle/>
                    <a:p>
                      <a:pPr marL="317500" indent="-317500" algn="ctr">
                        <a:lnSpc>
                          <a:spcPct val="107000"/>
                        </a:lnSpc>
                        <a:spcAft>
                          <a:spcPts val="0"/>
                        </a:spcAft>
                      </a:pPr>
                      <a:r>
                        <a:rPr lang="ru-RU" sz="1400" b="1" dirty="0">
                          <a:effectLst>
                            <a:outerShdw blurRad="38100" dist="38100" dir="2700000" algn="tl">
                              <a:srgbClr val="000000">
                                <a:alpha val="43137"/>
                              </a:srgbClr>
                            </a:outerShdw>
                          </a:effectLst>
                          <a:latin typeface="GothamPro-Light"/>
                          <a:ea typeface="Times New Roman" panose="02020603050405020304" pitchFamily="18" charset="0"/>
                        </a:rPr>
                        <a:t>3704</a:t>
                      </a:r>
                    </a:p>
                  </a:txBody>
                  <a:tcPr marL="6350" marR="6350" marT="0" marB="0" anchor="ctr"/>
                </a:tc>
                <a:tc>
                  <a:txBody>
                    <a:bodyPr/>
                    <a:lstStyle/>
                    <a:p>
                      <a:pPr marL="317500" indent="-317500" algn="ctr">
                        <a:lnSpc>
                          <a:spcPct val="107000"/>
                        </a:lnSpc>
                        <a:spcAft>
                          <a:spcPts val="0"/>
                        </a:spcAft>
                      </a:pPr>
                      <a:r>
                        <a:rPr lang="ru-RU" sz="1400" b="1" dirty="0">
                          <a:effectLst>
                            <a:outerShdw blurRad="38100" dist="38100" dir="2700000" algn="tl">
                              <a:srgbClr val="000000">
                                <a:alpha val="43137"/>
                              </a:srgbClr>
                            </a:outerShdw>
                          </a:effectLst>
                          <a:latin typeface="GothamPro-Light"/>
                          <a:ea typeface="Times New Roman" panose="02020603050405020304" pitchFamily="18" charset="0"/>
                        </a:rPr>
                        <a:t>3754</a:t>
                      </a:r>
                    </a:p>
                  </a:txBody>
                  <a:tcPr marL="6350" marR="6350" marT="0" marB="0" anchor="ctr"/>
                </a:tc>
                <a:tc>
                  <a:txBody>
                    <a:bodyPr/>
                    <a:lstStyle/>
                    <a:p>
                      <a:pPr marL="317500" indent="-317500" algn="ctr">
                        <a:lnSpc>
                          <a:spcPct val="107000"/>
                        </a:lnSpc>
                        <a:spcAft>
                          <a:spcPts val="0"/>
                        </a:spcAft>
                      </a:pPr>
                      <a:r>
                        <a:rPr lang="ru-RU" sz="1400" b="1">
                          <a:effectLst>
                            <a:outerShdw blurRad="38100" dist="38100" dir="2700000" algn="tl">
                              <a:srgbClr val="000000">
                                <a:alpha val="43137"/>
                              </a:srgbClr>
                            </a:outerShdw>
                          </a:effectLst>
                          <a:latin typeface="GothamPro-Light"/>
                          <a:ea typeface="Times New Roman" panose="02020603050405020304" pitchFamily="18" charset="0"/>
                        </a:rPr>
                        <a:t>3804</a:t>
                      </a:r>
                    </a:p>
                  </a:txBody>
                  <a:tcPr marL="6350" marR="6350" marT="0" marB="0" anchor="ctr"/>
                </a:tc>
                <a:extLst>
                  <a:ext uri="{0D108BD9-81ED-4DB2-BD59-A6C34878D82A}">
                    <a16:rowId xmlns:a16="http://schemas.microsoft.com/office/drawing/2014/main" val="3069576772"/>
                  </a:ext>
                </a:extLst>
              </a:tr>
              <a:tr h="657452">
                <a:tc>
                  <a:txBody>
                    <a:bodyPr/>
                    <a:lstStyle/>
                    <a:p>
                      <a:pPr marL="0" indent="-317500" algn="l" defTabSz="914400" rtl="0" eaLnBrk="1" latinLnBrk="0" hangingPunct="1">
                        <a:lnSpc>
                          <a:spcPts val="1270"/>
                        </a:lnSpc>
                        <a:spcAft>
                          <a:spcPts val="0"/>
                        </a:spcAft>
                      </a:pPr>
                      <a:r>
                        <a:rPr lang="ru-RU" sz="1200" b="0" i="0" kern="1200" dirty="0">
                          <a:solidFill>
                            <a:schemeClr val="tx1"/>
                          </a:solidFill>
                          <a:effectLst>
                            <a:outerShdw blurRad="38100" dist="38100" dir="2700000" algn="tl">
                              <a:srgbClr val="000000">
                                <a:alpha val="43137"/>
                              </a:srgbClr>
                            </a:outerShdw>
                          </a:effectLst>
                          <a:latin typeface="GothamPro-Light"/>
                          <a:ea typeface="Arial Unicode MS"/>
                          <a:cs typeface="+mn-cs"/>
                        </a:rPr>
                        <a:t>Доля профильных госпитализаций пациентов с острыми нарушениями мозгового кровообращения, доставленных автомобилями скорой медицинской помощи, %</a:t>
                      </a:r>
                    </a:p>
                  </a:txBody>
                  <a:tcPr marL="6350" marR="6350" marT="0" marB="0" anchor="ctr"/>
                </a:tc>
                <a:tc>
                  <a:txBody>
                    <a:bodyPr/>
                    <a:lstStyle/>
                    <a:p>
                      <a:pPr marL="0" indent="-317500" algn="ctr" defTabSz="914400" rtl="0" eaLnBrk="1" latinLnBrk="0" hangingPunct="1">
                        <a:lnSpc>
                          <a:spcPts val="1800"/>
                        </a:lnSpc>
                        <a:spcAft>
                          <a:spcPts val="0"/>
                        </a:spcAft>
                      </a:pPr>
                      <a:r>
                        <a:rPr lang="ru-RU" sz="1200" b="1" i="0" kern="1200" dirty="0">
                          <a:solidFill>
                            <a:schemeClr val="tx1"/>
                          </a:solidFill>
                          <a:effectLst>
                            <a:outerShdw blurRad="38100" dist="38100" dir="2700000" algn="tl">
                              <a:srgbClr val="000000">
                                <a:alpha val="43137"/>
                              </a:srgbClr>
                            </a:outerShdw>
                          </a:effectLst>
                          <a:latin typeface="GothamPro-Light"/>
                          <a:ea typeface="Arial Unicode MS"/>
                          <a:cs typeface="+mn-cs"/>
                        </a:rPr>
                        <a:t>дополни-тельный</a:t>
                      </a:r>
                    </a:p>
                  </a:txBody>
                  <a:tcPr marL="6350" marR="6350" marT="0" marB="0" anchor="ctr"/>
                </a:tc>
                <a:tc>
                  <a:txBody>
                    <a:bodyPr/>
                    <a:lstStyle/>
                    <a:p>
                      <a:pPr marL="317500" indent="-317500" algn="ctr" defTabSz="914400" rtl="0" eaLnBrk="1" latinLnBrk="0" hangingPunct="1">
                        <a:lnSpc>
                          <a:spcPct val="107000"/>
                        </a:lnSpc>
                        <a:spcAft>
                          <a:spcPts val="0"/>
                        </a:spcAft>
                      </a:pPr>
                      <a:r>
                        <a:rPr lang="ru-RU" sz="1200" b="1" i="0" kern="1200" dirty="0">
                          <a:solidFill>
                            <a:schemeClr val="tx1"/>
                          </a:solidFill>
                          <a:effectLst>
                            <a:outerShdw blurRad="38100" dist="38100" dir="2700000" algn="tl">
                              <a:srgbClr val="000000">
                                <a:alpha val="43137"/>
                              </a:srgbClr>
                            </a:outerShdw>
                          </a:effectLst>
                          <a:latin typeface="GothamPro-Light"/>
                          <a:ea typeface="Times New Roman" panose="02020603050405020304" pitchFamily="18" charset="0"/>
                          <a:cs typeface="+mn-cs"/>
                        </a:rPr>
                        <a:t>82,4</a:t>
                      </a:r>
                    </a:p>
                  </a:txBody>
                  <a:tcPr marL="6350" marR="6350" marT="0" marB="0" anchor="ctr"/>
                </a:tc>
                <a:tc>
                  <a:txBody>
                    <a:bodyPr/>
                    <a:lstStyle/>
                    <a:p>
                      <a:pPr marL="304800" indent="-304800" algn="ctr">
                        <a:lnSpc>
                          <a:spcPct val="107000"/>
                        </a:lnSpc>
                        <a:spcAft>
                          <a:spcPts val="0"/>
                        </a:spcAft>
                      </a:pPr>
                      <a:r>
                        <a:rPr lang="ru-RU" sz="1400" b="1">
                          <a:effectLst>
                            <a:outerShdw blurRad="38100" dist="38100" dir="2700000" algn="tl">
                              <a:srgbClr val="000000">
                                <a:alpha val="43137"/>
                              </a:srgbClr>
                            </a:outerShdw>
                          </a:effectLst>
                          <a:latin typeface="GothamPro-Light"/>
                          <a:ea typeface="Times New Roman" panose="02020603050405020304" pitchFamily="18" charset="0"/>
                        </a:rPr>
                        <a:t>84,5</a:t>
                      </a:r>
                    </a:p>
                  </a:txBody>
                  <a:tcPr marL="6350" marR="6350" marT="0" marB="0" anchor="ctr"/>
                </a:tc>
                <a:tc>
                  <a:txBody>
                    <a:bodyPr/>
                    <a:lstStyle/>
                    <a:p>
                      <a:pPr marL="304800" indent="-304800" algn="ctr">
                        <a:lnSpc>
                          <a:spcPct val="107000"/>
                        </a:lnSpc>
                        <a:spcAft>
                          <a:spcPts val="0"/>
                        </a:spcAft>
                      </a:pPr>
                      <a:r>
                        <a:rPr lang="ru-RU" sz="1400" b="1">
                          <a:effectLst>
                            <a:outerShdw blurRad="38100" dist="38100" dir="2700000" algn="tl">
                              <a:srgbClr val="000000">
                                <a:alpha val="43137"/>
                              </a:srgbClr>
                            </a:outerShdw>
                          </a:effectLst>
                          <a:latin typeface="GothamPro-Light"/>
                          <a:ea typeface="Times New Roman" panose="02020603050405020304" pitchFamily="18" charset="0"/>
                        </a:rPr>
                        <a:t>86,6</a:t>
                      </a:r>
                    </a:p>
                  </a:txBody>
                  <a:tcPr marL="6350" marR="6350" marT="0" marB="0" anchor="ctr"/>
                </a:tc>
                <a:tc>
                  <a:txBody>
                    <a:bodyPr/>
                    <a:lstStyle/>
                    <a:p>
                      <a:pPr marL="304800" indent="-288290" algn="ctr">
                        <a:lnSpc>
                          <a:spcPct val="107000"/>
                        </a:lnSpc>
                        <a:spcAft>
                          <a:spcPts val="0"/>
                        </a:spcAft>
                      </a:pPr>
                      <a:r>
                        <a:rPr lang="ru-RU" sz="1400" b="1">
                          <a:effectLst>
                            <a:outerShdw blurRad="38100" dist="38100" dir="2700000" algn="tl">
                              <a:srgbClr val="000000">
                                <a:alpha val="43137"/>
                              </a:srgbClr>
                            </a:outerShdw>
                          </a:effectLst>
                          <a:latin typeface="GothamPro-Light"/>
                          <a:ea typeface="Times New Roman" panose="02020603050405020304" pitchFamily="18" charset="0"/>
                        </a:rPr>
                        <a:t>88,7</a:t>
                      </a:r>
                    </a:p>
                  </a:txBody>
                  <a:tcPr marL="6350" marR="6350" marT="0" marB="0" anchor="ctr"/>
                </a:tc>
                <a:tc>
                  <a:txBody>
                    <a:bodyPr/>
                    <a:lstStyle/>
                    <a:p>
                      <a:pPr marL="317500" indent="-317500" algn="ctr">
                        <a:lnSpc>
                          <a:spcPct val="107000"/>
                        </a:lnSpc>
                        <a:spcAft>
                          <a:spcPts val="0"/>
                        </a:spcAft>
                      </a:pPr>
                      <a:r>
                        <a:rPr lang="ru-RU" sz="1400" b="1">
                          <a:effectLst>
                            <a:outerShdw blurRad="38100" dist="38100" dir="2700000" algn="tl">
                              <a:srgbClr val="000000">
                                <a:alpha val="43137"/>
                              </a:srgbClr>
                            </a:outerShdw>
                          </a:effectLst>
                          <a:latin typeface="GothamPro-Light"/>
                          <a:ea typeface="Times New Roman" panose="02020603050405020304" pitchFamily="18" charset="0"/>
                        </a:rPr>
                        <a:t>90,8</a:t>
                      </a:r>
                    </a:p>
                  </a:txBody>
                  <a:tcPr marL="6350" marR="6350" marT="0" marB="0" anchor="ctr"/>
                </a:tc>
                <a:tc>
                  <a:txBody>
                    <a:bodyPr/>
                    <a:lstStyle/>
                    <a:p>
                      <a:pPr marL="317500" indent="-317500" algn="ctr">
                        <a:lnSpc>
                          <a:spcPct val="107000"/>
                        </a:lnSpc>
                        <a:spcAft>
                          <a:spcPts val="0"/>
                        </a:spcAft>
                      </a:pPr>
                      <a:r>
                        <a:rPr lang="ru-RU" sz="1400" b="1" dirty="0">
                          <a:effectLst>
                            <a:outerShdw blurRad="38100" dist="38100" dir="2700000" algn="tl">
                              <a:srgbClr val="000000">
                                <a:alpha val="43137"/>
                              </a:srgbClr>
                            </a:outerShdw>
                          </a:effectLst>
                          <a:latin typeface="GothamPro-Light"/>
                          <a:ea typeface="Times New Roman" panose="02020603050405020304" pitchFamily="18" charset="0"/>
                        </a:rPr>
                        <a:t>92,9</a:t>
                      </a:r>
                    </a:p>
                  </a:txBody>
                  <a:tcPr marL="6350" marR="6350" marT="0" marB="0" anchor="ctr"/>
                </a:tc>
                <a:tc>
                  <a:txBody>
                    <a:bodyPr/>
                    <a:lstStyle/>
                    <a:p>
                      <a:pPr marL="317500" indent="-317500" algn="ctr">
                        <a:lnSpc>
                          <a:spcPct val="107000"/>
                        </a:lnSpc>
                        <a:spcAft>
                          <a:spcPts val="0"/>
                        </a:spcAft>
                      </a:pPr>
                      <a:r>
                        <a:rPr lang="ru-RU" sz="1400" b="1" dirty="0">
                          <a:effectLst>
                            <a:outerShdw blurRad="38100" dist="38100" dir="2700000" algn="tl">
                              <a:srgbClr val="000000">
                                <a:alpha val="43137"/>
                              </a:srgbClr>
                            </a:outerShdw>
                          </a:effectLst>
                          <a:latin typeface="GothamPro-Light"/>
                          <a:ea typeface="Times New Roman" panose="02020603050405020304" pitchFamily="18" charset="0"/>
                        </a:rPr>
                        <a:t>95,0</a:t>
                      </a:r>
                    </a:p>
                  </a:txBody>
                  <a:tcPr marL="6350" marR="6350" marT="0" marB="0" anchor="ctr"/>
                </a:tc>
                <a:extLst>
                  <a:ext uri="{0D108BD9-81ED-4DB2-BD59-A6C34878D82A}">
                    <a16:rowId xmlns:a16="http://schemas.microsoft.com/office/drawing/2014/main" val="904209681"/>
                  </a:ext>
                </a:extLst>
              </a:tr>
            </a:tbl>
          </a:graphicData>
        </a:graphic>
      </p:graphicFrame>
      <p:sp>
        <p:nvSpPr>
          <p:cNvPr id="8" name="Прямоугольник 7"/>
          <p:cNvSpPr/>
          <p:nvPr/>
        </p:nvSpPr>
        <p:spPr>
          <a:xfrm>
            <a:off x="1379971" y="221067"/>
            <a:ext cx="4538805" cy="707886"/>
          </a:xfrm>
          <a:prstGeom prst="rect">
            <a:avLst/>
          </a:prstGeom>
        </p:spPr>
        <p:txBody>
          <a:bodyPr wrap="square">
            <a:spAutoFit/>
          </a:bodyPr>
          <a:lstStyle/>
          <a:p>
            <a:r>
              <a:rPr lang="ru-RU" sz="2000" dirty="0">
                <a:solidFill>
                  <a:srgbClr val="1F1F1F"/>
                </a:solidFill>
                <a:effectLst>
                  <a:outerShdw blurRad="38100" dist="38100" dir="2700000" algn="tl">
                    <a:schemeClr val="bg1">
                      <a:alpha val="43000"/>
                    </a:schemeClr>
                  </a:outerShdw>
                </a:effectLst>
                <a:latin typeface="GothamPro-Light"/>
              </a:rPr>
              <a:t>Ханты-Мансийский </a:t>
            </a:r>
            <a:br>
              <a:rPr lang="ru-RU" sz="2000" dirty="0">
                <a:solidFill>
                  <a:srgbClr val="1F1F1F"/>
                </a:solidFill>
                <a:effectLst>
                  <a:outerShdw blurRad="38100" dist="38100" dir="2700000" algn="tl">
                    <a:schemeClr val="bg1">
                      <a:alpha val="43000"/>
                    </a:schemeClr>
                  </a:outerShdw>
                </a:effectLst>
                <a:latin typeface="GothamPro-Light"/>
              </a:rPr>
            </a:br>
            <a:r>
              <a:rPr lang="ru-RU" sz="2000" dirty="0">
                <a:solidFill>
                  <a:srgbClr val="1F1F1F"/>
                </a:solidFill>
                <a:effectLst>
                  <a:outerShdw blurRad="38100" dist="38100" dir="2700000" algn="tl">
                    <a:schemeClr val="bg1">
                      <a:alpha val="43000"/>
                    </a:schemeClr>
                  </a:outerShdw>
                </a:effectLst>
                <a:latin typeface="GothamPro-Light"/>
              </a:rPr>
              <a:t>автономной округ - Югра</a:t>
            </a:r>
            <a:endParaRPr lang="ru-RU" sz="2000" dirty="0">
              <a:effectLst>
                <a:outerShdw blurRad="38100" dist="38100" dir="2700000" algn="tl">
                  <a:schemeClr val="bg1">
                    <a:alpha val="43000"/>
                  </a:schemeClr>
                </a:outerShdw>
              </a:effectLst>
            </a:endParaRPr>
          </a:p>
        </p:txBody>
      </p:sp>
      <p:sp>
        <p:nvSpPr>
          <p:cNvPr id="6" name="Прямоугольник с одним вырезанным углом 4"/>
          <p:cNvSpPr/>
          <p:nvPr/>
        </p:nvSpPr>
        <p:spPr>
          <a:xfrm flipH="1" flipV="1">
            <a:off x="5804033" y="1155498"/>
            <a:ext cx="6387965" cy="721895"/>
          </a:xfrm>
          <a:custGeom>
            <a:avLst/>
            <a:gdLst>
              <a:gd name="connsiteX0" fmla="*/ 0 w 5531318"/>
              <a:gd name="connsiteY0" fmla="*/ 0 h 712270"/>
              <a:gd name="connsiteX1" fmla="*/ 5412604 w 5531318"/>
              <a:gd name="connsiteY1" fmla="*/ 0 h 712270"/>
              <a:gd name="connsiteX2" fmla="*/ 5531318 w 5531318"/>
              <a:gd name="connsiteY2" fmla="*/ 118714 h 712270"/>
              <a:gd name="connsiteX3" fmla="*/ 5531318 w 5531318"/>
              <a:gd name="connsiteY3" fmla="*/ 712270 h 712270"/>
              <a:gd name="connsiteX4" fmla="*/ 0 w 5531318"/>
              <a:gd name="connsiteY4" fmla="*/ 712270 h 712270"/>
              <a:gd name="connsiteX5" fmla="*/ 0 w 5531318"/>
              <a:gd name="connsiteY5" fmla="*/ 0 h 712270"/>
              <a:gd name="connsiteX0" fmla="*/ 0 w 5540943"/>
              <a:gd name="connsiteY0" fmla="*/ 0 h 712270"/>
              <a:gd name="connsiteX1" fmla="*/ 5412604 w 5540943"/>
              <a:gd name="connsiteY1" fmla="*/ 0 h 712270"/>
              <a:gd name="connsiteX2" fmla="*/ 5540943 w 5540943"/>
              <a:gd name="connsiteY2" fmla="*/ 368971 h 712270"/>
              <a:gd name="connsiteX3" fmla="*/ 5531318 w 5540943"/>
              <a:gd name="connsiteY3" fmla="*/ 712270 h 712270"/>
              <a:gd name="connsiteX4" fmla="*/ 0 w 5540943"/>
              <a:gd name="connsiteY4" fmla="*/ 712270 h 712270"/>
              <a:gd name="connsiteX5" fmla="*/ 0 w 5540943"/>
              <a:gd name="connsiteY5" fmla="*/ 0 h 712270"/>
              <a:gd name="connsiteX0" fmla="*/ 0 w 5540943"/>
              <a:gd name="connsiteY0" fmla="*/ 9625 h 721895"/>
              <a:gd name="connsiteX1" fmla="*/ 5200848 w 5540943"/>
              <a:gd name="connsiteY1" fmla="*/ 0 h 721895"/>
              <a:gd name="connsiteX2" fmla="*/ 5540943 w 5540943"/>
              <a:gd name="connsiteY2" fmla="*/ 378596 h 721895"/>
              <a:gd name="connsiteX3" fmla="*/ 5531318 w 5540943"/>
              <a:gd name="connsiteY3" fmla="*/ 721895 h 721895"/>
              <a:gd name="connsiteX4" fmla="*/ 0 w 5540943"/>
              <a:gd name="connsiteY4" fmla="*/ 721895 h 721895"/>
              <a:gd name="connsiteX5" fmla="*/ 0 w 5540943"/>
              <a:gd name="connsiteY5" fmla="*/ 9625 h 721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40943" h="721895">
                <a:moveTo>
                  <a:pt x="0" y="9625"/>
                </a:moveTo>
                <a:lnTo>
                  <a:pt x="5200848" y="0"/>
                </a:lnTo>
                <a:lnTo>
                  <a:pt x="5540943" y="378596"/>
                </a:lnTo>
                <a:lnTo>
                  <a:pt x="5531318" y="721895"/>
                </a:lnTo>
                <a:lnTo>
                  <a:pt x="0" y="721895"/>
                </a:lnTo>
                <a:lnTo>
                  <a:pt x="0" y="9625"/>
                </a:lnTo>
                <a:close/>
              </a:path>
            </a:pathLst>
          </a:custGeom>
          <a:solidFill>
            <a:srgbClr val="B3D9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Заголовок 1"/>
          <p:cNvSpPr txBox="1">
            <a:spLocks/>
          </p:cNvSpPr>
          <p:nvPr/>
        </p:nvSpPr>
        <p:spPr>
          <a:xfrm>
            <a:off x="5727032" y="1155499"/>
            <a:ext cx="6464968" cy="626277"/>
          </a:xfrm>
          <a:prstGeom prst="snipRound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ru-RU" sz="2400" dirty="0">
                <a:effectLst>
                  <a:outerShdw blurRad="38100" dist="38100" dir="2700000" algn="tl">
                    <a:schemeClr val="accent5">
                      <a:alpha val="43000"/>
                    </a:schemeClr>
                  </a:outerShdw>
                </a:effectLst>
                <a:latin typeface="GothamPro-Light"/>
              </a:rPr>
              <a:t>Борьба с сердечно-сосудистыми заболеваниями</a:t>
            </a:r>
            <a:endParaRPr lang="ru-RU" sz="2400" dirty="0" smtClean="0">
              <a:effectLst>
                <a:outerShdw blurRad="38100" dist="38100" dir="2700000" algn="tl">
                  <a:schemeClr val="accent5">
                    <a:alpha val="43000"/>
                  </a:schemeClr>
                </a:outerShdw>
              </a:effectLst>
              <a:latin typeface="GothamPro-Light"/>
            </a:endParaRPr>
          </a:p>
        </p:txBody>
      </p:sp>
    </p:spTree>
    <p:extLst>
      <p:ext uri="{BB962C8B-B14F-4D97-AF65-F5344CB8AC3E}">
        <p14:creationId xmlns:p14="http://schemas.microsoft.com/office/powerpoint/2010/main" val="3958171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3"/>
          <p:cNvSpPr>
            <a:spLocks noChangeArrowheads="1"/>
          </p:cNvSpPr>
          <p:nvPr/>
        </p:nvSpPr>
        <p:spPr bwMode="auto">
          <a:xfrm>
            <a:off x="4059238" y="20589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a:ln>
                  <a:noFill/>
                </a:ln>
                <a:solidFill>
                  <a:schemeClr val="tx1"/>
                </a:solidFill>
                <a:effectLst/>
                <a:latin typeface="Arial" panose="020B0604020202020204" pitchFamily="34" charset="0"/>
              </a:rPr>
              <a:t/>
            </a:r>
            <a:br>
              <a:rPr kumimoji="0" lang="ru-RU" altLang="ru-RU" sz="1800" b="0" i="0" u="none" strike="noStrike" cap="none" normalizeH="0" baseline="0">
                <a:ln>
                  <a:noFill/>
                </a:ln>
                <a:solidFill>
                  <a:schemeClr val="tx1"/>
                </a:solidFill>
                <a:effectLst/>
                <a:latin typeface="Arial" panose="020B0604020202020204" pitchFamily="34" charset="0"/>
              </a:rPr>
            </a:b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3" name="Прямоугольник 2"/>
          <p:cNvSpPr/>
          <p:nvPr/>
        </p:nvSpPr>
        <p:spPr>
          <a:xfrm>
            <a:off x="2084044" y="3803943"/>
            <a:ext cx="6096000" cy="358816"/>
          </a:xfrm>
          <a:prstGeom prst="rect">
            <a:avLst/>
          </a:prstGeom>
        </p:spPr>
        <p:txBody>
          <a:bodyPr>
            <a:spAutoFit/>
          </a:bodyPr>
          <a:lstStyle/>
          <a:p>
            <a:pPr>
              <a:lnSpc>
                <a:spcPct val="115000"/>
              </a:lnSpc>
              <a:spcAft>
                <a:spcPts val="1000"/>
              </a:spcAft>
            </a:pP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Прямоугольник 6"/>
          <p:cNvSpPr/>
          <p:nvPr/>
        </p:nvSpPr>
        <p:spPr>
          <a:xfrm>
            <a:off x="1379971" y="221067"/>
            <a:ext cx="4538805" cy="707886"/>
          </a:xfrm>
          <a:prstGeom prst="rect">
            <a:avLst/>
          </a:prstGeom>
        </p:spPr>
        <p:txBody>
          <a:bodyPr wrap="square">
            <a:spAutoFit/>
          </a:bodyPr>
          <a:lstStyle/>
          <a:p>
            <a:r>
              <a:rPr lang="ru-RU" sz="2000" dirty="0">
                <a:solidFill>
                  <a:srgbClr val="1F1F1F"/>
                </a:solidFill>
                <a:effectLst>
                  <a:outerShdw blurRad="38100" dist="38100" dir="2700000" algn="tl">
                    <a:schemeClr val="bg1">
                      <a:alpha val="43000"/>
                    </a:schemeClr>
                  </a:outerShdw>
                </a:effectLst>
                <a:latin typeface="GothamPro-Light"/>
              </a:rPr>
              <a:t>Ханты-Мансийский </a:t>
            </a:r>
            <a:br>
              <a:rPr lang="ru-RU" sz="2000" dirty="0">
                <a:solidFill>
                  <a:srgbClr val="1F1F1F"/>
                </a:solidFill>
                <a:effectLst>
                  <a:outerShdw blurRad="38100" dist="38100" dir="2700000" algn="tl">
                    <a:schemeClr val="bg1">
                      <a:alpha val="43000"/>
                    </a:schemeClr>
                  </a:outerShdw>
                </a:effectLst>
                <a:latin typeface="GothamPro-Light"/>
              </a:rPr>
            </a:br>
            <a:r>
              <a:rPr lang="ru-RU" sz="2000" dirty="0">
                <a:solidFill>
                  <a:srgbClr val="1F1F1F"/>
                </a:solidFill>
                <a:effectLst>
                  <a:outerShdw blurRad="38100" dist="38100" dir="2700000" algn="tl">
                    <a:schemeClr val="bg1">
                      <a:alpha val="43000"/>
                    </a:schemeClr>
                  </a:outerShdw>
                </a:effectLst>
                <a:latin typeface="GothamPro-Light"/>
              </a:rPr>
              <a:t>автономной округ - Югра</a:t>
            </a:r>
            <a:endParaRPr lang="ru-RU" sz="2000" dirty="0">
              <a:effectLst>
                <a:outerShdw blurRad="38100" dist="38100" dir="2700000" algn="tl">
                  <a:schemeClr val="bg1">
                    <a:alpha val="43000"/>
                  </a:schemeClr>
                </a:outerShdw>
              </a:effectLst>
            </a:endParaRPr>
          </a:p>
        </p:txBody>
      </p:sp>
      <p:sp>
        <p:nvSpPr>
          <p:cNvPr id="12" name="Прямоугольник с одним вырезанным углом 4"/>
          <p:cNvSpPr/>
          <p:nvPr/>
        </p:nvSpPr>
        <p:spPr>
          <a:xfrm flipH="1" flipV="1">
            <a:off x="1915426" y="1155496"/>
            <a:ext cx="10276572" cy="1135317"/>
          </a:xfrm>
          <a:custGeom>
            <a:avLst/>
            <a:gdLst>
              <a:gd name="connsiteX0" fmla="*/ 0 w 5531318"/>
              <a:gd name="connsiteY0" fmla="*/ 0 h 712270"/>
              <a:gd name="connsiteX1" fmla="*/ 5412604 w 5531318"/>
              <a:gd name="connsiteY1" fmla="*/ 0 h 712270"/>
              <a:gd name="connsiteX2" fmla="*/ 5531318 w 5531318"/>
              <a:gd name="connsiteY2" fmla="*/ 118714 h 712270"/>
              <a:gd name="connsiteX3" fmla="*/ 5531318 w 5531318"/>
              <a:gd name="connsiteY3" fmla="*/ 712270 h 712270"/>
              <a:gd name="connsiteX4" fmla="*/ 0 w 5531318"/>
              <a:gd name="connsiteY4" fmla="*/ 712270 h 712270"/>
              <a:gd name="connsiteX5" fmla="*/ 0 w 5531318"/>
              <a:gd name="connsiteY5" fmla="*/ 0 h 712270"/>
              <a:gd name="connsiteX0" fmla="*/ 0 w 5540943"/>
              <a:gd name="connsiteY0" fmla="*/ 0 h 712270"/>
              <a:gd name="connsiteX1" fmla="*/ 5412604 w 5540943"/>
              <a:gd name="connsiteY1" fmla="*/ 0 h 712270"/>
              <a:gd name="connsiteX2" fmla="*/ 5540943 w 5540943"/>
              <a:gd name="connsiteY2" fmla="*/ 368971 h 712270"/>
              <a:gd name="connsiteX3" fmla="*/ 5531318 w 5540943"/>
              <a:gd name="connsiteY3" fmla="*/ 712270 h 712270"/>
              <a:gd name="connsiteX4" fmla="*/ 0 w 5540943"/>
              <a:gd name="connsiteY4" fmla="*/ 712270 h 712270"/>
              <a:gd name="connsiteX5" fmla="*/ 0 w 5540943"/>
              <a:gd name="connsiteY5" fmla="*/ 0 h 712270"/>
              <a:gd name="connsiteX0" fmla="*/ 0 w 5540943"/>
              <a:gd name="connsiteY0" fmla="*/ 9625 h 721895"/>
              <a:gd name="connsiteX1" fmla="*/ 5200848 w 5540943"/>
              <a:gd name="connsiteY1" fmla="*/ 0 h 721895"/>
              <a:gd name="connsiteX2" fmla="*/ 5540943 w 5540943"/>
              <a:gd name="connsiteY2" fmla="*/ 378596 h 721895"/>
              <a:gd name="connsiteX3" fmla="*/ 5531318 w 5540943"/>
              <a:gd name="connsiteY3" fmla="*/ 721895 h 721895"/>
              <a:gd name="connsiteX4" fmla="*/ 0 w 5540943"/>
              <a:gd name="connsiteY4" fmla="*/ 721895 h 721895"/>
              <a:gd name="connsiteX5" fmla="*/ 0 w 5540943"/>
              <a:gd name="connsiteY5" fmla="*/ 9625 h 721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40943" h="721895">
                <a:moveTo>
                  <a:pt x="0" y="9625"/>
                </a:moveTo>
                <a:lnTo>
                  <a:pt x="5200848" y="0"/>
                </a:lnTo>
                <a:lnTo>
                  <a:pt x="5540943" y="378596"/>
                </a:lnTo>
                <a:lnTo>
                  <a:pt x="5531318" y="721895"/>
                </a:lnTo>
                <a:lnTo>
                  <a:pt x="0" y="721895"/>
                </a:lnTo>
                <a:lnTo>
                  <a:pt x="0" y="9625"/>
                </a:lnTo>
                <a:close/>
              </a:path>
            </a:pathLst>
          </a:custGeom>
          <a:solidFill>
            <a:srgbClr val="B3D9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Заголовок 1"/>
          <p:cNvSpPr txBox="1">
            <a:spLocks/>
          </p:cNvSpPr>
          <p:nvPr/>
        </p:nvSpPr>
        <p:spPr>
          <a:xfrm>
            <a:off x="1915426" y="1155500"/>
            <a:ext cx="10276573" cy="1062774"/>
          </a:xfrm>
          <a:prstGeom prst="snipRound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ru-RU" sz="2400" dirty="0">
                <a:effectLst>
                  <a:outerShdw blurRad="38100" dist="38100" dir="2700000" algn="tl">
                    <a:schemeClr val="accent5">
                      <a:alpha val="43000"/>
                    </a:schemeClr>
                  </a:outerShdw>
                </a:effectLst>
                <a:latin typeface="GothamPro-Light"/>
              </a:rPr>
              <a:t>Развитие детского здравоохранения, включая создание современной инфраструктуры оказания медицинской помощи детям в </a:t>
            </a:r>
            <a:br>
              <a:rPr lang="ru-RU" sz="2400" dirty="0">
                <a:effectLst>
                  <a:outerShdw blurRad="38100" dist="38100" dir="2700000" algn="tl">
                    <a:schemeClr val="accent5">
                      <a:alpha val="43000"/>
                    </a:schemeClr>
                  </a:outerShdw>
                </a:effectLst>
                <a:latin typeface="GothamPro-Light"/>
              </a:rPr>
            </a:br>
            <a:r>
              <a:rPr lang="ru-RU" sz="2400" dirty="0">
                <a:effectLst>
                  <a:outerShdw blurRad="38100" dist="38100" dir="2700000" algn="tl">
                    <a:schemeClr val="accent5">
                      <a:alpha val="43000"/>
                    </a:schemeClr>
                  </a:outerShdw>
                </a:effectLst>
                <a:latin typeface="GothamPro-Light"/>
              </a:rPr>
              <a:t>Ханты-Мансийском автономном округе – Югре</a:t>
            </a:r>
          </a:p>
        </p:txBody>
      </p:sp>
      <p:graphicFrame>
        <p:nvGraphicFramePr>
          <p:cNvPr id="14" name="Схема 13"/>
          <p:cNvGraphicFramePr/>
          <p:nvPr>
            <p:extLst>
              <p:ext uri="{D42A27DB-BD31-4B8C-83A1-F6EECF244321}">
                <p14:modId xmlns:p14="http://schemas.microsoft.com/office/powerpoint/2010/main" val="1740858471"/>
              </p:ext>
            </p:extLst>
          </p:nvPr>
        </p:nvGraphicFramePr>
        <p:xfrm>
          <a:off x="306669" y="1603072"/>
          <a:ext cx="11586946" cy="33924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88869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3"/>
          <p:cNvSpPr>
            <a:spLocks noChangeArrowheads="1"/>
          </p:cNvSpPr>
          <p:nvPr/>
        </p:nvSpPr>
        <p:spPr bwMode="auto">
          <a:xfrm>
            <a:off x="4059238" y="20589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Arial" panose="020B0604020202020204" pitchFamily="34" charset="0"/>
              </a:rPr>
              <a:t/>
            </a:r>
            <a:br>
              <a:rPr kumimoji="0" lang="ru-RU" altLang="ru-RU" sz="1800" b="0" i="0" u="none" strike="noStrike" cap="none" normalizeH="0" baseline="0" smtClean="0">
                <a:ln>
                  <a:noFill/>
                </a:ln>
                <a:solidFill>
                  <a:schemeClr val="tx1"/>
                </a:solidFill>
                <a:effectLst/>
                <a:latin typeface="Arial" panose="020B0604020202020204" pitchFamily="34" charset="0"/>
              </a:rPr>
            </a:br>
            <a:endParaRPr kumimoji="0" lang="ru-RU" altLang="ru-RU" sz="1800" b="0" i="0" u="none" strike="noStrike" cap="none" normalizeH="0" baseline="0" smtClean="0">
              <a:ln>
                <a:noFill/>
              </a:ln>
              <a:solidFill>
                <a:schemeClr val="tx1"/>
              </a:solidFill>
              <a:effectLst/>
              <a:latin typeface="Arial" panose="020B0604020202020204" pitchFamily="34" charset="0"/>
            </a:endParaRPr>
          </a:p>
        </p:txBody>
      </p:sp>
      <p:sp>
        <p:nvSpPr>
          <p:cNvPr id="5" name="Прямоугольник 4"/>
          <p:cNvSpPr/>
          <p:nvPr/>
        </p:nvSpPr>
        <p:spPr>
          <a:xfrm>
            <a:off x="1379971" y="221067"/>
            <a:ext cx="4538805" cy="707886"/>
          </a:xfrm>
          <a:prstGeom prst="rect">
            <a:avLst/>
          </a:prstGeom>
        </p:spPr>
        <p:txBody>
          <a:bodyPr wrap="square">
            <a:spAutoFit/>
          </a:bodyPr>
          <a:lstStyle/>
          <a:p>
            <a:r>
              <a:rPr lang="ru-RU" sz="2000" dirty="0" smtClean="0">
                <a:solidFill>
                  <a:srgbClr val="1F1F1F"/>
                </a:solidFill>
                <a:effectLst>
                  <a:outerShdw blurRad="38100" dist="38100" dir="2700000" algn="tl">
                    <a:schemeClr val="bg1">
                      <a:alpha val="43000"/>
                    </a:schemeClr>
                  </a:outerShdw>
                </a:effectLst>
                <a:latin typeface="GothamPro-Light"/>
              </a:rPr>
              <a:t>Ханты-Мансийский </a:t>
            </a:r>
            <a:br>
              <a:rPr lang="ru-RU" sz="2000" dirty="0" smtClean="0">
                <a:solidFill>
                  <a:srgbClr val="1F1F1F"/>
                </a:solidFill>
                <a:effectLst>
                  <a:outerShdw blurRad="38100" dist="38100" dir="2700000" algn="tl">
                    <a:schemeClr val="bg1">
                      <a:alpha val="43000"/>
                    </a:schemeClr>
                  </a:outerShdw>
                </a:effectLst>
                <a:latin typeface="GothamPro-Light"/>
              </a:rPr>
            </a:br>
            <a:r>
              <a:rPr lang="ru-RU" sz="2000" dirty="0" smtClean="0">
                <a:solidFill>
                  <a:srgbClr val="1F1F1F"/>
                </a:solidFill>
                <a:effectLst>
                  <a:outerShdw blurRad="38100" dist="38100" dir="2700000" algn="tl">
                    <a:schemeClr val="bg1">
                      <a:alpha val="43000"/>
                    </a:schemeClr>
                  </a:outerShdw>
                </a:effectLst>
                <a:latin typeface="GothamPro-Light"/>
              </a:rPr>
              <a:t>автономной округ - Югра</a:t>
            </a:r>
            <a:endParaRPr lang="ru-RU" sz="2000" dirty="0">
              <a:effectLst>
                <a:outerShdw blurRad="38100" dist="38100" dir="2700000" algn="tl">
                  <a:schemeClr val="bg1">
                    <a:alpha val="43000"/>
                  </a:schemeClr>
                </a:outerShdw>
              </a:effectLst>
            </a:endParaRPr>
          </a:p>
        </p:txBody>
      </p:sp>
      <p:graphicFrame>
        <p:nvGraphicFramePr>
          <p:cNvPr id="9" name="Схема 8"/>
          <p:cNvGraphicFramePr/>
          <p:nvPr>
            <p:extLst>
              <p:ext uri="{D42A27DB-BD31-4B8C-83A1-F6EECF244321}">
                <p14:modId xmlns:p14="http://schemas.microsoft.com/office/powerpoint/2010/main" val="2506994007"/>
              </p:ext>
            </p:extLst>
          </p:nvPr>
        </p:nvGraphicFramePr>
        <p:xfrm>
          <a:off x="202130" y="3194301"/>
          <a:ext cx="11704320" cy="34017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Прямоугольник с одним вырезанным углом 4"/>
          <p:cNvSpPr/>
          <p:nvPr/>
        </p:nvSpPr>
        <p:spPr>
          <a:xfrm flipH="1" flipV="1">
            <a:off x="1915426" y="1155496"/>
            <a:ext cx="10276572" cy="1135317"/>
          </a:xfrm>
          <a:custGeom>
            <a:avLst/>
            <a:gdLst>
              <a:gd name="connsiteX0" fmla="*/ 0 w 5531318"/>
              <a:gd name="connsiteY0" fmla="*/ 0 h 712270"/>
              <a:gd name="connsiteX1" fmla="*/ 5412604 w 5531318"/>
              <a:gd name="connsiteY1" fmla="*/ 0 h 712270"/>
              <a:gd name="connsiteX2" fmla="*/ 5531318 w 5531318"/>
              <a:gd name="connsiteY2" fmla="*/ 118714 h 712270"/>
              <a:gd name="connsiteX3" fmla="*/ 5531318 w 5531318"/>
              <a:gd name="connsiteY3" fmla="*/ 712270 h 712270"/>
              <a:gd name="connsiteX4" fmla="*/ 0 w 5531318"/>
              <a:gd name="connsiteY4" fmla="*/ 712270 h 712270"/>
              <a:gd name="connsiteX5" fmla="*/ 0 w 5531318"/>
              <a:gd name="connsiteY5" fmla="*/ 0 h 712270"/>
              <a:gd name="connsiteX0" fmla="*/ 0 w 5540943"/>
              <a:gd name="connsiteY0" fmla="*/ 0 h 712270"/>
              <a:gd name="connsiteX1" fmla="*/ 5412604 w 5540943"/>
              <a:gd name="connsiteY1" fmla="*/ 0 h 712270"/>
              <a:gd name="connsiteX2" fmla="*/ 5540943 w 5540943"/>
              <a:gd name="connsiteY2" fmla="*/ 368971 h 712270"/>
              <a:gd name="connsiteX3" fmla="*/ 5531318 w 5540943"/>
              <a:gd name="connsiteY3" fmla="*/ 712270 h 712270"/>
              <a:gd name="connsiteX4" fmla="*/ 0 w 5540943"/>
              <a:gd name="connsiteY4" fmla="*/ 712270 h 712270"/>
              <a:gd name="connsiteX5" fmla="*/ 0 w 5540943"/>
              <a:gd name="connsiteY5" fmla="*/ 0 h 712270"/>
              <a:gd name="connsiteX0" fmla="*/ 0 w 5540943"/>
              <a:gd name="connsiteY0" fmla="*/ 9625 h 721895"/>
              <a:gd name="connsiteX1" fmla="*/ 5200848 w 5540943"/>
              <a:gd name="connsiteY1" fmla="*/ 0 h 721895"/>
              <a:gd name="connsiteX2" fmla="*/ 5540943 w 5540943"/>
              <a:gd name="connsiteY2" fmla="*/ 378596 h 721895"/>
              <a:gd name="connsiteX3" fmla="*/ 5531318 w 5540943"/>
              <a:gd name="connsiteY3" fmla="*/ 721895 h 721895"/>
              <a:gd name="connsiteX4" fmla="*/ 0 w 5540943"/>
              <a:gd name="connsiteY4" fmla="*/ 721895 h 721895"/>
              <a:gd name="connsiteX5" fmla="*/ 0 w 5540943"/>
              <a:gd name="connsiteY5" fmla="*/ 9625 h 721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40943" h="721895">
                <a:moveTo>
                  <a:pt x="0" y="9625"/>
                </a:moveTo>
                <a:lnTo>
                  <a:pt x="5200848" y="0"/>
                </a:lnTo>
                <a:lnTo>
                  <a:pt x="5540943" y="378596"/>
                </a:lnTo>
                <a:lnTo>
                  <a:pt x="5531318" y="721895"/>
                </a:lnTo>
                <a:lnTo>
                  <a:pt x="0" y="721895"/>
                </a:lnTo>
                <a:lnTo>
                  <a:pt x="0" y="9625"/>
                </a:lnTo>
                <a:close/>
              </a:path>
            </a:pathLst>
          </a:custGeom>
          <a:solidFill>
            <a:srgbClr val="B3D9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Заголовок 1"/>
          <p:cNvSpPr txBox="1">
            <a:spLocks/>
          </p:cNvSpPr>
          <p:nvPr/>
        </p:nvSpPr>
        <p:spPr>
          <a:xfrm>
            <a:off x="1915426" y="1155500"/>
            <a:ext cx="10276573" cy="1062774"/>
          </a:xfrm>
          <a:prstGeom prst="snipRound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ru-RU" sz="2400" dirty="0">
                <a:effectLst>
                  <a:outerShdw blurRad="38100" dist="38100" dir="2700000" algn="tl">
                    <a:schemeClr val="accent5">
                      <a:alpha val="43000"/>
                    </a:schemeClr>
                  </a:outerShdw>
                </a:effectLst>
                <a:latin typeface="GothamPro-Light"/>
              </a:rPr>
              <a:t>Развитие детского здравоохранения, включая </a:t>
            </a:r>
            <a:r>
              <a:rPr lang="ru-RU" sz="2400" dirty="0" smtClean="0">
                <a:effectLst>
                  <a:outerShdw blurRad="38100" dist="38100" dir="2700000" algn="tl">
                    <a:schemeClr val="accent5">
                      <a:alpha val="43000"/>
                    </a:schemeClr>
                  </a:outerShdw>
                </a:effectLst>
                <a:latin typeface="GothamPro-Light"/>
              </a:rPr>
              <a:t>создание современной инфраструктуры оказания </a:t>
            </a:r>
            <a:r>
              <a:rPr lang="ru-RU" sz="2400" dirty="0">
                <a:effectLst>
                  <a:outerShdw blurRad="38100" dist="38100" dir="2700000" algn="tl">
                    <a:schemeClr val="accent5">
                      <a:alpha val="43000"/>
                    </a:schemeClr>
                  </a:outerShdw>
                </a:effectLst>
                <a:latin typeface="GothamPro-Light"/>
              </a:rPr>
              <a:t>медицинской </a:t>
            </a:r>
            <a:r>
              <a:rPr lang="ru-RU" sz="2400" dirty="0" smtClean="0">
                <a:effectLst>
                  <a:outerShdw blurRad="38100" dist="38100" dir="2700000" algn="tl">
                    <a:schemeClr val="accent5">
                      <a:alpha val="43000"/>
                    </a:schemeClr>
                  </a:outerShdw>
                </a:effectLst>
                <a:latin typeface="GothamPro-Light"/>
              </a:rPr>
              <a:t>помощи детям в </a:t>
            </a:r>
            <a:br>
              <a:rPr lang="ru-RU" sz="2400" dirty="0" smtClean="0">
                <a:effectLst>
                  <a:outerShdw blurRad="38100" dist="38100" dir="2700000" algn="tl">
                    <a:schemeClr val="accent5">
                      <a:alpha val="43000"/>
                    </a:schemeClr>
                  </a:outerShdw>
                </a:effectLst>
                <a:latin typeface="GothamPro-Light"/>
              </a:rPr>
            </a:br>
            <a:r>
              <a:rPr lang="ru-RU" sz="2400" dirty="0" smtClean="0">
                <a:effectLst>
                  <a:outerShdw blurRad="38100" dist="38100" dir="2700000" algn="tl">
                    <a:schemeClr val="accent5">
                      <a:alpha val="43000"/>
                    </a:schemeClr>
                  </a:outerShdw>
                </a:effectLst>
                <a:latin typeface="GothamPro-Light"/>
              </a:rPr>
              <a:t>Ханты-Мансийском </a:t>
            </a:r>
            <a:r>
              <a:rPr lang="ru-RU" sz="2400" dirty="0">
                <a:effectLst>
                  <a:outerShdw blurRad="38100" dist="38100" dir="2700000" algn="tl">
                    <a:schemeClr val="accent5">
                      <a:alpha val="43000"/>
                    </a:schemeClr>
                  </a:outerShdw>
                </a:effectLst>
                <a:latin typeface="GothamPro-Light"/>
              </a:rPr>
              <a:t>автономном округе – Югре</a:t>
            </a:r>
            <a:endParaRPr lang="ru-RU" sz="2400" dirty="0" smtClean="0">
              <a:effectLst>
                <a:outerShdw blurRad="38100" dist="38100" dir="2700000" algn="tl">
                  <a:schemeClr val="accent5">
                    <a:alpha val="43000"/>
                  </a:schemeClr>
                </a:outerShdw>
              </a:effectLst>
              <a:latin typeface="GothamPro-Light"/>
            </a:endParaRPr>
          </a:p>
        </p:txBody>
      </p:sp>
      <p:sp>
        <p:nvSpPr>
          <p:cNvPr id="7" name="Прямоугольник 6">
            <a:extLst>
              <a:ext uri="{FF2B5EF4-FFF2-40B4-BE49-F238E27FC236}">
                <a16:creationId xmlns:a16="http://schemas.microsoft.com/office/drawing/2014/main" id="{62343EF8-8CFB-48E3-8C74-E27363755075}"/>
              </a:ext>
            </a:extLst>
          </p:cNvPr>
          <p:cNvSpPr/>
          <p:nvPr/>
        </p:nvSpPr>
        <p:spPr>
          <a:xfrm>
            <a:off x="202130" y="2824969"/>
            <a:ext cx="3523913" cy="369332"/>
          </a:xfrm>
          <a:prstGeom prst="rect">
            <a:avLst/>
          </a:prstGeom>
        </p:spPr>
        <p:txBody>
          <a:bodyPr wrap="none">
            <a:spAutoFit/>
          </a:bodyPr>
          <a:lstStyle/>
          <a:p>
            <a:r>
              <a:rPr lang="ru-RU" b="1" dirty="0">
                <a:solidFill>
                  <a:srgbClr val="000000"/>
                </a:solidFill>
                <a:effectLst>
                  <a:outerShdw blurRad="38100" dist="38100" dir="2700000" algn="tl">
                    <a:schemeClr val="tx1">
                      <a:alpha val="68000"/>
                    </a:schemeClr>
                  </a:outerShdw>
                </a:effectLst>
                <a:latin typeface="GothamPro-Light"/>
              </a:rPr>
              <a:t>ОСНОВНЫЕ МЕРОПРИЯТИЯ </a:t>
            </a:r>
            <a:endParaRPr lang="ru-RU" dirty="0">
              <a:effectLst>
                <a:outerShdw blurRad="38100" dist="38100" dir="2700000" algn="tl">
                  <a:schemeClr val="tx1">
                    <a:alpha val="68000"/>
                  </a:schemeClr>
                </a:outerShdw>
              </a:effectLst>
              <a:latin typeface="GothamPro-Light"/>
            </a:endParaRPr>
          </a:p>
        </p:txBody>
      </p:sp>
    </p:spTree>
    <p:extLst>
      <p:ext uri="{BB962C8B-B14F-4D97-AF65-F5344CB8AC3E}">
        <p14:creationId xmlns:p14="http://schemas.microsoft.com/office/powerpoint/2010/main" val="32034542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3"/>
          <p:cNvSpPr>
            <a:spLocks noChangeArrowheads="1"/>
          </p:cNvSpPr>
          <p:nvPr/>
        </p:nvSpPr>
        <p:spPr bwMode="auto">
          <a:xfrm>
            <a:off x="4059238" y="20589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a:ln>
                  <a:noFill/>
                </a:ln>
                <a:solidFill>
                  <a:schemeClr val="tx1"/>
                </a:solidFill>
                <a:effectLst/>
                <a:latin typeface="Arial" panose="020B0604020202020204" pitchFamily="34" charset="0"/>
              </a:rPr>
              <a:t/>
            </a:r>
            <a:br>
              <a:rPr kumimoji="0" lang="ru-RU" altLang="ru-RU" sz="1800" b="0" i="0" u="none" strike="noStrike" cap="none" normalizeH="0" baseline="0">
                <a:ln>
                  <a:noFill/>
                </a:ln>
                <a:solidFill>
                  <a:schemeClr val="tx1"/>
                </a:solidFill>
                <a:effectLst/>
                <a:latin typeface="Arial" panose="020B0604020202020204" pitchFamily="34" charset="0"/>
              </a:rPr>
            </a:b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3" name="Прямоугольник 2"/>
          <p:cNvSpPr/>
          <p:nvPr/>
        </p:nvSpPr>
        <p:spPr>
          <a:xfrm>
            <a:off x="2084044" y="3803943"/>
            <a:ext cx="6096000" cy="358816"/>
          </a:xfrm>
          <a:prstGeom prst="rect">
            <a:avLst/>
          </a:prstGeom>
        </p:spPr>
        <p:txBody>
          <a:bodyPr>
            <a:spAutoFit/>
          </a:bodyPr>
          <a:lstStyle/>
          <a:p>
            <a:pPr>
              <a:lnSpc>
                <a:spcPct val="115000"/>
              </a:lnSpc>
              <a:spcAft>
                <a:spcPts val="1000"/>
              </a:spcAft>
            </a:pP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Прямоугольник 6"/>
          <p:cNvSpPr/>
          <p:nvPr/>
        </p:nvSpPr>
        <p:spPr>
          <a:xfrm>
            <a:off x="1379971" y="221067"/>
            <a:ext cx="4538805" cy="707886"/>
          </a:xfrm>
          <a:prstGeom prst="rect">
            <a:avLst/>
          </a:prstGeom>
        </p:spPr>
        <p:txBody>
          <a:bodyPr wrap="square">
            <a:spAutoFit/>
          </a:bodyPr>
          <a:lstStyle/>
          <a:p>
            <a:r>
              <a:rPr lang="ru-RU" sz="2000" dirty="0">
                <a:solidFill>
                  <a:srgbClr val="1F1F1F"/>
                </a:solidFill>
                <a:effectLst>
                  <a:outerShdw blurRad="38100" dist="38100" dir="2700000" algn="tl">
                    <a:schemeClr val="bg1">
                      <a:alpha val="43000"/>
                    </a:schemeClr>
                  </a:outerShdw>
                </a:effectLst>
                <a:latin typeface="GothamPro-Light"/>
              </a:rPr>
              <a:t>Ханты-Мансийский </a:t>
            </a:r>
            <a:br>
              <a:rPr lang="ru-RU" sz="2000" dirty="0">
                <a:solidFill>
                  <a:srgbClr val="1F1F1F"/>
                </a:solidFill>
                <a:effectLst>
                  <a:outerShdw blurRad="38100" dist="38100" dir="2700000" algn="tl">
                    <a:schemeClr val="bg1">
                      <a:alpha val="43000"/>
                    </a:schemeClr>
                  </a:outerShdw>
                </a:effectLst>
                <a:latin typeface="GothamPro-Light"/>
              </a:rPr>
            </a:br>
            <a:r>
              <a:rPr lang="ru-RU" sz="2000" dirty="0">
                <a:solidFill>
                  <a:srgbClr val="1F1F1F"/>
                </a:solidFill>
                <a:effectLst>
                  <a:outerShdw blurRad="38100" dist="38100" dir="2700000" algn="tl">
                    <a:schemeClr val="bg1">
                      <a:alpha val="43000"/>
                    </a:schemeClr>
                  </a:outerShdw>
                </a:effectLst>
                <a:latin typeface="GothamPro-Light"/>
              </a:rPr>
              <a:t>автономной округ - Югра</a:t>
            </a:r>
            <a:endParaRPr lang="ru-RU" sz="2000" dirty="0">
              <a:effectLst>
                <a:outerShdw blurRad="38100" dist="38100" dir="2700000" algn="tl">
                  <a:schemeClr val="bg1">
                    <a:alpha val="43000"/>
                  </a:schemeClr>
                </a:outerShdw>
              </a:effectLst>
            </a:endParaRPr>
          </a:p>
        </p:txBody>
      </p:sp>
      <p:sp>
        <p:nvSpPr>
          <p:cNvPr id="12" name="Прямоугольник с одним вырезанным углом 4"/>
          <p:cNvSpPr/>
          <p:nvPr/>
        </p:nvSpPr>
        <p:spPr>
          <a:xfrm flipH="1" flipV="1">
            <a:off x="1915426" y="1155496"/>
            <a:ext cx="10276572" cy="1135317"/>
          </a:xfrm>
          <a:custGeom>
            <a:avLst/>
            <a:gdLst>
              <a:gd name="connsiteX0" fmla="*/ 0 w 5531318"/>
              <a:gd name="connsiteY0" fmla="*/ 0 h 712270"/>
              <a:gd name="connsiteX1" fmla="*/ 5412604 w 5531318"/>
              <a:gd name="connsiteY1" fmla="*/ 0 h 712270"/>
              <a:gd name="connsiteX2" fmla="*/ 5531318 w 5531318"/>
              <a:gd name="connsiteY2" fmla="*/ 118714 h 712270"/>
              <a:gd name="connsiteX3" fmla="*/ 5531318 w 5531318"/>
              <a:gd name="connsiteY3" fmla="*/ 712270 h 712270"/>
              <a:gd name="connsiteX4" fmla="*/ 0 w 5531318"/>
              <a:gd name="connsiteY4" fmla="*/ 712270 h 712270"/>
              <a:gd name="connsiteX5" fmla="*/ 0 w 5531318"/>
              <a:gd name="connsiteY5" fmla="*/ 0 h 712270"/>
              <a:gd name="connsiteX0" fmla="*/ 0 w 5540943"/>
              <a:gd name="connsiteY0" fmla="*/ 0 h 712270"/>
              <a:gd name="connsiteX1" fmla="*/ 5412604 w 5540943"/>
              <a:gd name="connsiteY1" fmla="*/ 0 h 712270"/>
              <a:gd name="connsiteX2" fmla="*/ 5540943 w 5540943"/>
              <a:gd name="connsiteY2" fmla="*/ 368971 h 712270"/>
              <a:gd name="connsiteX3" fmla="*/ 5531318 w 5540943"/>
              <a:gd name="connsiteY3" fmla="*/ 712270 h 712270"/>
              <a:gd name="connsiteX4" fmla="*/ 0 w 5540943"/>
              <a:gd name="connsiteY4" fmla="*/ 712270 h 712270"/>
              <a:gd name="connsiteX5" fmla="*/ 0 w 5540943"/>
              <a:gd name="connsiteY5" fmla="*/ 0 h 712270"/>
              <a:gd name="connsiteX0" fmla="*/ 0 w 5540943"/>
              <a:gd name="connsiteY0" fmla="*/ 9625 h 721895"/>
              <a:gd name="connsiteX1" fmla="*/ 5200848 w 5540943"/>
              <a:gd name="connsiteY1" fmla="*/ 0 h 721895"/>
              <a:gd name="connsiteX2" fmla="*/ 5540943 w 5540943"/>
              <a:gd name="connsiteY2" fmla="*/ 378596 h 721895"/>
              <a:gd name="connsiteX3" fmla="*/ 5531318 w 5540943"/>
              <a:gd name="connsiteY3" fmla="*/ 721895 h 721895"/>
              <a:gd name="connsiteX4" fmla="*/ 0 w 5540943"/>
              <a:gd name="connsiteY4" fmla="*/ 721895 h 721895"/>
              <a:gd name="connsiteX5" fmla="*/ 0 w 5540943"/>
              <a:gd name="connsiteY5" fmla="*/ 9625 h 721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40943" h="721895">
                <a:moveTo>
                  <a:pt x="0" y="9625"/>
                </a:moveTo>
                <a:lnTo>
                  <a:pt x="5200848" y="0"/>
                </a:lnTo>
                <a:lnTo>
                  <a:pt x="5540943" y="378596"/>
                </a:lnTo>
                <a:lnTo>
                  <a:pt x="5531318" y="721895"/>
                </a:lnTo>
                <a:lnTo>
                  <a:pt x="0" y="721895"/>
                </a:lnTo>
                <a:lnTo>
                  <a:pt x="0" y="9625"/>
                </a:lnTo>
                <a:close/>
              </a:path>
            </a:pathLst>
          </a:custGeom>
          <a:solidFill>
            <a:srgbClr val="B3D9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Заголовок 1"/>
          <p:cNvSpPr txBox="1">
            <a:spLocks/>
          </p:cNvSpPr>
          <p:nvPr/>
        </p:nvSpPr>
        <p:spPr>
          <a:xfrm>
            <a:off x="1915426" y="1155500"/>
            <a:ext cx="10276573" cy="1062774"/>
          </a:xfrm>
          <a:prstGeom prst="snipRound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ru-RU" sz="2400" dirty="0">
                <a:effectLst>
                  <a:outerShdw blurRad="38100" dist="38100" dir="2700000" algn="tl">
                    <a:schemeClr val="accent5">
                      <a:alpha val="43000"/>
                    </a:schemeClr>
                  </a:outerShdw>
                </a:effectLst>
                <a:latin typeface="GothamPro-Light"/>
              </a:rPr>
              <a:t>Развитие детского здравоохранения, включая создание современной инфраструктуры оказания медицинской помощи детям в </a:t>
            </a:r>
            <a:br>
              <a:rPr lang="ru-RU" sz="2400" dirty="0">
                <a:effectLst>
                  <a:outerShdw blurRad="38100" dist="38100" dir="2700000" algn="tl">
                    <a:schemeClr val="accent5">
                      <a:alpha val="43000"/>
                    </a:schemeClr>
                  </a:outerShdw>
                </a:effectLst>
                <a:latin typeface="GothamPro-Light"/>
              </a:rPr>
            </a:br>
            <a:r>
              <a:rPr lang="ru-RU" sz="2400" dirty="0">
                <a:effectLst>
                  <a:outerShdw blurRad="38100" dist="38100" dir="2700000" algn="tl">
                    <a:schemeClr val="accent5">
                      <a:alpha val="43000"/>
                    </a:schemeClr>
                  </a:outerShdw>
                </a:effectLst>
                <a:latin typeface="GothamPro-Light"/>
              </a:rPr>
              <a:t>Ханты-Мансийском автономном округе – Югре</a:t>
            </a:r>
          </a:p>
        </p:txBody>
      </p:sp>
      <p:graphicFrame>
        <p:nvGraphicFramePr>
          <p:cNvPr id="8" name="Схема 7">
            <a:extLst>
              <a:ext uri="{FF2B5EF4-FFF2-40B4-BE49-F238E27FC236}">
                <a16:creationId xmlns:a16="http://schemas.microsoft.com/office/drawing/2014/main" id="{193AE130-B382-4AFE-ABED-C27A723FD1B2}"/>
              </a:ext>
            </a:extLst>
          </p:cNvPr>
          <p:cNvGraphicFramePr/>
          <p:nvPr>
            <p:extLst>
              <p:ext uri="{D42A27DB-BD31-4B8C-83A1-F6EECF244321}">
                <p14:modId xmlns:p14="http://schemas.microsoft.com/office/powerpoint/2010/main" val="4135576120"/>
              </p:ext>
            </p:extLst>
          </p:nvPr>
        </p:nvGraphicFramePr>
        <p:xfrm>
          <a:off x="196432" y="3315055"/>
          <a:ext cx="11722502" cy="26591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4" name="Группа 13">
            <a:extLst>
              <a:ext uri="{FF2B5EF4-FFF2-40B4-BE49-F238E27FC236}">
                <a16:creationId xmlns:a16="http://schemas.microsoft.com/office/drawing/2014/main" id="{5C0C3C86-C250-4DC3-87E8-8B1F2025D80C}"/>
              </a:ext>
            </a:extLst>
          </p:cNvPr>
          <p:cNvGrpSpPr/>
          <p:nvPr/>
        </p:nvGrpSpPr>
        <p:grpSpPr>
          <a:xfrm>
            <a:off x="222450" y="2668250"/>
            <a:ext cx="2079859" cy="466806"/>
            <a:chOff x="5706" y="525739"/>
            <a:chExt cx="1753637" cy="466806"/>
          </a:xfrm>
        </p:grpSpPr>
        <p:sp>
          <p:nvSpPr>
            <p:cNvPr id="18" name="Скругленный прямоугольник 8">
              <a:extLst>
                <a:ext uri="{FF2B5EF4-FFF2-40B4-BE49-F238E27FC236}">
                  <a16:creationId xmlns:a16="http://schemas.microsoft.com/office/drawing/2014/main" id="{23328CE2-A45B-40CF-955D-D5ED5B9614EC}"/>
                </a:ext>
              </a:extLst>
            </p:cNvPr>
            <p:cNvSpPr/>
            <p:nvPr/>
          </p:nvSpPr>
          <p:spPr>
            <a:xfrm>
              <a:off x="5706" y="525739"/>
              <a:ext cx="1753637" cy="46680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Скругленный прямоугольник 4">
              <a:extLst>
                <a:ext uri="{FF2B5EF4-FFF2-40B4-BE49-F238E27FC236}">
                  <a16:creationId xmlns:a16="http://schemas.microsoft.com/office/drawing/2014/main" id="{0D18C1D4-CD23-4B27-B35C-7AE825E9C677}"/>
                </a:ext>
              </a:extLst>
            </p:cNvPr>
            <p:cNvSpPr txBox="1"/>
            <p:nvPr/>
          </p:nvSpPr>
          <p:spPr>
            <a:xfrm>
              <a:off x="19378" y="539411"/>
              <a:ext cx="1726293" cy="43946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u-RU" sz="1600" kern="1200" dirty="0">
                  <a:latin typeface="GothamPro-Medium"/>
                </a:rPr>
                <a:t>Результаты проекта</a:t>
              </a:r>
            </a:p>
          </p:txBody>
        </p:sp>
      </p:grpSp>
    </p:spTree>
    <p:extLst>
      <p:ext uri="{BB962C8B-B14F-4D97-AF65-F5344CB8AC3E}">
        <p14:creationId xmlns:p14="http://schemas.microsoft.com/office/powerpoint/2010/main" val="18161613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3"/>
          <p:cNvSpPr>
            <a:spLocks noChangeArrowheads="1"/>
          </p:cNvSpPr>
          <p:nvPr/>
        </p:nvSpPr>
        <p:spPr bwMode="auto">
          <a:xfrm>
            <a:off x="4059238" y="20589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a:ln>
                  <a:noFill/>
                </a:ln>
                <a:solidFill>
                  <a:schemeClr val="tx1"/>
                </a:solidFill>
                <a:effectLst/>
                <a:latin typeface="Arial" panose="020B0604020202020204" pitchFamily="34" charset="0"/>
              </a:rPr>
              <a:t/>
            </a:r>
            <a:br>
              <a:rPr kumimoji="0" lang="ru-RU" altLang="ru-RU" sz="1800" b="0" i="0" u="none" strike="noStrike" cap="none" normalizeH="0" baseline="0">
                <a:ln>
                  <a:noFill/>
                </a:ln>
                <a:solidFill>
                  <a:schemeClr val="tx1"/>
                </a:solidFill>
                <a:effectLst/>
                <a:latin typeface="Arial" panose="020B0604020202020204" pitchFamily="34" charset="0"/>
              </a:rPr>
            </a:b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5" name="Прямоугольник 4"/>
          <p:cNvSpPr/>
          <p:nvPr/>
        </p:nvSpPr>
        <p:spPr>
          <a:xfrm>
            <a:off x="1379971" y="221067"/>
            <a:ext cx="4538805" cy="707886"/>
          </a:xfrm>
          <a:prstGeom prst="rect">
            <a:avLst/>
          </a:prstGeom>
        </p:spPr>
        <p:txBody>
          <a:bodyPr wrap="square">
            <a:spAutoFit/>
          </a:bodyPr>
          <a:lstStyle/>
          <a:p>
            <a:r>
              <a:rPr lang="ru-RU" sz="2000" dirty="0">
                <a:solidFill>
                  <a:srgbClr val="1F1F1F"/>
                </a:solidFill>
                <a:effectLst>
                  <a:outerShdw blurRad="38100" dist="38100" dir="2700000" algn="tl">
                    <a:schemeClr val="bg1">
                      <a:alpha val="43000"/>
                    </a:schemeClr>
                  </a:outerShdw>
                </a:effectLst>
                <a:latin typeface="GothamPro-Light"/>
              </a:rPr>
              <a:t>Ханты-Мансийский </a:t>
            </a:r>
            <a:br>
              <a:rPr lang="ru-RU" sz="2000" dirty="0">
                <a:solidFill>
                  <a:srgbClr val="1F1F1F"/>
                </a:solidFill>
                <a:effectLst>
                  <a:outerShdw blurRad="38100" dist="38100" dir="2700000" algn="tl">
                    <a:schemeClr val="bg1">
                      <a:alpha val="43000"/>
                    </a:schemeClr>
                  </a:outerShdw>
                </a:effectLst>
                <a:latin typeface="GothamPro-Light"/>
              </a:rPr>
            </a:br>
            <a:r>
              <a:rPr lang="ru-RU" sz="2000" dirty="0">
                <a:solidFill>
                  <a:srgbClr val="1F1F1F"/>
                </a:solidFill>
                <a:effectLst>
                  <a:outerShdw blurRad="38100" dist="38100" dir="2700000" algn="tl">
                    <a:schemeClr val="bg1">
                      <a:alpha val="43000"/>
                    </a:schemeClr>
                  </a:outerShdw>
                </a:effectLst>
                <a:latin typeface="GothamPro-Light"/>
              </a:rPr>
              <a:t>автономной округ - Югра</a:t>
            </a:r>
            <a:endParaRPr lang="ru-RU" sz="2000" dirty="0">
              <a:effectLst>
                <a:outerShdw blurRad="38100" dist="38100" dir="2700000" algn="tl">
                  <a:schemeClr val="bg1">
                    <a:alpha val="43000"/>
                  </a:schemeClr>
                </a:outerShdw>
              </a:effectLst>
            </a:endParaRPr>
          </a:p>
        </p:txBody>
      </p:sp>
      <p:sp>
        <p:nvSpPr>
          <p:cNvPr id="6" name="Прямоугольник с одним вырезанным углом 4"/>
          <p:cNvSpPr/>
          <p:nvPr/>
        </p:nvSpPr>
        <p:spPr>
          <a:xfrm flipH="1" flipV="1">
            <a:off x="1915426" y="1155496"/>
            <a:ext cx="10276572" cy="1135317"/>
          </a:xfrm>
          <a:custGeom>
            <a:avLst/>
            <a:gdLst>
              <a:gd name="connsiteX0" fmla="*/ 0 w 5531318"/>
              <a:gd name="connsiteY0" fmla="*/ 0 h 712270"/>
              <a:gd name="connsiteX1" fmla="*/ 5412604 w 5531318"/>
              <a:gd name="connsiteY1" fmla="*/ 0 h 712270"/>
              <a:gd name="connsiteX2" fmla="*/ 5531318 w 5531318"/>
              <a:gd name="connsiteY2" fmla="*/ 118714 h 712270"/>
              <a:gd name="connsiteX3" fmla="*/ 5531318 w 5531318"/>
              <a:gd name="connsiteY3" fmla="*/ 712270 h 712270"/>
              <a:gd name="connsiteX4" fmla="*/ 0 w 5531318"/>
              <a:gd name="connsiteY4" fmla="*/ 712270 h 712270"/>
              <a:gd name="connsiteX5" fmla="*/ 0 w 5531318"/>
              <a:gd name="connsiteY5" fmla="*/ 0 h 712270"/>
              <a:gd name="connsiteX0" fmla="*/ 0 w 5540943"/>
              <a:gd name="connsiteY0" fmla="*/ 0 h 712270"/>
              <a:gd name="connsiteX1" fmla="*/ 5412604 w 5540943"/>
              <a:gd name="connsiteY1" fmla="*/ 0 h 712270"/>
              <a:gd name="connsiteX2" fmla="*/ 5540943 w 5540943"/>
              <a:gd name="connsiteY2" fmla="*/ 368971 h 712270"/>
              <a:gd name="connsiteX3" fmla="*/ 5531318 w 5540943"/>
              <a:gd name="connsiteY3" fmla="*/ 712270 h 712270"/>
              <a:gd name="connsiteX4" fmla="*/ 0 w 5540943"/>
              <a:gd name="connsiteY4" fmla="*/ 712270 h 712270"/>
              <a:gd name="connsiteX5" fmla="*/ 0 w 5540943"/>
              <a:gd name="connsiteY5" fmla="*/ 0 h 712270"/>
              <a:gd name="connsiteX0" fmla="*/ 0 w 5540943"/>
              <a:gd name="connsiteY0" fmla="*/ 9625 h 721895"/>
              <a:gd name="connsiteX1" fmla="*/ 5200848 w 5540943"/>
              <a:gd name="connsiteY1" fmla="*/ 0 h 721895"/>
              <a:gd name="connsiteX2" fmla="*/ 5540943 w 5540943"/>
              <a:gd name="connsiteY2" fmla="*/ 378596 h 721895"/>
              <a:gd name="connsiteX3" fmla="*/ 5531318 w 5540943"/>
              <a:gd name="connsiteY3" fmla="*/ 721895 h 721895"/>
              <a:gd name="connsiteX4" fmla="*/ 0 w 5540943"/>
              <a:gd name="connsiteY4" fmla="*/ 721895 h 721895"/>
              <a:gd name="connsiteX5" fmla="*/ 0 w 5540943"/>
              <a:gd name="connsiteY5" fmla="*/ 9625 h 721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40943" h="721895">
                <a:moveTo>
                  <a:pt x="0" y="9625"/>
                </a:moveTo>
                <a:lnTo>
                  <a:pt x="5200848" y="0"/>
                </a:lnTo>
                <a:lnTo>
                  <a:pt x="5540943" y="378596"/>
                </a:lnTo>
                <a:lnTo>
                  <a:pt x="5531318" y="721895"/>
                </a:lnTo>
                <a:lnTo>
                  <a:pt x="0" y="721895"/>
                </a:lnTo>
                <a:lnTo>
                  <a:pt x="0" y="9625"/>
                </a:lnTo>
                <a:close/>
              </a:path>
            </a:pathLst>
          </a:custGeom>
          <a:solidFill>
            <a:srgbClr val="B3D9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Заголовок 1"/>
          <p:cNvSpPr txBox="1">
            <a:spLocks/>
          </p:cNvSpPr>
          <p:nvPr/>
        </p:nvSpPr>
        <p:spPr>
          <a:xfrm>
            <a:off x="1915426" y="1155500"/>
            <a:ext cx="10276573" cy="1062774"/>
          </a:xfrm>
          <a:prstGeom prst="snipRound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ru-RU" sz="2400" dirty="0">
                <a:effectLst>
                  <a:outerShdw blurRad="38100" dist="38100" dir="2700000" algn="tl">
                    <a:schemeClr val="accent5">
                      <a:alpha val="43000"/>
                    </a:schemeClr>
                  </a:outerShdw>
                </a:effectLst>
                <a:latin typeface="GothamPro-Light"/>
              </a:rPr>
              <a:t>Развитие детского здравоохранения, включая создание современной инфраструктуры оказания медицинской помощи детям в </a:t>
            </a:r>
            <a:br>
              <a:rPr lang="ru-RU" sz="2400" dirty="0">
                <a:effectLst>
                  <a:outerShdw blurRad="38100" dist="38100" dir="2700000" algn="tl">
                    <a:schemeClr val="accent5">
                      <a:alpha val="43000"/>
                    </a:schemeClr>
                  </a:outerShdw>
                </a:effectLst>
                <a:latin typeface="GothamPro-Light"/>
              </a:rPr>
            </a:br>
            <a:r>
              <a:rPr lang="ru-RU" sz="2400" dirty="0">
                <a:effectLst>
                  <a:outerShdw blurRad="38100" dist="38100" dir="2700000" algn="tl">
                    <a:schemeClr val="accent5">
                      <a:alpha val="43000"/>
                    </a:schemeClr>
                  </a:outerShdw>
                </a:effectLst>
                <a:latin typeface="GothamPro-Light"/>
              </a:rPr>
              <a:t>Ханты-Мансийском автономном округе – Югре</a:t>
            </a:r>
          </a:p>
        </p:txBody>
      </p:sp>
      <p:graphicFrame>
        <p:nvGraphicFramePr>
          <p:cNvPr id="2" name="Таблица 1">
            <a:extLst>
              <a:ext uri="{FF2B5EF4-FFF2-40B4-BE49-F238E27FC236}">
                <a16:creationId xmlns:a16="http://schemas.microsoft.com/office/drawing/2014/main" id="{AD3D2E37-CF1B-455C-B6A5-C9D2D6AD2A50}"/>
              </a:ext>
            </a:extLst>
          </p:cNvPr>
          <p:cNvGraphicFramePr>
            <a:graphicFrameLocks noGrp="1"/>
          </p:cNvGraphicFramePr>
          <p:nvPr>
            <p:extLst>
              <p:ext uri="{D42A27DB-BD31-4B8C-83A1-F6EECF244321}">
                <p14:modId xmlns:p14="http://schemas.microsoft.com/office/powerpoint/2010/main" val="4181404956"/>
              </p:ext>
            </p:extLst>
          </p:nvPr>
        </p:nvGraphicFramePr>
        <p:xfrm>
          <a:off x="252549" y="2438979"/>
          <a:ext cx="11651383" cy="3815125"/>
        </p:xfrm>
        <a:graphic>
          <a:graphicData uri="http://schemas.openxmlformats.org/drawingml/2006/table">
            <a:tbl>
              <a:tblPr firstRow="1" firstCol="1" bandRow="1">
                <a:tableStyleId>{16D9F66E-5EB9-4882-86FB-DCBF35E3C3E4}</a:tableStyleId>
              </a:tblPr>
              <a:tblGrid>
                <a:gridCol w="2539136">
                  <a:extLst>
                    <a:ext uri="{9D8B030D-6E8A-4147-A177-3AD203B41FA5}">
                      <a16:colId xmlns:a16="http://schemas.microsoft.com/office/drawing/2014/main" val="3354966556"/>
                    </a:ext>
                  </a:extLst>
                </a:gridCol>
                <a:gridCol w="1493609">
                  <a:extLst>
                    <a:ext uri="{9D8B030D-6E8A-4147-A177-3AD203B41FA5}">
                      <a16:colId xmlns:a16="http://schemas.microsoft.com/office/drawing/2014/main" val="2797273554"/>
                    </a:ext>
                  </a:extLst>
                </a:gridCol>
                <a:gridCol w="1493609">
                  <a:extLst>
                    <a:ext uri="{9D8B030D-6E8A-4147-A177-3AD203B41FA5}">
                      <a16:colId xmlns:a16="http://schemas.microsoft.com/office/drawing/2014/main" val="1494174264"/>
                    </a:ext>
                  </a:extLst>
                </a:gridCol>
                <a:gridCol w="949779">
                  <a:extLst>
                    <a:ext uri="{9D8B030D-6E8A-4147-A177-3AD203B41FA5}">
                      <a16:colId xmlns:a16="http://schemas.microsoft.com/office/drawing/2014/main" val="2420929026"/>
                    </a:ext>
                  </a:extLst>
                </a:gridCol>
                <a:gridCol w="1090800">
                  <a:extLst>
                    <a:ext uri="{9D8B030D-6E8A-4147-A177-3AD203B41FA5}">
                      <a16:colId xmlns:a16="http://schemas.microsoft.com/office/drawing/2014/main" val="2607212224"/>
                    </a:ext>
                  </a:extLst>
                </a:gridCol>
                <a:gridCol w="1091484">
                  <a:extLst>
                    <a:ext uri="{9D8B030D-6E8A-4147-A177-3AD203B41FA5}">
                      <a16:colId xmlns:a16="http://schemas.microsoft.com/office/drawing/2014/main" val="2310795907"/>
                    </a:ext>
                  </a:extLst>
                </a:gridCol>
                <a:gridCol w="1091484">
                  <a:extLst>
                    <a:ext uri="{9D8B030D-6E8A-4147-A177-3AD203B41FA5}">
                      <a16:colId xmlns:a16="http://schemas.microsoft.com/office/drawing/2014/main" val="2985845431"/>
                    </a:ext>
                  </a:extLst>
                </a:gridCol>
                <a:gridCol w="950741">
                  <a:extLst>
                    <a:ext uri="{9D8B030D-6E8A-4147-A177-3AD203B41FA5}">
                      <a16:colId xmlns:a16="http://schemas.microsoft.com/office/drawing/2014/main" val="2202226857"/>
                    </a:ext>
                  </a:extLst>
                </a:gridCol>
                <a:gridCol w="950741">
                  <a:extLst>
                    <a:ext uri="{9D8B030D-6E8A-4147-A177-3AD203B41FA5}">
                      <a16:colId xmlns:a16="http://schemas.microsoft.com/office/drawing/2014/main" val="78036753"/>
                    </a:ext>
                  </a:extLst>
                </a:gridCol>
              </a:tblGrid>
              <a:tr h="291600">
                <a:tc gridSpan="9">
                  <a:txBody>
                    <a:bodyPr/>
                    <a:lstStyle/>
                    <a:p>
                      <a:pPr algn="ctr">
                        <a:lnSpc>
                          <a:spcPct val="100000"/>
                        </a:lnSpc>
                        <a:spcAft>
                          <a:spcPts val="0"/>
                        </a:spcAft>
                      </a:pPr>
                      <a:r>
                        <a:rPr lang="ru-RU" sz="1400" b="1" dirty="0">
                          <a:effectLst>
                            <a:outerShdw blurRad="38100" dist="38100" dir="2700000" algn="tl">
                              <a:srgbClr val="000000">
                                <a:alpha val="43137"/>
                              </a:srgbClr>
                            </a:outerShdw>
                          </a:effectLst>
                          <a:latin typeface="GothamPro-Light"/>
                        </a:rPr>
                        <a:t>Основные показатели</a:t>
                      </a:r>
                      <a:endParaRPr lang="ru-RU" sz="1400" b="1"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712902563"/>
                  </a:ext>
                </a:extLst>
              </a:tr>
              <a:tr h="291600">
                <a:tc rowSpan="2">
                  <a:txBody>
                    <a:bodyPr/>
                    <a:lstStyle/>
                    <a:p>
                      <a:pPr algn="ctr">
                        <a:lnSpc>
                          <a:spcPct val="107000"/>
                        </a:lnSpc>
                        <a:spcAft>
                          <a:spcPts val="0"/>
                        </a:spcAft>
                      </a:pPr>
                      <a:r>
                        <a:rPr lang="ru-RU" sz="1200" b="0" dirty="0">
                          <a:effectLst>
                            <a:outerShdw blurRad="38100" dist="38100" dir="2700000" algn="tl">
                              <a:srgbClr val="000000">
                                <a:alpha val="43137"/>
                              </a:srgbClr>
                            </a:outerShdw>
                          </a:effectLst>
                          <a:latin typeface="GothamPro-Light"/>
                        </a:rPr>
                        <a:t>Наименование показателя</a:t>
                      </a:r>
                      <a:endParaRPr lang="ru-RU" sz="1200" b="0"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accent6">
                        <a:lumMod val="20000"/>
                        <a:lumOff val="80000"/>
                      </a:schemeClr>
                    </a:solidFill>
                  </a:tcPr>
                </a:tc>
                <a:tc gridSpan="2">
                  <a:txBody>
                    <a:bodyPr/>
                    <a:lstStyle/>
                    <a:p>
                      <a:pPr algn="ctr">
                        <a:lnSpc>
                          <a:spcPct val="107000"/>
                        </a:lnSpc>
                        <a:spcAft>
                          <a:spcPts val="0"/>
                        </a:spcAft>
                      </a:pPr>
                      <a:r>
                        <a:rPr lang="ru-RU" sz="1200" b="0" dirty="0">
                          <a:effectLst>
                            <a:outerShdw blurRad="38100" dist="38100" dir="2700000" algn="tl">
                              <a:srgbClr val="000000">
                                <a:alpha val="43137"/>
                              </a:srgbClr>
                            </a:outerShdw>
                          </a:effectLst>
                          <a:latin typeface="GothamPro-Light"/>
                        </a:rPr>
                        <a:t>Базовое значение</a:t>
                      </a:r>
                      <a:endParaRPr lang="ru-RU" sz="1200" b="0"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accent6">
                        <a:lumMod val="20000"/>
                        <a:lumOff val="80000"/>
                      </a:schemeClr>
                    </a:solidFill>
                  </a:tcPr>
                </a:tc>
                <a:tc hMerge="1">
                  <a:txBody>
                    <a:bodyPr/>
                    <a:lstStyle/>
                    <a:p>
                      <a:endParaRPr lang="ru-RU"/>
                    </a:p>
                  </a:txBody>
                  <a:tcPr/>
                </a:tc>
                <a:tc gridSpan="6">
                  <a:txBody>
                    <a:bodyPr/>
                    <a:lstStyle/>
                    <a:p>
                      <a:pPr algn="ctr">
                        <a:lnSpc>
                          <a:spcPct val="107000"/>
                        </a:lnSpc>
                        <a:spcAft>
                          <a:spcPts val="0"/>
                        </a:spcAft>
                      </a:pPr>
                      <a:r>
                        <a:rPr lang="ru-RU" sz="1200" b="0" dirty="0">
                          <a:effectLst>
                            <a:outerShdw blurRad="38100" dist="38100" dir="2700000" algn="tl">
                              <a:srgbClr val="000000">
                                <a:alpha val="43137"/>
                              </a:srgbClr>
                            </a:outerShdw>
                          </a:effectLst>
                          <a:latin typeface="GothamPro-Light"/>
                        </a:rPr>
                        <a:t>Период, год</a:t>
                      </a:r>
                      <a:endParaRPr lang="ru-RU" sz="1200" b="0"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accent6">
                        <a:lumMod val="20000"/>
                        <a:lumOff val="8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18122806"/>
                  </a:ext>
                </a:extLst>
              </a:tr>
              <a:tr h="291600">
                <a:tc vMerge="1">
                  <a:txBody>
                    <a:bodyPr/>
                    <a:lstStyle/>
                    <a:p>
                      <a:endParaRPr lang="ru-RU"/>
                    </a:p>
                  </a:txBody>
                  <a:tcPr/>
                </a:tc>
                <a:tc>
                  <a:txBody>
                    <a:bodyPr/>
                    <a:lstStyle/>
                    <a:p>
                      <a:pPr algn="ctr">
                        <a:lnSpc>
                          <a:spcPct val="107000"/>
                        </a:lnSpc>
                        <a:spcAft>
                          <a:spcPts val="0"/>
                        </a:spcAft>
                      </a:pPr>
                      <a:r>
                        <a:rPr lang="ru-RU" sz="1200" b="0" dirty="0">
                          <a:effectLst>
                            <a:outerShdw blurRad="38100" dist="38100" dir="2700000" algn="tl">
                              <a:srgbClr val="000000">
                                <a:alpha val="43137"/>
                              </a:srgbClr>
                            </a:outerShdw>
                          </a:effectLst>
                          <a:latin typeface="GothamPro-Light"/>
                        </a:rPr>
                        <a:t>Значение</a:t>
                      </a:r>
                      <a:endParaRPr lang="ru-RU" sz="1200" b="0"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accent6">
                        <a:lumMod val="20000"/>
                        <a:lumOff val="80000"/>
                      </a:schemeClr>
                    </a:solidFill>
                  </a:tcPr>
                </a:tc>
                <a:tc>
                  <a:txBody>
                    <a:bodyPr/>
                    <a:lstStyle/>
                    <a:p>
                      <a:pPr algn="ctr">
                        <a:lnSpc>
                          <a:spcPct val="107000"/>
                        </a:lnSpc>
                        <a:spcAft>
                          <a:spcPts val="0"/>
                        </a:spcAft>
                      </a:pPr>
                      <a:r>
                        <a:rPr lang="ru-RU" sz="1200" b="0" dirty="0">
                          <a:effectLst>
                            <a:outerShdw blurRad="38100" dist="38100" dir="2700000" algn="tl">
                              <a:srgbClr val="000000">
                                <a:alpha val="43137"/>
                              </a:srgbClr>
                            </a:outerShdw>
                          </a:effectLst>
                          <a:latin typeface="GothamPro-Light"/>
                        </a:rPr>
                        <a:t>Дата</a:t>
                      </a:r>
                      <a:endParaRPr lang="ru-RU" sz="1200" b="0"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accent6">
                        <a:lumMod val="20000"/>
                        <a:lumOff val="80000"/>
                      </a:schemeClr>
                    </a:solidFill>
                  </a:tcPr>
                </a:tc>
                <a:tc>
                  <a:txBody>
                    <a:bodyPr/>
                    <a:lstStyle/>
                    <a:p>
                      <a:pPr algn="ctr">
                        <a:lnSpc>
                          <a:spcPct val="107000"/>
                        </a:lnSpc>
                        <a:spcAft>
                          <a:spcPts val="0"/>
                        </a:spcAft>
                      </a:pPr>
                      <a:r>
                        <a:rPr lang="en-US" sz="1200" b="0" dirty="0">
                          <a:effectLst>
                            <a:outerShdw blurRad="38100" dist="38100" dir="2700000" algn="tl">
                              <a:srgbClr val="000000">
                                <a:alpha val="43137"/>
                              </a:srgbClr>
                            </a:outerShdw>
                          </a:effectLst>
                          <a:latin typeface="GothamPro-Light"/>
                        </a:rPr>
                        <a:t>2019</a:t>
                      </a:r>
                      <a:endParaRPr lang="ru-RU" sz="1200" b="0"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accent6">
                        <a:lumMod val="20000"/>
                        <a:lumOff val="80000"/>
                      </a:schemeClr>
                    </a:solidFill>
                  </a:tcPr>
                </a:tc>
                <a:tc>
                  <a:txBody>
                    <a:bodyPr/>
                    <a:lstStyle/>
                    <a:p>
                      <a:pPr algn="ctr">
                        <a:lnSpc>
                          <a:spcPct val="107000"/>
                        </a:lnSpc>
                        <a:spcAft>
                          <a:spcPts val="0"/>
                        </a:spcAft>
                      </a:pPr>
                      <a:r>
                        <a:rPr lang="en-US" sz="1200" b="0" dirty="0">
                          <a:effectLst>
                            <a:outerShdw blurRad="38100" dist="38100" dir="2700000" algn="tl">
                              <a:srgbClr val="000000">
                                <a:alpha val="43137"/>
                              </a:srgbClr>
                            </a:outerShdw>
                          </a:effectLst>
                          <a:latin typeface="GothamPro-Light"/>
                        </a:rPr>
                        <a:t>2020</a:t>
                      </a:r>
                      <a:endParaRPr lang="ru-RU" sz="1200" b="0"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accent6">
                        <a:lumMod val="20000"/>
                        <a:lumOff val="80000"/>
                      </a:schemeClr>
                    </a:solidFill>
                  </a:tcPr>
                </a:tc>
                <a:tc>
                  <a:txBody>
                    <a:bodyPr/>
                    <a:lstStyle/>
                    <a:p>
                      <a:pPr algn="ctr">
                        <a:lnSpc>
                          <a:spcPct val="107000"/>
                        </a:lnSpc>
                        <a:spcAft>
                          <a:spcPts val="0"/>
                        </a:spcAft>
                      </a:pPr>
                      <a:r>
                        <a:rPr lang="en-US" sz="1200" b="0" dirty="0">
                          <a:effectLst>
                            <a:outerShdw blurRad="38100" dist="38100" dir="2700000" algn="tl">
                              <a:srgbClr val="000000">
                                <a:alpha val="43137"/>
                              </a:srgbClr>
                            </a:outerShdw>
                          </a:effectLst>
                          <a:latin typeface="GothamPro-Light"/>
                        </a:rPr>
                        <a:t>2021</a:t>
                      </a:r>
                      <a:endParaRPr lang="ru-RU" sz="1200" b="0"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accent6">
                        <a:lumMod val="20000"/>
                        <a:lumOff val="80000"/>
                      </a:schemeClr>
                    </a:solidFill>
                  </a:tcPr>
                </a:tc>
                <a:tc>
                  <a:txBody>
                    <a:bodyPr/>
                    <a:lstStyle/>
                    <a:p>
                      <a:pPr algn="ctr">
                        <a:lnSpc>
                          <a:spcPct val="107000"/>
                        </a:lnSpc>
                        <a:spcAft>
                          <a:spcPts val="0"/>
                        </a:spcAft>
                      </a:pPr>
                      <a:r>
                        <a:rPr lang="en-US" sz="1200" b="0" dirty="0">
                          <a:effectLst>
                            <a:outerShdw blurRad="38100" dist="38100" dir="2700000" algn="tl">
                              <a:srgbClr val="000000">
                                <a:alpha val="43137"/>
                              </a:srgbClr>
                            </a:outerShdw>
                          </a:effectLst>
                          <a:latin typeface="GothamPro-Light"/>
                        </a:rPr>
                        <a:t>2022</a:t>
                      </a:r>
                      <a:endParaRPr lang="ru-RU" sz="1200" b="0"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accent6">
                        <a:lumMod val="20000"/>
                        <a:lumOff val="80000"/>
                      </a:schemeClr>
                    </a:solidFill>
                  </a:tcPr>
                </a:tc>
                <a:tc>
                  <a:txBody>
                    <a:bodyPr/>
                    <a:lstStyle/>
                    <a:p>
                      <a:pPr algn="ctr">
                        <a:lnSpc>
                          <a:spcPct val="107000"/>
                        </a:lnSpc>
                        <a:spcAft>
                          <a:spcPts val="0"/>
                        </a:spcAft>
                      </a:pPr>
                      <a:r>
                        <a:rPr lang="en-US" sz="1200" b="0" dirty="0">
                          <a:effectLst>
                            <a:outerShdw blurRad="38100" dist="38100" dir="2700000" algn="tl">
                              <a:srgbClr val="000000">
                                <a:alpha val="43137"/>
                              </a:srgbClr>
                            </a:outerShdw>
                          </a:effectLst>
                          <a:latin typeface="GothamPro-Light"/>
                        </a:rPr>
                        <a:t>2023</a:t>
                      </a:r>
                      <a:endParaRPr lang="ru-RU" sz="1200" b="0"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accent6">
                        <a:lumMod val="20000"/>
                        <a:lumOff val="80000"/>
                      </a:schemeClr>
                    </a:solidFill>
                  </a:tcPr>
                </a:tc>
                <a:tc>
                  <a:txBody>
                    <a:bodyPr/>
                    <a:lstStyle/>
                    <a:p>
                      <a:pPr algn="ctr">
                        <a:lnSpc>
                          <a:spcPct val="107000"/>
                        </a:lnSpc>
                        <a:spcAft>
                          <a:spcPts val="0"/>
                        </a:spcAft>
                      </a:pPr>
                      <a:r>
                        <a:rPr lang="en-US" sz="1200" b="0" dirty="0">
                          <a:effectLst>
                            <a:outerShdw blurRad="38100" dist="38100" dir="2700000" algn="tl">
                              <a:srgbClr val="000000">
                                <a:alpha val="43137"/>
                              </a:srgbClr>
                            </a:outerShdw>
                          </a:effectLst>
                          <a:latin typeface="GothamPro-Light"/>
                        </a:rPr>
                        <a:t>2024</a:t>
                      </a:r>
                      <a:endParaRPr lang="ru-RU" sz="1200" b="0"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accent6">
                        <a:lumMod val="20000"/>
                        <a:lumOff val="80000"/>
                      </a:schemeClr>
                    </a:solidFill>
                  </a:tcPr>
                </a:tc>
                <a:extLst>
                  <a:ext uri="{0D108BD9-81ED-4DB2-BD59-A6C34878D82A}">
                    <a16:rowId xmlns:a16="http://schemas.microsoft.com/office/drawing/2014/main" val="2898709609"/>
                  </a:ext>
                </a:extLst>
              </a:tr>
              <a:tr h="699746">
                <a:tc>
                  <a:txBody>
                    <a:bodyPr/>
                    <a:lstStyle/>
                    <a:p>
                      <a:pPr>
                        <a:lnSpc>
                          <a:spcPct val="107000"/>
                        </a:lnSpc>
                        <a:spcAft>
                          <a:spcPts val="0"/>
                        </a:spcAft>
                      </a:pPr>
                      <a:r>
                        <a:rPr lang="ru-RU" sz="1200" b="0" dirty="0">
                          <a:effectLst>
                            <a:outerShdw blurRad="38100" dist="38100" dir="2700000" algn="tl">
                              <a:srgbClr val="000000">
                                <a:alpha val="43137"/>
                              </a:srgbClr>
                            </a:outerShdw>
                          </a:effectLst>
                          <a:latin typeface="GothamPro-Light"/>
                        </a:rPr>
                        <a:t>Младенческая смертность детей  до года на 1000 родившихся живыми</a:t>
                      </a:r>
                      <a:endParaRPr lang="ru-RU" sz="1200" b="0"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bg1"/>
                    </a:solidFill>
                  </a:tcPr>
                </a:tc>
                <a:tc>
                  <a:txBody>
                    <a:bodyPr/>
                    <a:lstStyle/>
                    <a:p>
                      <a:pPr algn="ctr">
                        <a:lnSpc>
                          <a:spcPct val="150000"/>
                        </a:lnSpc>
                        <a:spcAft>
                          <a:spcPts val="0"/>
                        </a:spcAft>
                      </a:pPr>
                      <a:r>
                        <a:rPr lang="ru-RU" sz="1200" b="1" dirty="0">
                          <a:effectLst>
                            <a:outerShdw blurRad="38100" dist="38100" dir="2700000" algn="tl">
                              <a:srgbClr val="000000">
                                <a:alpha val="43137"/>
                              </a:srgbClr>
                            </a:outerShdw>
                          </a:effectLst>
                          <a:latin typeface="GothamPro-Light"/>
                        </a:rPr>
                        <a:t>4,6</a:t>
                      </a:r>
                      <a:endParaRPr lang="ru-RU" sz="1200" b="1"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bg1"/>
                    </a:solidFill>
                  </a:tcPr>
                </a:tc>
                <a:tc>
                  <a:txBody>
                    <a:bodyPr/>
                    <a:lstStyle/>
                    <a:p>
                      <a:pPr algn="ctr">
                        <a:lnSpc>
                          <a:spcPct val="150000"/>
                        </a:lnSpc>
                        <a:spcAft>
                          <a:spcPts val="0"/>
                        </a:spcAft>
                      </a:pPr>
                      <a:r>
                        <a:rPr lang="ru-RU" sz="1200" b="1" dirty="0">
                          <a:effectLst>
                            <a:outerShdw blurRad="38100" dist="38100" dir="2700000" algn="tl">
                              <a:srgbClr val="000000">
                                <a:alpha val="43137"/>
                              </a:srgbClr>
                            </a:outerShdw>
                          </a:effectLst>
                          <a:latin typeface="GothamPro-Light"/>
                        </a:rPr>
                        <a:t>31.12.2017</a:t>
                      </a:r>
                      <a:endParaRPr lang="ru-RU" sz="1200" b="1"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bg1"/>
                    </a:solidFill>
                  </a:tcPr>
                </a:tc>
                <a:tc>
                  <a:txBody>
                    <a:bodyPr/>
                    <a:lstStyle/>
                    <a:p>
                      <a:pPr algn="ctr">
                        <a:lnSpc>
                          <a:spcPct val="150000"/>
                        </a:lnSpc>
                        <a:spcAft>
                          <a:spcPts val="0"/>
                        </a:spcAft>
                      </a:pPr>
                      <a:r>
                        <a:rPr lang="ru-RU" sz="1400" b="1" dirty="0">
                          <a:effectLst>
                            <a:outerShdw blurRad="38100" dist="38100" dir="2700000" algn="tl">
                              <a:srgbClr val="000000">
                                <a:alpha val="43137"/>
                              </a:srgbClr>
                            </a:outerShdw>
                          </a:effectLst>
                          <a:latin typeface="GothamPro-Light"/>
                        </a:rPr>
                        <a:t>4,4</a:t>
                      </a:r>
                      <a:endParaRPr lang="ru-RU" sz="1400" b="1"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bg1"/>
                    </a:solidFill>
                  </a:tcPr>
                </a:tc>
                <a:tc>
                  <a:txBody>
                    <a:bodyPr/>
                    <a:lstStyle/>
                    <a:p>
                      <a:pPr algn="ctr">
                        <a:lnSpc>
                          <a:spcPct val="150000"/>
                        </a:lnSpc>
                        <a:spcAft>
                          <a:spcPts val="0"/>
                        </a:spcAft>
                      </a:pPr>
                      <a:r>
                        <a:rPr lang="ru-RU" sz="1400" b="1" dirty="0">
                          <a:effectLst>
                            <a:outerShdw blurRad="38100" dist="38100" dir="2700000" algn="tl">
                              <a:srgbClr val="000000">
                                <a:alpha val="43137"/>
                              </a:srgbClr>
                            </a:outerShdw>
                          </a:effectLst>
                          <a:latin typeface="GothamPro-Light"/>
                        </a:rPr>
                        <a:t>4,3</a:t>
                      </a:r>
                      <a:endParaRPr lang="ru-RU" sz="1400" b="1"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bg1"/>
                    </a:solidFill>
                  </a:tcPr>
                </a:tc>
                <a:tc>
                  <a:txBody>
                    <a:bodyPr/>
                    <a:lstStyle/>
                    <a:p>
                      <a:pPr algn="ctr">
                        <a:lnSpc>
                          <a:spcPct val="150000"/>
                        </a:lnSpc>
                        <a:spcAft>
                          <a:spcPts val="0"/>
                        </a:spcAft>
                      </a:pPr>
                      <a:r>
                        <a:rPr lang="ru-RU" sz="1400" b="1" dirty="0">
                          <a:effectLst>
                            <a:outerShdw blurRad="38100" dist="38100" dir="2700000" algn="tl">
                              <a:srgbClr val="000000">
                                <a:alpha val="43137"/>
                              </a:srgbClr>
                            </a:outerShdw>
                          </a:effectLst>
                          <a:latin typeface="GothamPro-Light"/>
                        </a:rPr>
                        <a:t>4,2</a:t>
                      </a:r>
                      <a:endParaRPr lang="ru-RU" sz="1400" b="1"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bg1"/>
                    </a:solidFill>
                  </a:tcPr>
                </a:tc>
                <a:tc>
                  <a:txBody>
                    <a:bodyPr/>
                    <a:lstStyle/>
                    <a:p>
                      <a:pPr algn="ctr">
                        <a:lnSpc>
                          <a:spcPct val="150000"/>
                        </a:lnSpc>
                        <a:spcAft>
                          <a:spcPts val="0"/>
                        </a:spcAft>
                      </a:pPr>
                      <a:r>
                        <a:rPr lang="ru-RU" sz="1400" b="1" dirty="0">
                          <a:effectLst>
                            <a:outerShdw blurRad="38100" dist="38100" dir="2700000" algn="tl">
                              <a:srgbClr val="000000">
                                <a:alpha val="43137"/>
                              </a:srgbClr>
                            </a:outerShdw>
                          </a:effectLst>
                          <a:latin typeface="GothamPro-Light"/>
                        </a:rPr>
                        <a:t>4,0</a:t>
                      </a:r>
                      <a:endParaRPr lang="ru-RU" sz="1400" b="1"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bg1"/>
                    </a:solidFill>
                  </a:tcPr>
                </a:tc>
                <a:tc>
                  <a:txBody>
                    <a:bodyPr/>
                    <a:lstStyle/>
                    <a:p>
                      <a:pPr algn="ctr">
                        <a:lnSpc>
                          <a:spcPct val="150000"/>
                        </a:lnSpc>
                        <a:spcAft>
                          <a:spcPts val="0"/>
                        </a:spcAft>
                      </a:pPr>
                      <a:r>
                        <a:rPr lang="ru-RU" sz="1400" b="1" dirty="0">
                          <a:effectLst>
                            <a:outerShdw blurRad="38100" dist="38100" dir="2700000" algn="tl">
                              <a:srgbClr val="000000">
                                <a:alpha val="43137"/>
                              </a:srgbClr>
                            </a:outerShdw>
                          </a:effectLst>
                          <a:latin typeface="GothamPro-Light"/>
                        </a:rPr>
                        <a:t>3,9</a:t>
                      </a:r>
                      <a:endParaRPr lang="ru-RU" sz="1400" b="1"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bg1"/>
                    </a:solidFill>
                  </a:tcPr>
                </a:tc>
                <a:tc>
                  <a:txBody>
                    <a:bodyPr/>
                    <a:lstStyle/>
                    <a:p>
                      <a:pPr algn="ctr">
                        <a:lnSpc>
                          <a:spcPct val="150000"/>
                        </a:lnSpc>
                        <a:spcAft>
                          <a:spcPts val="0"/>
                        </a:spcAft>
                      </a:pPr>
                      <a:r>
                        <a:rPr lang="ru-RU" sz="1400" b="1">
                          <a:effectLst>
                            <a:outerShdw blurRad="38100" dist="38100" dir="2700000" algn="tl">
                              <a:srgbClr val="000000">
                                <a:alpha val="43137"/>
                              </a:srgbClr>
                            </a:outerShdw>
                          </a:effectLst>
                          <a:latin typeface="GothamPro-Light"/>
                        </a:rPr>
                        <a:t>3,7</a:t>
                      </a:r>
                      <a:endParaRPr lang="ru-RU" sz="1400" b="1">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bg1"/>
                    </a:solidFill>
                  </a:tcPr>
                </a:tc>
                <a:extLst>
                  <a:ext uri="{0D108BD9-81ED-4DB2-BD59-A6C34878D82A}">
                    <a16:rowId xmlns:a16="http://schemas.microsoft.com/office/drawing/2014/main" val="892746468"/>
                  </a:ext>
                </a:extLst>
              </a:tr>
              <a:tr h="699746">
                <a:tc>
                  <a:txBody>
                    <a:bodyPr/>
                    <a:lstStyle/>
                    <a:p>
                      <a:pPr algn="just">
                        <a:lnSpc>
                          <a:spcPct val="107000"/>
                        </a:lnSpc>
                        <a:spcAft>
                          <a:spcPts val="0"/>
                        </a:spcAft>
                      </a:pPr>
                      <a:r>
                        <a:rPr lang="ru-RU" sz="1200" b="0" dirty="0">
                          <a:effectLst>
                            <a:outerShdw blurRad="38100" dist="38100" dir="2700000" algn="tl">
                              <a:srgbClr val="000000">
                                <a:alpha val="43137"/>
                              </a:srgbClr>
                            </a:outerShdw>
                          </a:effectLst>
                          <a:latin typeface="GothamPro-Light"/>
                        </a:rPr>
                        <a:t>Смертность детей в возрасте 0-4 года на 1000 родившихся живыми </a:t>
                      </a:r>
                      <a:endParaRPr lang="ru-RU" sz="1200" b="0"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solidFill>
                      <a:schemeClr val="bg1"/>
                    </a:solidFill>
                  </a:tcPr>
                </a:tc>
                <a:tc>
                  <a:txBody>
                    <a:bodyPr/>
                    <a:lstStyle/>
                    <a:p>
                      <a:pPr algn="ctr">
                        <a:lnSpc>
                          <a:spcPct val="150000"/>
                        </a:lnSpc>
                        <a:spcAft>
                          <a:spcPts val="0"/>
                        </a:spcAft>
                      </a:pPr>
                      <a:r>
                        <a:rPr lang="en-US" sz="1200" b="1" dirty="0">
                          <a:effectLst>
                            <a:outerShdw blurRad="38100" dist="38100" dir="2700000" algn="tl">
                              <a:srgbClr val="000000">
                                <a:alpha val="43137"/>
                              </a:srgbClr>
                            </a:outerShdw>
                          </a:effectLst>
                          <a:latin typeface="GothamPro-Light"/>
                        </a:rPr>
                        <a:t>5,9</a:t>
                      </a:r>
                      <a:endParaRPr lang="ru-RU" sz="1200" b="1"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bg1"/>
                    </a:solidFill>
                  </a:tcPr>
                </a:tc>
                <a:tc>
                  <a:txBody>
                    <a:bodyPr/>
                    <a:lstStyle/>
                    <a:p>
                      <a:pPr algn="ctr">
                        <a:lnSpc>
                          <a:spcPct val="150000"/>
                        </a:lnSpc>
                        <a:spcAft>
                          <a:spcPts val="0"/>
                        </a:spcAft>
                      </a:pPr>
                      <a:r>
                        <a:rPr lang="ru-RU" sz="1200" b="1" dirty="0">
                          <a:effectLst>
                            <a:outerShdw blurRad="38100" dist="38100" dir="2700000" algn="tl">
                              <a:srgbClr val="000000">
                                <a:alpha val="43137"/>
                              </a:srgbClr>
                            </a:outerShdw>
                          </a:effectLst>
                          <a:latin typeface="GothamPro-Light"/>
                        </a:rPr>
                        <a:t>31.12.2017</a:t>
                      </a:r>
                      <a:endParaRPr lang="ru-RU" sz="1200" b="1"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bg1"/>
                    </a:solidFill>
                  </a:tcPr>
                </a:tc>
                <a:tc>
                  <a:txBody>
                    <a:bodyPr/>
                    <a:lstStyle/>
                    <a:p>
                      <a:pPr algn="ctr">
                        <a:lnSpc>
                          <a:spcPct val="150000"/>
                        </a:lnSpc>
                        <a:spcAft>
                          <a:spcPts val="0"/>
                        </a:spcAft>
                      </a:pPr>
                      <a:r>
                        <a:rPr lang="en-US" sz="1400" b="1">
                          <a:effectLst>
                            <a:outerShdw blurRad="38100" dist="38100" dir="2700000" algn="tl">
                              <a:srgbClr val="000000">
                                <a:alpha val="43137"/>
                              </a:srgbClr>
                            </a:outerShdw>
                          </a:effectLst>
                          <a:latin typeface="GothamPro-Light"/>
                        </a:rPr>
                        <a:t>5</a:t>
                      </a:r>
                      <a:r>
                        <a:rPr lang="ru-RU" sz="1400" b="1">
                          <a:effectLst>
                            <a:outerShdw blurRad="38100" dist="38100" dir="2700000" algn="tl">
                              <a:srgbClr val="000000">
                                <a:alpha val="43137"/>
                              </a:srgbClr>
                            </a:outerShdw>
                          </a:effectLst>
                          <a:latin typeface="GothamPro-Light"/>
                        </a:rPr>
                        <a:t>,</a:t>
                      </a:r>
                      <a:r>
                        <a:rPr lang="en-US" sz="1400" b="1">
                          <a:effectLst>
                            <a:outerShdw blurRad="38100" dist="38100" dir="2700000" algn="tl">
                              <a:srgbClr val="000000">
                                <a:alpha val="43137"/>
                              </a:srgbClr>
                            </a:outerShdw>
                          </a:effectLst>
                          <a:latin typeface="GothamPro-Light"/>
                        </a:rPr>
                        <a:t>7</a:t>
                      </a:r>
                      <a:endParaRPr lang="ru-RU" sz="1400" b="1">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bg1"/>
                    </a:solidFill>
                  </a:tcPr>
                </a:tc>
                <a:tc>
                  <a:txBody>
                    <a:bodyPr/>
                    <a:lstStyle/>
                    <a:p>
                      <a:pPr algn="ctr">
                        <a:lnSpc>
                          <a:spcPct val="150000"/>
                        </a:lnSpc>
                        <a:spcAft>
                          <a:spcPts val="0"/>
                        </a:spcAft>
                      </a:pPr>
                      <a:r>
                        <a:rPr lang="en-US" sz="1400" b="1" dirty="0">
                          <a:effectLst>
                            <a:outerShdw blurRad="38100" dist="38100" dir="2700000" algn="tl">
                              <a:srgbClr val="000000">
                                <a:alpha val="43137"/>
                              </a:srgbClr>
                            </a:outerShdw>
                          </a:effectLst>
                          <a:latin typeface="GothamPro-Light"/>
                        </a:rPr>
                        <a:t>5</a:t>
                      </a:r>
                      <a:r>
                        <a:rPr lang="ru-RU" sz="1400" b="1" dirty="0">
                          <a:effectLst>
                            <a:outerShdw blurRad="38100" dist="38100" dir="2700000" algn="tl">
                              <a:srgbClr val="000000">
                                <a:alpha val="43137"/>
                              </a:srgbClr>
                            </a:outerShdw>
                          </a:effectLst>
                          <a:latin typeface="GothamPro-Light"/>
                        </a:rPr>
                        <a:t>,</a:t>
                      </a:r>
                      <a:r>
                        <a:rPr lang="en-US" sz="1400" b="1" dirty="0">
                          <a:effectLst>
                            <a:outerShdw blurRad="38100" dist="38100" dir="2700000" algn="tl">
                              <a:srgbClr val="000000">
                                <a:alpha val="43137"/>
                              </a:srgbClr>
                            </a:outerShdw>
                          </a:effectLst>
                          <a:latin typeface="GothamPro-Light"/>
                        </a:rPr>
                        <a:t>5</a:t>
                      </a:r>
                      <a:endParaRPr lang="ru-RU" sz="1400" b="1"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bg1"/>
                    </a:solidFill>
                  </a:tcPr>
                </a:tc>
                <a:tc>
                  <a:txBody>
                    <a:bodyPr/>
                    <a:lstStyle/>
                    <a:p>
                      <a:pPr algn="ctr">
                        <a:lnSpc>
                          <a:spcPct val="150000"/>
                        </a:lnSpc>
                        <a:spcAft>
                          <a:spcPts val="0"/>
                        </a:spcAft>
                      </a:pPr>
                      <a:r>
                        <a:rPr lang="en-US" sz="1400" b="1" dirty="0">
                          <a:effectLst>
                            <a:outerShdw blurRad="38100" dist="38100" dir="2700000" algn="tl">
                              <a:srgbClr val="000000">
                                <a:alpha val="43137"/>
                              </a:srgbClr>
                            </a:outerShdw>
                          </a:effectLst>
                          <a:latin typeface="GothamPro-Light"/>
                        </a:rPr>
                        <a:t>5</a:t>
                      </a:r>
                      <a:r>
                        <a:rPr lang="ru-RU" sz="1400" b="1" dirty="0">
                          <a:effectLst>
                            <a:outerShdw blurRad="38100" dist="38100" dir="2700000" algn="tl">
                              <a:srgbClr val="000000">
                                <a:alpha val="43137"/>
                              </a:srgbClr>
                            </a:outerShdw>
                          </a:effectLst>
                          <a:latin typeface="GothamPro-Light"/>
                        </a:rPr>
                        <a:t>,</a:t>
                      </a:r>
                      <a:r>
                        <a:rPr lang="en-US" sz="1400" b="1" dirty="0">
                          <a:effectLst>
                            <a:outerShdw blurRad="38100" dist="38100" dir="2700000" algn="tl">
                              <a:srgbClr val="000000">
                                <a:alpha val="43137"/>
                              </a:srgbClr>
                            </a:outerShdw>
                          </a:effectLst>
                          <a:latin typeface="GothamPro-Light"/>
                        </a:rPr>
                        <a:t>3</a:t>
                      </a:r>
                      <a:endParaRPr lang="ru-RU" sz="1400" b="1"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bg1"/>
                    </a:solidFill>
                  </a:tcPr>
                </a:tc>
                <a:tc>
                  <a:txBody>
                    <a:bodyPr/>
                    <a:lstStyle/>
                    <a:p>
                      <a:pPr algn="ctr">
                        <a:lnSpc>
                          <a:spcPct val="150000"/>
                        </a:lnSpc>
                        <a:spcAft>
                          <a:spcPts val="0"/>
                        </a:spcAft>
                      </a:pPr>
                      <a:r>
                        <a:rPr lang="en-US" sz="1400" b="1">
                          <a:effectLst>
                            <a:outerShdw blurRad="38100" dist="38100" dir="2700000" algn="tl">
                              <a:srgbClr val="000000">
                                <a:alpha val="43137"/>
                              </a:srgbClr>
                            </a:outerShdw>
                          </a:effectLst>
                          <a:latin typeface="GothamPro-Light"/>
                        </a:rPr>
                        <a:t>4</a:t>
                      </a:r>
                      <a:r>
                        <a:rPr lang="ru-RU" sz="1400" b="1">
                          <a:effectLst>
                            <a:outerShdw blurRad="38100" dist="38100" dir="2700000" algn="tl">
                              <a:srgbClr val="000000">
                                <a:alpha val="43137"/>
                              </a:srgbClr>
                            </a:outerShdw>
                          </a:effectLst>
                          <a:latin typeface="GothamPro-Light"/>
                        </a:rPr>
                        <a:t>,</a:t>
                      </a:r>
                      <a:r>
                        <a:rPr lang="en-US" sz="1400" b="1">
                          <a:effectLst>
                            <a:outerShdw blurRad="38100" dist="38100" dir="2700000" algn="tl">
                              <a:srgbClr val="000000">
                                <a:alpha val="43137"/>
                              </a:srgbClr>
                            </a:outerShdw>
                          </a:effectLst>
                          <a:latin typeface="GothamPro-Light"/>
                        </a:rPr>
                        <a:t>9</a:t>
                      </a:r>
                      <a:endParaRPr lang="ru-RU" sz="1400" b="1">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bg1"/>
                    </a:solidFill>
                  </a:tcPr>
                </a:tc>
                <a:tc>
                  <a:txBody>
                    <a:bodyPr/>
                    <a:lstStyle/>
                    <a:p>
                      <a:pPr algn="ctr">
                        <a:lnSpc>
                          <a:spcPct val="150000"/>
                        </a:lnSpc>
                        <a:spcAft>
                          <a:spcPts val="0"/>
                        </a:spcAft>
                      </a:pPr>
                      <a:r>
                        <a:rPr lang="ru-RU" sz="1400" b="1">
                          <a:effectLst>
                            <a:outerShdw blurRad="38100" dist="38100" dir="2700000" algn="tl">
                              <a:srgbClr val="000000">
                                <a:alpha val="43137"/>
                              </a:srgbClr>
                            </a:outerShdw>
                          </a:effectLst>
                          <a:latin typeface="GothamPro-Light"/>
                        </a:rPr>
                        <a:t>4,5</a:t>
                      </a:r>
                      <a:endParaRPr lang="ru-RU" sz="1400" b="1">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bg1"/>
                    </a:solidFill>
                  </a:tcPr>
                </a:tc>
                <a:tc>
                  <a:txBody>
                    <a:bodyPr/>
                    <a:lstStyle/>
                    <a:p>
                      <a:pPr algn="ctr">
                        <a:lnSpc>
                          <a:spcPct val="150000"/>
                        </a:lnSpc>
                        <a:spcAft>
                          <a:spcPts val="0"/>
                        </a:spcAft>
                      </a:pPr>
                      <a:r>
                        <a:rPr lang="en-US" sz="1400" b="1">
                          <a:effectLst>
                            <a:outerShdw blurRad="38100" dist="38100" dir="2700000" algn="tl">
                              <a:srgbClr val="000000">
                                <a:alpha val="43137"/>
                              </a:srgbClr>
                            </a:outerShdw>
                          </a:effectLst>
                          <a:latin typeface="GothamPro-Light"/>
                        </a:rPr>
                        <a:t>4</a:t>
                      </a:r>
                      <a:r>
                        <a:rPr lang="ru-RU" sz="1400" b="1">
                          <a:effectLst>
                            <a:outerShdw blurRad="38100" dist="38100" dir="2700000" algn="tl">
                              <a:srgbClr val="000000">
                                <a:alpha val="43137"/>
                              </a:srgbClr>
                            </a:outerShdw>
                          </a:effectLst>
                          <a:latin typeface="GothamPro-Light"/>
                        </a:rPr>
                        <a:t>,</a:t>
                      </a:r>
                      <a:r>
                        <a:rPr lang="en-US" sz="1400" b="1">
                          <a:effectLst>
                            <a:outerShdw blurRad="38100" dist="38100" dir="2700000" algn="tl">
                              <a:srgbClr val="000000">
                                <a:alpha val="43137"/>
                              </a:srgbClr>
                            </a:outerShdw>
                          </a:effectLst>
                          <a:latin typeface="GothamPro-Light"/>
                        </a:rPr>
                        <a:t>0</a:t>
                      </a:r>
                      <a:endParaRPr lang="ru-RU" sz="1400" b="1">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bg1"/>
                    </a:solidFill>
                  </a:tcPr>
                </a:tc>
                <a:extLst>
                  <a:ext uri="{0D108BD9-81ED-4DB2-BD59-A6C34878D82A}">
                    <a16:rowId xmlns:a16="http://schemas.microsoft.com/office/drawing/2014/main" val="1800434792"/>
                  </a:ext>
                </a:extLst>
              </a:tr>
              <a:tr h="699746">
                <a:tc>
                  <a:txBody>
                    <a:bodyPr/>
                    <a:lstStyle/>
                    <a:p>
                      <a:pPr algn="just">
                        <a:lnSpc>
                          <a:spcPct val="107000"/>
                        </a:lnSpc>
                        <a:spcAft>
                          <a:spcPts val="0"/>
                        </a:spcAft>
                      </a:pPr>
                      <a:r>
                        <a:rPr lang="ru-RU" sz="1200" b="0" dirty="0">
                          <a:effectLst>
                            <a:outerShdw blurRad="38100" dist="38100" dir="2700000" algn="tl">
                              <a:srgbClr val="000000">
                                <a:alpha val="43137"/>
                              </a:srgbClr>
                            </a:outerShdw>
                          </a:effectLst>
                          <a:latin typeface="GothamPro-Light"/>
                        </a:rPr>
                        <a:t>Смертность детей в возрасте 0-17 лет на </a:t>
                      </a:r>
                      <a:r>
                        <a:rPr lang="ru-RU" sz="1200" b="0" dirty="0" smtClean="0">
                          <a:effectLst>
                            <a:outerShdw blurRad="38100" dist="38100" dir="2700000" algn="tl">
                              <a:srgbClr val="000000">
                                <a:alpha val="43137"/>
                              </a:srgbClr>
                            </a:outerShdw>
                          </a:effectLst>
                          <a:latin typeface="GothamPro-Light"/>
                        </a:rPr>
                        <a:t>100000 </a:t>
                      </a:r>
                      <a:r>
                        <a:rPr lang="ru-RU" sz="1200" b="0" dirty="0">
                          <a:effectLst>
                            <a:outerShdw blurRad="38100" dist="38100" dir="2700000" algn="tl">
                              <a:srgbClr val="000000">
                                <a:alpha val="43137"/>
                              </a:srgbClr>
                            </a:outerShdw>
                          </a:effectLst>
                          <a:latin typeface="GothamPro-Light"/>
                        </a:rPr>
                        <a:t>детей соответствующего возраста</a:t>
                      </a:r>
                      <a:endParaRPr lang="ru-RU" sz="1200" b="0"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solidFill>
                      <a:schemeClr val="bg1"/>
                    </a:solidFill>
                  </a:tcPr>
                </a:tc>
                <a:tc>
                  <a:txBody>
                    <a:bodyPr/>
                    <a:lstStyle/>
                    <a:p>
                      <a:pPr algn="ctr">
                        <a:lnSpc>
                          <a:spcPct val="107000"/>
                        </a:lnSpc>
                        <a:spcAft>
                          <a:spcPts val="0"/>
                        </a:spcAft>
                      </a:pPr>
                      <a:r>
                        <a:rPr lang="en-US" sz="1200" b="1">
                          <a:effectLst>
                            <a:outerShdw blurRad="38100" dist="38100" dir="2700000" algn="tl">
                              <a:srgbClr val="000000">
                                <a:alpha val="43137"/>
                              </a:srgbClr>
                            </a:outerShdw>
                          </a:effectLst>
                          <a:latin typeface="GothamPro-Light"/>
                        </a:rPr>
                        <a:t>48</a:t>
                      </a:r>
                      <a:r>
                        <a:rPr lang="ru-RU" sz="1200" b="1">
                          <a:effectLst>
                            <a:outerShdw blurRad="38100" dist="38100" dir="2700000" algn="tl">
                              <a:srgbClr val="000000">
                                <a:alpha val="43137"/>
                              </a:srgbClr>
                            </a:outerShdw>
                          </a:effectLst>
                          <a:latin typeface="GothamPro-Light"/>
                        </a:rPr>
                        <a:t>,</a:t>
                      </a:r>
                      <a:r>
                        <a:rPr lang="en-US" sz="1200" b="1">
                          <a:effectLst>
                            <a:outerShdw blurRad="38100" dist="38100" dir="2700000" algn="tl">
                              <a:srgbClr val="000000">
                                <a:alpha val="43137"/>
                              </a:srgbClr>
                            </a:outerShdw>
                          </a:effectLst>
                          <a:latin typeface="GothamPro-Light"/>
                        </a:rPr>
                        <a:t>9</a:t>
                      </a:r>
                      <a:endParaRPr lang="ru-RU" sz="1200" b="1">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bg1"/>
                    </a:solidFill>
                  </a:tcPr>
                </a:tc>
                <a:tc>
                  <a:txBody>
                    <a:bodyPr/>
                    <a:lstStyle/>
                    <a:p>
                      <a:pPr algn="ctr">
                        <a:lnSpc>
                          <a:spcPct val="107000"/>
                        </a:lnSpc>
                        <a:spcAft>
                          <a:spcPts val="0"/>
                        </a:spcAft>
                      </a:pPr>
                      <a:r>
                        <a:rPr lang="ru-RU" sz="1200" b="1">
                          <a:effectLst>
                            <a:outerShdw blurRad="38100" dist="38100" dir="2700000" algn="tl">
                              <a:srgbClr val="000000">
                                <a:alpha val="43137"/>
                              </a:srgbClr>
                            </a:outerShdw>
                          </a:effectLst>
                          <a:latin typeface="GothamPro-Light"/>
                        </a:rPr>
                        <a:t>31.12.2017</a:t>
                      </a:r>
                      <a:endParaRPr lang="ru-RU" sz="1200" b="1">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bg1"/>
                    </a:solidFill>
                  </a:tcPr>
                </a:tc>
                <a:tc>
                  <a:txBody>
                    <a:bodyPr/>
                    <a:lstStyle/>
                    <a:p>
                      <a:pPr algn="ctr">
                        <a:lnSpc>
                          <a:spcPct val="107000"/>
                        </a:lnSpc>
                        <a:spcAft>
                          <a:spcPts val="0"/>
                        </a:spcAft>
                      </a:pPr>
                      <a:r>
                        <a:rPr lang="en-US" sz="1400" b="1" dirty="0">
                          <a:effectLst>
                            <a:outerShdw blurRad="38100" dist="38100" dir="2700000" algn="tl">
                              <a:srgbClr val="000000">
                                <a:alpha val="43137"/>
                              </a:srgbClr>
                            </a:outerShdw>
                          </a:effectLst>
                          <a:latin typeface="GothamPro-Light"/>
                        </a:rPr>
                        <a:t>48</a:t>
                      </a:r>
                      <a:r>
                        <a:rPr lang="ru-RU" sz="1400" b="1" dirty="0">
                          <a:effectLst>
                            <a:outerShdw blurRad="38100" dist="38100" dir="2700000" algn="tl">
                              <a:srgbClr val="000000">
                                <a:alpha val="43137"/>
                              </a:srgbClr>
                            </a:outerShdw>
                          </a:effectLst>
                          <a:latin typeface="GothamPro-Light"/>
                        </a:rPr>
                        <a:t>,</a:t>
                      </a:r>
                      <a:r>
                        <a:rPr lang="en-US" sz="1400" b="1" dirty="0">
                          <a:effectLst>
                            <a:outerShdw blurRad="38100" dist="38100" dir="2700000" algn="tl">
                              <a:srgbClr val="000000">
                                <a:alpha val="43137"/>
                              </a:srgbClr>
                            </a:outerShdw>
                          </a:effectLst>
                          <a:latin typeface="GothamPro-Light"/>
                        </a:rPr>
                        <a:t>0</a:t>
                      </a:r>
                      <a:endParaRPr lang="ru-RU" sz="1400" b="1"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bg1"/>
                    </a:solidFill>
                  </a:tcPr>
                </a:tc>
                <a:tc>
                  <a:txBody>
                    <a:bodyPr/>
                    <a:lstStyle/>
                    <a:p>
                      <a:pPr algn="ctr">
                        <a:lnSpc>
                          <a:spcPct val="107000"/>
                        </a:lnSpc>
                        <a:spcAft>
                          <a:spcPts val="0"/>
                        </a:spcAft>
                      </a:pPr>
                      <a:r>
                        <a:rPr lang="en-US" sz="1400" b="1" dirty="0">
                          <a:effectLst>
                            <a:outerShdw blurRad="38100" dist="38100" dir="2700000" algn="tl">
                              <a:srgbClr val="000000">
                                <a:alpha val="43137"/>
                              </a:srgbClr>
                            </a:outerShdw>
                          </a:effectLst>
                          <a:latin typeface="GothamPro-Light"/>
                        </a:rPr>
                        <a:t>47</a:t>
                      </a:r>
                      <a:r>
                        <a:rPr lang="ru-RU" sz="1400" b="1" dirty="0">
                          <a:effectLst>
                            <a:outerShdw blurRad="38100" dist="38100" dir="2700000" algn="tl">
                              <a:srgbClr val="000000">
                                <a:alpha val="43137"/>
                              </a:srgbClr>
                            </a:outerShdw>
                          </a:effectLst>
                          <a:latin typeface="GothamPro-Light"/>
                        </a:rPr>
                        <a:t>,</a:t>
                      </a:r>
                      <a:r>
                        <a:rPr lang="en-US" sz="1400" b="1" dirty="0">
                          <a:effectLst>
                            <a:outerShdw blurRad="38100" dist="38100" dir="2700000" algn="tl">
                              <a:srgbClr val="000000">
                                <a:alpha val="43137"/>
                              </a:srgbClr>
                            </a:outerShdw>
                          </a:effectLst>
                          <a:latin typeface="GothamPro-Light"/>
                        </a:rPr>
                        <a:t>0</a:t>
                      </a:r>
                      <a:endParaRPr lang="ru-RU" sz="1400" b="1"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bg1"/>
                    </a:solidFill>
                  </a:tcPr>
                </a:tc>
                <a:tc>
                  <a:txBody>
                    <a:bodyPr/>
                    <a:lstStyle/>
                    <a:p>
                      <a:pPr algn="ctr">
                        <a:lnSpc>
                          <a:spcPct val="107000"/>
                        </a:lnSpc>
                        <a:spcAft>
                          <a:spcPts val="0"/>
                        </a:spcAft>
                      </a:pPr>
                      <a:r>
                        <a:rPr lang="en-US" sz="1400" b="1" dirty="0">
                          <a:effectLst>
                            <a:outerShdw blurRad="38100" dist="38100" dir="2700000" algn="tl">
                              <a:srgbClr val="000000">
                                <a:alpha val="43137"/>
                              </a:srgbClr>
                            </a:outerShdw>
                          </a:effectLst>
                          <a:latin typeface="GothamPro-Light"/>
                        </a:rPr>
                        <a:t>46</a:t>
                      </a:r>
                      <a:r>
                        <a:rPr lang="ru-RU" sz="1400" b="1" dirty="0">
                          <a:effectLst>
                            <a:outerShdw blurRad="38100" dist="38100" dir="2700000" algn="tl">
                              <a:srgbClr val="000000">
                                <a:alpha val="43137"/>
                              </a:srgbClr>
                            </a:outerShdw>
                          </a:effectLst>
                          <a:latin typeface="GothamPro-Light"/>
                        </a:rPr>
                        <a:t>,</a:t>
                      </a:r>
                      <a:r>
                        <a:rPr lang="en-US" sz="1400" b="1" dirty="0">
                          <a:effectLst>
                            <a:outerShdw blurRad="38100" dist="38100" dir="2700000" algn="tl">
                              <a:srgbClr val="000000">
                                <a:alpha val="43137"/>
                              </a:srgbClr>
                            </a:outerShdw>
                          </a:effectLst>
                          <a:latin typeface="GothamPro-Light"/>
                        </a:rPr>
                        <a:t>0</a:t>
                      </a:r>
                      <a:endParaRPr lang="ru-RU" sz="1400" b="1"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bg1"/>
                    </a:solidFill>
                  </a:tcPr>
                </a:tc>
                <a:tc>
                  <a:txBody>
                    <a:bodyPr/>
                    <a:lstStyle/>
                    <a:p>
                      <a:pPr algn="ctr">
                        <a:lnSpc>
                          <a:spcPct val="107000"/>
                        </a:lnSpc>
                        <a:spcAft>
                          <a:spcPts val="0"/>
                        </a:spcAft>
                      </a:pPr>
                      <a:r>
                        <a:rPr lang="en-US" sz="1400" b="1" dirty="0">
                          <a:effectLst>
                            <a:outerShdw blurRad="38100" dist="38100" dir="2700000" algn="tl">
                              <a:srgbClr val="000000">
                                <a:alpha val="43137"/>
                              </a:srgbClr>
                            </a:outerShdw>
                          </a:effectLst>
                          <a:latin typeface="GothamPro-Light"/>
                        </a:rPr>
                        <a:t>44</a:t>
                      </a:r>
                      <a:r>
                        <a:rPr lang="ru-RU" sz="1400" b="1" dirty="0">
                          <a:effectLst>
                            <a:outerShdw blurRad="38100" dist="38100" dir="2700000" algn="tl">
                              <a:srgbClr val="000000">
                                <a:alpha val="43137"/>
                              </a:srgbClr>
                            </a:outerShdw>
                          </a:effectLst>
                          <a:latin typeface="GothamPro-Light"/>
                        </a:rPr>
                        <a:t>,</a:t>
                      </a:r>
                      <a:r>
                        <a:rPr lang="en-US" sz="1400" b="1" dirty="0">
                          <a:effectLst>
                            <a:outerShdw blurRad="38100" dist="38100" dir="2700000" algn="tl">
                              <a:srgbClr val="000000">
                                <a:alpha val="43137"/>
                              </a:srgbClr>
                            </a:outerShdw>
                          </a:effectLst>
                          <a:latin typeface="GothamPro-Light"/>
                        </a:rPr>
                        <a:t>5</a:t>
                      </a:r>
                      <a:endParaRPr lang="ru-RU" sz="1400" b="1"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bg1"/>
                    </a:solidFill>
                  </a:tcPr>
                </a:tc>
                <a:tc>
                  <a:txBody>
                    <a:bodyPr/>
                    <a:lstStyle/>
                    <a:p>
                      <a:pPr algn="ctr">
                        <a:lnSpc>
                          <a:spcPct val="107000"/>
                        </a:lnSpc>
                        <a:spcAft>
                          <a:spcPts val="0"/>
                        </a:spcAft>
                      </a:pPr>
                      <a:r>
                        <a:rPr lang="en-US" sz="1400" b="1" dirty="0">
                          <a:effectLst>
                            <a:outerShdw blurRad="38100" dist="38100" dir="2700000" algn="tl">
                              <a:srgbClr val="000000">
                                <a:alpha val="43137"/>
                              </a:srgbClr>
                            </a:outerShdw>
                          </a:effectLst>
                          <a:latin typeface="GothamPro-Light"/>
                        </a:rPr>
                        <a:t>42</a:t>
                      </a:r>
                      <a:r>
                        <a:rPr lang="ru-RU" sz="1400" b="1" dirty="0">
                          <a:effectLst>
                            <a:outerShdw blurRad="38100" dist="38100" dir="2700000" algn="tl">
                              <a:srgbClr val="000000">
                                <a:alpha val="43137"/>
                              </a:srgbClr>
                            </a:outerShdw>
                          </a:effectLst>
                          <a:latin typeface="GothamPro-Light"/>
                        </a:rPr>
                        <a:t>,</a:t>
                      </a:r>
                      <a:r>
                        <a:rPr lang="en-US" sz="1400" b="1" dirty="0">
                          <a:effectLst>
                            <a:outerShdw blurRad="38100" dist="38100" dir="2700000" algn="tl">
                              <a:srgbClr val="000000">
                                <a:alpha val="43137"/>
                              </a:srgbClr>
                            </a:outerShdw>
                          </a:effectLst>
                          <a:latin typeface="GothamPro-Light"/>
                        </a:rPr>
                        <a:t>5</a:t>
                      </a:r>
                      <a:endParaRPr lang="ru-RU" sz="1400" b="1"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bg1"/>
                    </a:solidFill>
                  </a:tcPr>
                </a:tc>
                <a:tc>
                  <a:txBody>
                    <a:bodyPr/>
                    <a:lstStyle/>
                    <a:p>
                      <a:pPr algn="ctr">
                        <a:lnSpc>
                          <a:spcPct val="107000"/>
                        </a:lnSpc>
                        <a:spcAft>
                          <a:spcPts val="0"/>
                        </a:spcAft>
                      </a:pPr>
                      <a:r>
                        <a:rPr lang="en-US" sz="1400" b="1">
                          <a:effectLst>
                            <a:outerShdw blurRad="38100" dist="38100" dir="2700000" algn="tl">
                              <a:srgbClr val="000000">
                                <a:alpha val="43137"/>
                              </a:srgbClr>
                            </a:outerShdw>
                          </a:effectLst>
                          <a:latin typeface="GothamPro-Light"/>
                        </a:rPr>
                        <a:t>39</a:t>
                      </a:r>
                      <a:r>
                        <a:rPr lang="ru-RU" sz="1400" b="1">
                          <a:effectLst>
                            <a:outerShdw blurRad="38100" dist="38100" dir="2700000" algn="tl">
                              <a:srgbClr val="000000">
                                <a:alpha val="43137"/>
                              </a:srgbClr>
                            </a:outerShdw>
                          </a:effectLst>
                          <a:latin typeface="GothamPro-Light"/>
                        </a:rPr>
                        <a:t>,</a:t>
                      </a:r>
                      <a:r>
                        <a:rPr lang="en-US" sz="1400" b="1">
                          <a:effectLst>
                            <a:outerShdw blurRad="38100" dist="38100" dir="2700000" algn="tl">
                              <a:srgbClr val="000000">
                                <a:alpha val="43137"/>
                              </a:srgbClr>
                            </a:outerShdw>
                          </a:effectLst>
                          <a:latin typeface="GothamPro-Light"/>
                        </a:rPr>
                        <a:t>5</a:t>
                      </a:r>
                      <a:endParaRPr lang="ru-RU" sz="1400" b="1">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bg1"/>
                    </a:solidFill>
                  </a:tcPr>
                </a:tc>
                <a:extLst>
                  <a:ext uri="{0D108BD9-81ED-4DB2-BD59-A6C34878D82A}">
                    <a16:rowId xmlns:a16="http://schemas.microsoft.com/office/drawing/2014/main" val="1403039001"/>
                  </a:ext>
                </a:extLst>
              </a:tr>
              <a:tr h="841087">
                <a:tc>
                  <a:txBody>
                    <a:bodyPr/>
                    <a:lstStyle/>
                    <a:p>
                      <a:pPr algn="just">
                        <a:lnSpc>
                          <a:spcPct val="107000"/>
                        </a:lnSpc>
                        <a:spcAft>
                          <a:spcPts val="0"/>
                        </a:spcAft>
                      </a:pPr>
                      <a:r>
                        <a:rPr lang="ru-RU" sz="1200" b="0" dirty="0">
                          <a:effectLst>
                            <a:outerShdw blurRad="38100" dist="38100" dir="2700000" algn="tl">
                              <a:srgbClr val="000000">
                                <a:alpha val="43137"/>
                              </a:srgbClr>
                            </a:outerShdw>
                          </a:effectLst>
                          <a:latin typeface="GothamPro-Light"/>
                        </a:rPr>
                        <a:t>Доля посещений детьми медицинских организаций с профилактическими целями, %</a:t>
                      </a:r>
                      <a:endParaRPr lang="ru-RU" sz="1200" b="0"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solidFill>
                      <a:schemeClr val="bg1"/>
                    </a:solidFill>
                  </a:tcPr>
                </a:tc>
                <a:tc>
                  <a:txBody>
                    <a:bodyPr/>
                    <a:lstStyle/>
                    <a:p>
                      <a:pPr algn="ctr">
                        <a:lnSpc>
                          <a:spcPct val="107000"/>
                        </a:lnSpc>
                        <a:spcAft>
                          <a:spcPts val="800"/>
                        </a:spcAft>
                      </a:pPr>
                      <a:r>
                        <a:rPr lang="ru-RU" sz="1200" b="1" dirty="0">
                          <a:effectLst>
                            <a:outerShdw blurRad="38100" dist="38100" dir="2700000" algn="tl">
                              <a:srgbClr val="000000">
                                <a:alpha val="43137"/>
                              </a:srgbClr>
                            </a:outerShdw>
                          </a:effectLst>
                          <a:latin typeface="GothamPro-Light"/>
                        </a:rPr>
                        <a:t>50,6</a:t>
                      </a:r>
                      <a:endParaRPr lang="ru-RU" sz="1200" b="1"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bg1"/>
                    </a:solidFill>
                  </a:tcPr>
                </a:tc>
                <a:tc>
                  <a:txBody>
                    <a:bodyPr/>
                    <a:lstStyle/>
                    <a:p>
                      <a:pPr algn="ctr">
                        <a:lnSpc>
                          <a:spcPct val="150000"/>
                        </a:lnSpc>
                        <a:spcAft>
                          <a:spcPts val="0"/>
                        </a:spcAft>
                      </a:pPr>
                      <a:r>
                        <a:rPr lang="en-US" sz="1200" b="1">
                          <a:effectLst>
                            <a:outerShdw blurRad="38100" dist="38100" dir="2700000" algn="tl">
                              <a:srgbClr val="000000">
                                <a:alpha val="43137"/>
                              </a:srgbClr>
                            </a:outerShdw>
                          </a:effectLst>
                          <a:latin typeface="GothamPro-Light"/>
                        </a:rPr>
                        <a:t>31.12.2017</a:t>
                      </a:r>
                      <a:endParaRPr lang="ru-RU" sz="1200" b="1">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bg1"/>
                    </a:solidFill>
                  </a:tcPr>
                </a:tc>
                <a:tc>
                  <a:txBody>
                    <a:bodyPr/>
                    <a:lstStyle/>
                    <a:p>
                      <a:pPr algn="ctr">
                        <a:lnSpc>
                          <a:spcPct val="150000"/>
                        </a:lnSpc>
                        <a:spcAft>
                          <a:spcPts val="0"/>
                        </a:spcAft>
                      </a:pPr>
                      <a:r>
                        <a:rPr lang="en-US" sz="1400" b="1">
                          <a:effectLst>
                            <a:outerShdw blurRad="38100" dist="38100" dir="2700000" algn="tl">
                              <a:srgbClr val="000000">
                                <a:alpha val="43137"/>
                              </a:srgbClr>
                            </a:outerShdw>
                          </a:effectLst>
                          <a:latin typeface="GothamPro-Light"/>
                        </a:rPr>
                        <a:t>51</a:t>
                      </a:r>
                      <a:r>
                        <a:rPr lang="ru-RU" sz="1400" b="1">
                          <a:effectLst>
                            <a:outerShdw blurRad="38100" dist="38100" dir="2700000" algn="tl">
                              <a:srgbClr val="000000">
                                <a:alpha val="43137"/>
                              </a:srgbClr>
                            </a:outerShdw>
                          </a:effectLst>
                          <a:latin typeface="GothamPro-Light"/>
                        </a:rPr>
                        <a:t>,</a:t>
                      </a:r>
                      <a:r>
                        <a:rPr lang="en-US" sz="1400" b="1">
                          <a:effectLst>
                            <a:outerShdw blurRad="38100" dist="38100" dir="2700000" algn="tl">
                              <a:srgbClr val="000000">
                                <a:alpha val="43137"/>
                              </a:srgbClr>
                            </a:outerShdw>
                          </a:effectLst>
                          <a:latin typeface="GothamPro-Light"/>
                        </a:rPr>
                        <a:t>0</a:t>
                      </a:r>
                      <a:endParaRPr lang="ru-RU" sz="1400" b="1">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bg1"/>
                    </a:solidFill>
                  </a:tcPr>
                </a:tc>
                <a:tc>
                  <a:txBody>
                    <a:bodyPr/>
                    <a:lstStyle/>
                    <a:p>
                      <a:pPr algn="ctr">
                        <a:lnSpc>
                          <a:spcPct val="150000"/>
                        </a:lnSpc>
                        <a:spcAft>
                          <a:spcPts val="0"/>
                        </a:spcAft>
                      </a:pPr>
                      <a:r>
                        <a:rPr lang="en-US" sz="1400" b="1">
                          <a:effectLst>
                            <a:outerShdw blurRad="38100" dist="38100" dir="2700000" algn="tl">
                              <a:srgbClr val="000000">
                                <a:alpha val="43137"/>
                              </a:srgbClr>
                            </a:outerShdw>
                          </a:effectLst>
                          <a:latin typeface="GothamPro-Light"/>
                        </a:rPr>
                        <a:t>51</a:t>
                      </a:r>
                      <a:r>
                        <a:rPr lang="ru-RU" sz="1400" b="1">
                          <a:effectLst>
                            <a:outerShdw blurRad="38100" dist="38100" dir="2700000" algn="tl">
                              <a:srgbClr val="000000">
                                <a:alpha val="43137"/>
                              </a:srgbClr>
                            </a:outerShdw>
                          </a:effectLst>
                          <a:latin typeface="GothamPro-Light"/>
                        </a:rPr>
                        <a:t>,</a:t>
                      </a:r>
                      <a:r>
                        <a:rPr lang="en-US" sz="1400" b="1">
                          <a:effectLst>
                            <a:outerShdw blurRad="38100" dist="38100" dir="2700000" algn="tl">
                              <a:srgbClr val="000000">
                                <a:alpha val="43137"/>
                              </a:srgbClr>
                            </a:outerShdw>
                          </a:effectLst>
                          <a:latin typeface="GothamPro-Light"/>
                        </a:rPr>
                        <a:t>3</a:t>
                      </a:r>
                      <a:endParaRPr lang="ru-RU" sz="1400" b="1">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bg1"/>
                    </a:solidFill>
                  </a:tcPr>
                </a:tc>
                <a:tc>
                  <a:txBody>
                    <a:bodyPr/>
                    <a:lstStyle/>
                    <a:p>
                      <a:pPr algn="ctr">
                        <a:lnSpc>
                          <a:spcPct val="150000"/>
                        </a:lnSpc>
                        <a:spcAft>
                          <a:spcPts val="0"/>
                        </a:spcAft>
                      </a:pPr>
                      <a:r>
                        <a:rPr lang="en-US" sz="1400" b="1" dirty="0">
                          <a:effectLst>
                            <a:outerShdw blurRad="38100" dist="38100" dir="2700000" algn="tl">
                              <a:srgbClr val="000000">
                                <a:alpha val="43137"/>
                              </a:srgbClr>
                            </a:outerShdw>
                          </a:effectLst>
                          <a:latin typeface="GothamPro-Light"/>
                        </a:rPr>
                        <a:t>51</a:t>
                      </a:r>
                      <a:r>
                        <a:rPr lang="ru-RU" sz="1400" b="1" dirty="0">
                          <a:effectLst>
                            <a:outerShdw blurRad="38100" dist="38100" dir="2700000" algn="tl">
                              <a:srgbClr val="000000">
                                <a:alpha val="43137"/>
                              </a:srgbClr>
                            </a:outerShdw>
                          </a:effectLst>
                          <a:latin typeface="GothamPro-Light"/>
                        </a:rPr>
                        <a:t>,</a:t>
                      </a:r>
                      <a:r>
                        <a:rPr lang="en-US" sz="1400" b="1" dirty="0">
                          <a:effectLst>
                            <a:outerShdw blurRad="38100" dist="38100" dir="2700000" algn="tl">
                              <a:srgbClr val="000000">
                                <a:alpha val="43137"/>
                              </a:srgbClr>
                            </a:outerShdw>
                          </a:effectLst>
                          <a:latin typeface="GothamPro-Light"/>
                        </a:rPr>
                        <a:t>5</a:t>
                      </a:r>
                      <a:endParaRPr lang="ru-RU" sz="1400" b="1"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bg1"/>
                    </a:solidFill>
                  </a:tcPr>
                </a:tc>
                <a:tc>
                  <a:txBody>
                    <a:bodyPr/>
                    <a:lstStyle/>
                    <a:p>
                      <a:pPr algn="ctr">
                        <a:lnSpc>
                          <a:spcPct val="150000"/>
                        </a:lnSpc>
                        <a:spcAft>
                          <a:spcPts val="0"/>
                        </a:spcAft>
                      </a:pPr>
                      <a:r>
                        <a:rPr lang="en-US" sz="1400" b="1" dirty="0">
                          <a:effectLst>
                            <a:outerShdw blurRad="38100" dist="38100" dir="2700000" algn="tl">
                              <a:srgbClr val="000000">
                                <a:alpha val="43137"/>
                              </a:srgbClr>
                            </a:outerShdw>
                          </a:effectLst>
                          <a:latin typeface="GothamPro-Light"/>
                        </a:rPr>
                        <a:t>51</a:t>
                      </a:r>
                      <a:r>
                        <a:rPr lang="ru-RU" sz="1400" b="1" dirty="0">
                          <a:effectLst>
                            <a:outerShdw blurRad="38100" dist="38100" dir="2700000" algn="tl">
                              <a:srgbClr val="000000">
                                <a:alpha val="43137"/>
                              </a:srgbClr>
                            </a:outerShdw>
                          </a:effectLst>
                          <a:latin typeface="GothamPro-Light"/>
                        </a:rPr>
                        <a:t>,</a:t>
                      </a:r>
                      <a:r>
                        <a:rPr lang="en-US" sz="1400" b="1" dirty="0">
                          <a:effectLst>
                            <a:outerShdw blurRad="38100" dist="38100" dir="2700000" algn="tl">
                              <a:srgbClr val="000000">
                                <a:alpha val="43137"/>
                              </a:srgbClr>
                            </a:outerShdw>
                          </a:effectLst>
                          <a:latin typeface="GothamPro-Light"/>
                        </a:rPr>
                        <a:t>8</a:t>
                      </a:r>
                      <a:endParaRPr lang="ru-RU" sz="1400" b="1"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bg1"/>
                    </a:solidFill>
                  </a:tcPr>
                </a:tc>
                <a:tc>
                  <a:txBody>
                    <a:bodyPr/>
                    <a:lstStyle/>
                    <a:p>
                      <a:pPr algn="ctr">
                        <a:lnSpc>
                          <a:spcPct val="150000"/>
                        </a:lnSpc>
                        <a:spcAft>
                          <a:spcPts val="0"/>
                        </a:spcAft>
                      </a:pPr>
                      <a:r>
                        <a:rPr lang="en-US" sz="1400" b="1" dirty="0">
                          <a:effectLst>
                            <a:outerShdw blurRad="38100" dist="38100" dir="2700000" algn="tl">
                              <a:srgbClr val="000000">
                                <a:alpha val="43137"/>
                              </a:srgbClr>
                            </a:outerShdw>
                          </a:effectLst>
                          <a:latin typeface="GothamPro-Light"/>
                        </a:rPr>
                        <a:t>52</a:t>
                      </a:r>
                      <a:r>
                        <a:rPr lang="ru-RU" sz="1400" b="1" dirty="0">
                          <a:effectLst>
                            <a:outerShdw blurRad="38100" dist="38100" dir="2700000" algn="tl">
                              <a:srgbClr val="000000">
                                <a:alpha val="43137"/>
                              </a:srgbClr>
                            </a:outerShdw>
                          </a:effectLst>
                          <a:latin typeface="GothamPro-Light"/>
                        </a:rPr>
                        <a:t>,0</a:t>
                      </a:r>
                      <a:endParaRPr lang="ru-RU" sz="1400" b="1"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bg1"/>
                    </a:solidFill>
                  </a:tcPr>
                </a:tc>
                <a:tc>
                  <a:txBody>
                    <a:bodyPr/>
                    <a:lstStyle/>
                    <a:p>
                      <a:pPr algn="ctr">
                        <a:lnSpc>
                          <a:spcPct val="150000"/>
                        </a:lnSpc>
                        <a:spcAft>
                          <a:spcPts val="0"/>
                        </a:spcAft>
                      </a:pPr>
                      <a:r>
                        <a:rPr lang="en-US" sz="1400" b="1" dirty="0">
                          <a:effectLst>
                            <a:outerShdw blurRad="38100" dist="38100" dir="2700000" algn="tl">
                              <a:srgbClr val="000000">
                                <a:alpha val="43137"/>
                              </a:srgbClr>
                            </a:outerShdw>
                          </a:effectLst>
                          <a:latin typeface="GothamPro-Light"/>
                        </a:rPr>
                        <a:t>52</a:t>
                      </a:r>
                      <a:r>
                        <a:rPr lang="ru-RU" sz="1400" b="1" dirty="0">
                          <a:effectLst>
                            <a:outerShdw blurRad="38100" dist="38100" dir="2700000" algn="tl">
                              <a:srgbClr val="000000">
                                <a:alpha val="43137"/>
                              </a:srgbClr>
                            </a:outerShdw>
                          </a:effectLst>
                          <a:latin typeface="GothamPro-Light"/>
                        </a:rPr>
                        <a:t>,</a:t>
                      </a:r>
                      <a:r>
                        <a:rPr lang="en-US" sz="1400" b="1" dirty="0">
                          <a:effectLst>
                            <a:outerShdw blurRad="38100" dist="38100" dir="2700000" algn="tl">
                              <a:srgbClr val="000000">
                                <a:alpha val="43137"/>
                              </a:srgbClr>
                            </a:outerShdw>
                          </a:effectLst>
                          <a:latin typeface="GothamPro-Light"/>
                        </a:rPr>
                        <a:t>3</a:t>
                      </a:r>
                      <a:endParaRPr lang="ru-RU" sz="1400" b="1"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bg1"/>
                    </a:solidFill>
                  </a:tcPr>
                </a:tc>
                <a:extLst>
                  <a:ext uri="{0D108BD9-81ED-4DB2-BD59-A6C34878D82A}">
                    <a16:rowId xmlns:a16="http://schemas.microsoft.com/office/drawing/2014/main" val="3702136255"/>
                  </a:ext>
                </a:extLst>
              </a:tr>
            </a:tbl>
          </a:graphicData>
        </a:graphic>
      </p:graphicFrame>
    </p:spTree>
    <p:extLst>
      <p:ext uri="{BB962C8B-B14F-4D97-AF65-F5344CB8AC3E}">
        <p14:creationId xmlns:p14="http://schemas.microsoft.com/office/powerpoint/2010/main" val="3993059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с одним вырезанным углом 4"/>
          <p:cNvSpPr/>
          <p:nvPr/>
        </p:nvSpPr>
        <p:spPr>
          <a:xfrm flipH="1" flipV="1">
            <a:off x="6651056" y="1155499"/>
            <a:ext cx="5540943" cy="721895"/>
          </a:xfrm>
          <a:custGeom>
            <a:avLst/>
            <a:gdLst>
              <a:gd name="connsiteX0" fmla="*/ 0 w 5531318"/>
              <a:gd name="connsiteY0" fmla="*/ 0 h 712270"/>
              <a:gd name="connsiteX1" fmla="*/ 5412604 w 5531318"/>
              <a:gd name="connsiteY1" fmla="*/ 0 h 712270"/>
              <a:gd name="connsiteX2" fmla="*/ 5531318 w 5531318"/>
              <a:gd name="connsiteY2" fmla="*/ 118714 h 712270"/>
              <a:gd name="connsiteX3" fmla="*/ 5531318 w 5531318"/>
              <a:gd name="connsiteY3" fmla="*/ 712270 h 712270"/>
              <a:gd name="connsiteX4" fmla="*/ 0 w 5531318"/>
              <a:gd name="connsiteY4" fmla="*/ 712270 h 712270"/>
              <a:gd name="connsiteX5" fmla="*/ 0 w 5531318"/>
              <a:gd name="connsiteY5" fmla="*/ 0 h 712270"/>
              <a:gd name="connsiteX0" fmla="*/ 0 w 5540943"/>
              <a:gd name="connsiteY0" fmla="*/ 0 h 712270"/>
              <a:gd name="connsiteX1" fmla="*/ 5412604 w 5540943"/>
              <a:gd name="connsiteY1" fmla="*/ 0 h 712270"/>
              <a:gd name="connsiteX2" fmla="*/ 5540943 w 5540943"/>
              <a:gd name="connsiteY2" fmla="*/ 368971 h 712270"/>
              <a:gd name="connsiteX3" fmla="*/ 5531318 w 5540943"/>
              <a:gd name="connsiteY3" fmla="*/ 712270 h 712270"/>
              <a:gd name="connsiteX4" fmla="*/ 0 w 5540943"/>
              <a:gd name="connsiteY4" fmla="*/ 712270 h 712270"/>
              <a:gd name="connsiteX5" fmla="*/ 0 w 5540943"/>
              <a:gd name="connsiteY5" fmla="*/ 0 h 712270"/>
              <a:gd name="connsiteX0" fmla="*/ 0 w 5540943"/>
              <a:gd name="connsiteY0" fmla="*/ 9625 h 721895"/>
              <a:gd name="connsiteX1" fmla="*/ 5200848 w 5540943"/>
              <a:gd name="connsiteY1" fmla="*/ 0 h 721895"/>
              <a:gd name="connsiteX2" fmla="*/ 5540943 w 5540943"/>
              <a:gd name="connsiteY2" fmla="*/ 378596 h 721895"/>
              <a:gd name="connsiteX3" fmla="*/ 5531318 w 5540943"/>
              <a:gd name="connsiteY3" fmla="*/ 721895 h 721895"/>
              <a:gd name="connsiteX4" fmla="*/ 0 w 5540943"/>
              <a:gd name="connsiteY4" fmla="*/ 721895 h 721895"/>
              <a:gd name="connsiteX5" fmla="*/ 0 w 5540943"/>
              <a:gd name="connsiteY5" fmla="*/ 9625 h 721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40943" h="721895">
                <a:moveTo>
                  <a:pt x="0" y="9625"/>
                </a:moveTo>
                <a:lnTo>
                  <a:pt x="5200848" y="0"/>
                </a:lnTo>
                <a:lnTo>
                  <a:pt x="5540943" y="378596"/>
                </a:lnTo>
                <a:lnTo>
                  <a:pt x="5531318" y="721895"/>
                </a:lnTo>
                <a:lnTo>
                  <a:pt x="0" y="721895"/>
                </a:lnTo>
                <a:lnTo>
                  <a:pt x="0" y="9625"/>
                </a:lnTo>
                <a:close/>
              </a:path>
            </a:pathLst>
          </a:custGeom>
          <a:solidFill>
            <a:srgbClr val="B3D9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5918776" y="1155499"/>
            <a:ext cx="6273224" cy="626277"/>
          </a:xfrm>
          <a:prstGeom prst="snipRoundRect">
            <a:avLst/>
          </a:prstGeom>
        </p:spPr>
        <p:txBody>
          <a:bodyPr>
            <a:normAutofit/>
          </a:bodyPr>
          <a:lstStyle/>
          <a:p>
            <a:pPr algn="r"/>
            <a:r>
              <a:rPr lang="ru-RU" sz="2400" b="1" dirty="0">
                <a:latin typeface="GothamPro-Light"/>
              </a:rPr>
              <a:t>7 региональных проектов</a:t>
            </a:r>
          </a:p>
        </p:txBody>
      </p:sp>
      <p:sp>
        <p:nvSpPr>
          <p:cNvPr id="4" name="Прямоугольник 3"/>
          <p:cNvSpPr/>
          <p:nvPr/>
        </p:nvSpPr>
        <p:spPr>
          <a:xfrm>
            <a:off x="1379971" y="221067"/>
            <a:ext cx="4538805" cy="707886"/>
          </a:xfrm>
          <a:prstGeom prst="rect">
            <a:avLst/>
          </a:prstGeom>
        </p:spPr>
        <p:txBody>
          <a:bodyPr wrap="square">
            <a:spAutoFit/>
          </a:bodyPr>
          <a:lstStyle/>
          <a:p>
            <a:r>
              <a:rPr lang="ru-RU" sz="2000" dirty="0">
                <a:solidFill>
                  <a:srgbClr val="1F1F1F"/>
                </a:solidFill>
                <a:effectLst>
                  <a:outerShdw blurRad="38100" dist="38100" dir="2700000" algn="tl">
                    <a:schemeClr val="bg1">
                      <a:alpha val="43000"/>
                    </a:schemeClr>
                  </a:outerShdw>
                </a:effectLst>
                <a:latin typeface="GothamPro-Light"/>
              </a:rPr>
              <a:t>Ханты-Мансийский </a:t>
            </a:r>
            <a:br>
              <a:rPr lang="ru-RU" sz="2000" dirty="0">
                <a:solidFill>
                  <a:srgbClr val="1F1F1F"/>
                </a:solidFill>
                <a:effectLst>
                  <a:outerShdw blurRad="38100" dist="38100" dir="2700000" algn="tl">
                    <a:schemeClr val="bg1">
                      <a:alpha val="43000"/>
                    </a:schemeClr>
                  </a:outerShdw>
                </a:effectLst>
                <a:latin typeface="GothamPro-Light"/>
              </a:rPr>
            </a:br>
            <a:r>
              <a:rPr lang="ru-RU" sz="2000" dirty="0">
                <a:solidFill>
                  <a:srgbClr val="1F1F1F"/>
                </a:solidFill>
                <a:effectLst>
                  <a:outerShdw blurRad="38100" dist="38100" dir="2700000" algn="tl">
                    <a:schemeClr val="bg1">
                      <a:alpha val="43000"/>
                    </a:schemeClr>
                  </a:outerShdw>
                </a:effectLst>
                <a:latin typeface="GothamPro-Light"/>
              </a:rPr>
              <a:t>автономной округ - Югра</a:t>
            </a:r>
            <a:endParaRPr lang="ru-RU" sz="2000" dirty="0">
              <a:effectLst>
                <a:outerShdw blurRad="38100" dist="38100" dir="2700000" algn="tl">
                  <a:schemeClr val="bg1">
                    <a:alpha val="43000"/>
                  </a:schemeClr>
                </a:outerShdw>
              </a:effectLst>
            </a:endParaRPr>
          </a:p>
        </p:txBody>
      </p:sp>
      <p:graphicFrame>
        <p:nvGraphicFramePr>
          <p:cNvPr id="6" name="Схема 5"/>
          <p:cNvGraphicFramePr/>
          <p:nvPr>
            <p:extLst>
              <p:ext uri="{D42A27DB-BD31-4B8C-83A1-F6EECF244321}">
                <p14:modId xmlns:p14="http://schemas.microsoft.com/office/powerpoint/2010/main" val="2940587332"/>
              </p:ext>
            </p:extLst>
          </p:nvPr>
        </p:nvGraphicFramePr>
        <p:xfrm>
          <a:off x="250257" y="1877395"/>
          <a:ext cx="11733196" cy="4600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76011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3"/>
          <p:cNvSpPr>
            <a:spLocks noChangeArrowheads="1"/>
          </p:cNvSpPr>
          <p:nvPr/>
        </p:nvSpPr>
        <p:spPr bwMode="auto">
          <a:xfrm>
            <a:off x="4059238" y="20589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a:ln>
                  <a:noFill/>
                </a:ln>
                <a:solidFill>
                  <a:schemeClr val="tx1"/>
                </a:solidFill>
                <a:effectLst/>
                <a:latin typeface="Arial" panose="020B0604020202020204" pitchFamily="34" charset="0"/>
              </a:rPr>
              <a:t/>
            </a:r>
            <a:br>
              <a:rPr kumimoji="0" lang="ru-RU" altLang="ru-RU" sz="1800" b="0" i="0" u="none" strike="noStrike" cap="none" normalizeH="0" baseline="0">
                <a:ln>
                  <a:noFill/>
                </a:ln>
                <a:solidFill>
                  <a:schemeClr val="tx1"/>
                </a:solidFill>
                <a:effectLst/>
                <a:latin typeface="Arial" panose="020B0604020202020204" pitchFamily="34" charset="0"/>
              </a:rPr>
            </a:b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9" name="Прямоугольник 8"/>
          <p:cNvSpPr/>
          <p:nvPr/>
        </p:nvSpPr>
        <p:spPr>
          <a:xfrm>
            <a:off x="1379971" y="221067"/>
            <a:ext cx="4538805" cy="707886"/>
          </a:xfrm>
          <a:prstGeom prst="rect">
            <a:avLst/>
          </a:prstGeom>
        </p:spPr>
        <p:txBody>
          <a:bodyPr wrap="square">
            <a:spAutoFit/>
          </a:bodyPr>
          <a:lstStyle/>
          <a:p>
            <a:r>
              <a:rPr lang="ru-RU" sz="2000" dirty="0">
                <a:solidFill>
                  <a:srgbClr val="1F1F1F"/>
                </a:solidFill>
                <a:effectLst>
                  <a:outerShdw blurRad="38100" dist="38100" dir="2700000" algn="tl">
                    <a:schemeClr val="bg1">
                      <a:alpha val="43000"/>
                    </a:schemeClr>
                  </a:outerShdw>
                </a:effectLst>
                <a:latin typeface="GothamPro-Light"/>
              </a:rPr>
              <a:t>Ханты-Мансийский </a:t>
            </a:r>
            <a:br>
              <a:rPr lang="ru-RU" sz="2000" dirty="0">
                <a:solidFill>
                  <a:srgbClr val="1F1F1F"/>
                </a:solidFill>
                <a:effectLst>
                  <a:outerShdw blurRad="38100" dist="38100" dir="2700000" algn="tl">
                    <a:schemeClr val="bg1">
                      <a:alpha val="43000"/>
                    </a:schemeClr>
                  </a:outerShdw>
                </a:effectLst>
                <a:latin typeface="GothamPro-Light"/>
              </a:rPr>
            </a:br>
            <a:r>
              <a:rPr lang="ru-RU" sz="2000" dirty="0">
                <a:solidFill>
                  <a:srgbClr val="1F1F1F"/>
                </a:solidFill>
                <a:effectLst>
                  <a:outerShdw blurRad="38100" dist="38100" dir="2700000" algn="tl">
                    <a:schemeClr val="bg1">
                      <a:alpha val="43000"/>
                    </a:schemeClr>
                  </a:outerShdw>
                </a:effectLst>
                <a:latin typeface="GothamPro-Light"/>
              </a:rPr>
              <a:t>автономной округ - Югра</a:t>
            </a:r>
            <a:endParaRPr lang="ru-RU" sz="2000" dirty="0">
              <a:effectLst>
                <a:outerShdw blurRad="38100" dist="38100" dir="2700000" algn="tl">
                  <a:schemeClr val="bg1">
                    <a:alpha val="43000"/>
                  </a:schemeClr>
                </a:outerShdw>
              </a:effectLst>
            </a:endParaRPr>
          </a:p>
        </p:txBody>
      </p:sp>
      <p:sp>
        <p:nvSpPr>
          <p:cNvPr id="11" name="Прямоугольник с одним вырезанным углом 4"/>
          <p:cNvSpPr/>
          <p:nvPr/>
        </p:nvSpPr>
        <p:spPr>
          <a:xfrm flipH="1" flipV="1">
            <a:off x="6651056" y="1155499"/>
            <a:ext cx="5540943" cy="721895"/>
          </a:xfrm>
          <a:custGeom>
            <a:avLst/>
            <a:gdLst>
              <a:gd name="connsiteX0" fmla="*/ 0 w 5531318"/>
              <a:gd name="connsiteY0" fmla="*/ 0 h 712270"/>
              <a:gd name="connsiteX1" fmla="*/ 5412604 w 5531318"/>
              <a:gd name="connsiteY1" fmla="*/ 0 h 712270"/>
              <a:gd name="connsiteX2" fmla="*/ 5531318 w 5531318"/>
              <a:gd name="connsiteY2" fmla="*/ 118714 h 712270"/>
              <a:gd name="connsiteX3" fmla="*/ 5531318 w 5531318"/>
              <a:gd name="connsiteY3" fmla="*/ 712270 h 712270"/>
              <a:gd name="connsiteX4" fmla="*/ 0 w 5531318"/>
              <a:gd name="connsiteY4" fmla="*/ 712270 h 712270"/>
              <a:gd name="connsiteX5" fmla="*/ 0 w 5531318"/>
              <a:gd name="connsiteY5" fmla="*/ 0 h 712270"/>
              <a:gd name="connsiteX0" fmla="*/ 0 w 5540943"/>
              <a:gd name="connsiteY0" fmla="*/ 0 h 712270"/>
              <a:gd name="connsiteX1" fmla="*/ 5412604 w 5540943"/>
              <a:gd name="connsiteY1" fmla="*/ 0 h 712270"/>
              <a:gd name="connsiteX2" fmla="*/ 5540943 w 5540943"/>
              <a:gd name="connsiteY2" fmla="*/ 368971 h 712270"/>
              <a:gd name="connsiteX3" fmla="*/ 5531318 w 5540943"/>
              <a:gd name="connsiteY3" fmla="*/ 712270 h 712270"/>
              <a:gd name="connsiteX4" fmla="*/ 0 w 5540943"/>
              <a:gd name="connsiteY4" fmla="*/ 712270 h 712270"/>
              <a:gd name="connsiteX5" fmla="*/ 0 w 5540943"/>
              <a:gd name="connsiteY5" fmla="*/ 0 h 712270"/>
              <a:gd name="connsiteX0" fmla="*/ 0 w 5540943"/>
              <a:gd name="connsiteY0" fmla="*/ 9625 h 721895"/>
              <a:gd name="connsiteX1" fmla="*/ 5200848 w 5540943"/>
              <a:gd name="connsiteY1" fmla="*/ 0 h 721895"/>
              <a:gd name="connsiteX2" fmla="*/ 5540943 w 5540943"/>
              <a:gd name="connsiteY2" fmla="*/ 378596 h 721895"/>
              <a:gd name="connsiteX3" fmla="*/ 5531318 w 5540943"/>
              <a:gd name="connsiteY3" fmla="*/ 721895 h 721895"/>
              <a:gd name="connsiteX4" fmla="*/ 0 w 5540943"/>
              <a:gd name="connsiteY4" fmla="*/ 721895 h 721895"/>
              <a:gd name="connsiteX5" fmla="*/ 0 w 5540943"/>
              <a:gd name="connsiteY5" fmla="*/ 9625 h 721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40943" h="721895">
                <a:moveTo>
                  <a:pt x="0" y="9625"/>
                </a:moveTo>
                <a:lnTo>
                  <a:pt x="5200848" y="0"/>
                </a:lnTo>
                <a:lnTo>
                  <a:pt x="5540943" y="378596"/>
                </a:lnTo>
                <a:lnTo>
                  <a:pt x="5531318" y="721895"/>
                </a:lnTo>
                <a:lnTo>
                  <a:pt x="0" y="721895"/>
                </a:lnTo>
                <a:lnTo>
                  <a:pt x="0" y="9625"/>
                </a:lnTo>
                <a:close/>
              </a:path>
            </a:pathLst>
          </a:custGeom>
          <a:solidFill>
            <a:srgbClr val="B3D9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Заголовок 1"/>
          <p:cNvSpPr txBox="1">
            <a:spLocks/>
          </p:cNvSpPr>
          <p:nvPr/>
        </p:nvSpPr>
        <p:spPr>
          <a:xfrm>
            <a:off x="6651056" y="1155499"/>
            <a:ext cx="5540944" cy="626277"/>
          </a:xfrm>
          <a:prstGeom prst="snipRound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sz="2400" b="1" dirty="0">
                <a:latin typeface="GothamPro-Light"/>
              </a:rPr>
              <a:t>Медицинский туризм</a:t>
            </a:r>
          </a:p>
        </p:txBody>
      </p:sp>
      <p:graphicFrame>
        <p:nvGraphicFramePr>
          <p:cNvPr id="8" name="Таблица 7">
            <a:extLst>
              <a:ext uri="{FF2B5EF4-FFF2-40B4-BE49-F238E27FC236}">
                <a16:creationId xmlns:a16="http://schemas.microsoft.com/office/drawing/2014/main" id="{251675B4-84EA-4D6E-BD4E-1D6EAC650B4F}"/>
              </a:ext>
            </a:extLst>
          </p:cNvPr>
          <p:cNvGraphicFramePr>
            <a:graphicFrameLocks noGrp="1"/>
          </p:cNvGraphicFramePr>
          <p:nvPr>
            <p:extLst>
              <p:ext uri="{D42A27DB-BD31-4B8C-83A1-F6EECF244321}">
                <p14:modId xmlns:p14="http://schemas.microsoft.com/office/powerpoint/2010/main" val="2055566069"/>
              </p:ext>
            </p:extLst>
          </p:nvPr>
        </p:nvGraphicFramePr>
        <p:xfrm>
          <a:off x="296090" y="3334545"/>
          <a:ext cx="11599816" cy="2253968"/>
        </p:xfrm>
        <a:graphic>
          <a:graphicData uri="http://schemas.openxmlformats.org/drawingml/2006/table">
            <a:tbl>
              <a:tblPr firstRow="1" firstCol="1" bandRow="1">
                <a:noFill/>
                <a:tableStyleId>{16D9F66E-5EB9-4882-86FB-DCBF35E3C3E4}</a:tableStyleId>
              </a:tblPr>
              <a:tblGrid>
                <a:gridCol w="2244735">
                  <a:extLst>
                    <a:ext uri="{9D8B030D-6E8A-4147-A177-3AD203B41FA5}">
                      <a16:colId xmlns:a16="http://schemas.microsoft.com/office/drawing/2014/main" val="3354966556"/>
                    </a:ext>
                  </a:extLst>
                </a:gridCol>
                <a:gridCol w="1645830">
                  <a:extLst>
                    <a:ext uri="{9D8B030D-6E8A-4147-A177-3AD203B41FA5}">
                      <a16:colId xmlns:a16="http://schemas.microsoft.com/office/drawing/2014/main" val="814786476"/>
                    </a:ext>
                  </a:extLst>
                </a:gridCol>
                <a:gridCol w="1144284">
                  <a:extLst>
                    <a:ext uri="{9D8B030D-6E8A-4147-A177-3AD203B41FA5}">
                      <a16:colId xmlns:a16="http://schemas.microsoft.com/office/drawing/2014/main" val="2797273554"/>
                    </a:ext>
                  </a:extLst>
                </a:gridCol>
                <a:gridCol w="1144284">
                  <a:extLst>
                    <a:ext uri="{9D8B030D-6E8A-4147-A177-3AD203B41FA5}">
                      <a16:colId xmlns:a16="http://schemas.microsoft.com/office/drawing/2014/main" val="1494174264"/>
                    </a:ext>
                  </a:extLst>
                </a:gridCol>
                <a:gridCol w="727646">
                  <a:extLst>
                    <a:ext uri="{9D8B030D-6E8A-4147-A177-3AD203B41FA5}">
                      <a16:colId xmlns:a16="http://schemas.microsoft.com/office/drawing/2014/main" val="1336338999"/>
                    </a:ext>
                  </a:extLst>
                </a:gridCol>
                <a:gridCol w="727646">
                  <a:extLst>
                    <a:ext uri="{9D8B030D-6E8A-4147-A177-3AD203B41FA5}">
                      <a16:colId xmlns:a16="http://schemas.microsoft.com/office/drawing/2014/main" val="2420929026"/>
                    </a:ext>
                  </a:extLst>
                </a:gridCol>
                <a:gridCol w="836209">
                  <a:extLst>
                    <a:ext uri="{9D8B030D-6E8A-4147-A177-3AD203B41FA5}">
                      <a16:colId xmlns:a16="http://schemas.microsoft.com/office/drawing/2014/main" val="2607212224"/>
                    </a:ext>
                  </a:extLst>
                </a:gridCol>
                <a:gridCol w="836209">
                  <a:extLst>
                    <a:ext uri="{9D8B030D-6E8A-4147-A177-3AD203B41FA5}">
                      <a16:colId xmlns:a16="http://schemas.microsoft.com/office/drawing/2014/main" val="2310795907"/>
                    </a:ext>
                  </a:extLst>
                </a:gridCol>
                <a:gridCol w="836209">
                  <a:extLst>
                    <a:ext uri="{9D8B030D-6E8A-4147-A177-3AD203B41FA5}">
                      <a16:colId xmlns:a16="http://schemas.microsoft.com/office/drawing/2014/main" val="2985845431"/>
                    </a:ext>
                  </a:extLst>
                </a:gridCol>
                <a:gridCol w="728382">
                  <a:extLst>
                    <a:ext uri="{9D8B030D-6E8A-4147-A177-3AD203B41FA5}">
                      <a16:colId xmlns:a16="http://schemas.microsoft.com/office/drawing/2014/main" val="2202226857"/>
                    </a:ext>
                  </a:extLst>
                </a:gridCol>
                <a:gridCol w="728382">
                  <a:extLst>
                    <a:ext uri="{9D8B030D-6E8A-4147-A177-3AD203B41FA5}">
                      <a16:colId xmlns:a16="http://schemas.microsoft.com/office/drawing/2014/main" val="78036753"/>
                    </a:ext>
                  </a:extLst>
                </a:gridCol>
              </a:tblGrid>
              <a:tr h="452841">
                <a:tc gridSpan="11">
                  <a:txBody>
                    <a:bodyPr/>
                    <a:lstStyle/>
                    <a:p>
                      <a:pPr algn="ctr">
                        <a:lnSpc>
                          <a:spcPct val="115000"/>
                        </a:lnSpc>
                        <a:spcAft>
                          <a:spcPts val="0"/>
                        </a:spcAft>
                      </a:pPr>
                      <a:r>
                        <a:rPr lang="ru-RU" sz="1600" b="1" dirty="0">
                          <a:effectLst>
                            <a:outerShdw blurRad="38100" dist="38100" dir="2700000" algn="tl">
                              <a:srgbClr val="000000">
                                <a:alpha val="43137"/>
                              </a:srgbClr>
                            </a:outerShdw>
                          </a:effectLst>
                          <a:latin typeface="GothamPro-Light"/>
                        </a:rPr>
                        <a:t>Основные показатели</a:t>
                      </a:r>
                      <a:endParaRPr lang="ru-RU" sz="1600" b="1"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712902563"/>
                  </a:ext>
                </a:extLst>
              </a:tr>
              <a:tr h="465425">
                <a:tc rowSpan="2">
                  <a:txBody>
                    <a:bodyPr/>
                    <a:lstStyle/>
                    <a:p>
                      <a:pPr algn="ctr">
                        <a:lnSpc>
                          <a:spcPct val="107000"/>
                        </a:lnSpc>
                        <a:spcAft>
                          <a:spcPts val="0"/>
                        </a:spcAft>
                      </a:pPr>
                      <a:r>
                        <a:rPr lang="ru-RU" sz="1400" b="0" dirty="0">
                          <a:effectLst>
                            <a:outerShdw blurRad="38100" dist="38100" dir="2700000" algn="tl">
                              <a:srgbClr val="000000">
                                <a:alpha val="43137"/>
                              </a:srgbClr>
                            </a:outerShdw>
                          </a:effectLst>
                          <a:latin typeface="GothamPro-Light"/>
                        </a:rPr>
                        <a:t>Наименование показателя</a:t>
                      </a:r>
                      <a:endParaRPr lang="ru-RU" sz="1400" b="0"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solidFill>
                      <a:schemeClr val="accent6">
                        <a:lumMod val="20000"/>
                        <a:lumOff val="80000"/>
                      </a:schemeClr>
                    </a:solidFill>
                  </a:tcPr>
                </a:tc>
                <a:tc rowSpan="2">
                  <a:txBody>
                    <a:bodyPr/>
                    <a:lstStyle/>
                    <a:p>
                      <a:pPr algn="ctr">
                        <a:lnSpc>
                          <a:spcPct val="107000"/>
                        </a:lnSpc>
                        <a:spcAft>
                          <a:spcPts val="0"/>
                        </a:spcAft>
                      </a:pPr>
                      <a:r>
                        <a:rPr lang="ru-RU" sz="1400" b="0"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rPr>
                        <a:t>Тип показателя</a:t>
                      </a:r>
                    </a:p>
                  </a:txBody>
                  <a:tcPr marL="42461" marR="42461" marT="0" marB="0">
                    <a:solidFill>
                      <a:schemeClr val="accent6">
                        <a:lumMod val="20000"/>
                        <a:lumOff val="80000"/>
                      </a:schemeClr>
                    </a:solidFill>
                  </a:tcPr>
                </a:tc>
                <a:tc gridSpan="2">
                  <a:txBody>
                    <a:bodyPr/>
                    <a:lstStyle/>
                    <a:p>
                      <a:pPr algn="ctr">
                        <a:lnSpc>
                          <a:spcPct val="107000"/>
                        </a:lnSpc>
                        <a:spcAft>
                          <a:spcPts val="0"/>
                        </a:spcAft>
                      </a:pPr>
                      <a:r>
                        <a:rPr lang="ru-RU" sz="1400" b="0" dirty="0">
                          <a:effectLst>
                            <a:outerShdw blurRad="38100" dist="38100" dir="2700000" algn="tl">
                              <a:srgbClr val="000000">
                                <a:alpha val="43137"/>
                              </a:srgbClr>
                            </a:outerShdw>
                          </a:effectLst>
                          <a:latin typeface="GothamPro-Light"/>
                        </a:rPr>
                        <a:t>Базовое значение</a:t>
                      </a:r>
                      <a:endParaRPr lang="ru-RU" sz="1400" b="0"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solidFill>
                      <a:schemeClr val="accent6">
                        <a:lumMod val="20000"/>
                        <a:lumOff val="80000"/>
                      </a:schemeClr>
                    </a:solidFill>
                  </a:tcPr>
                </a:tc>
                <a:tc hMerge="1">
                  <a:txBody>
                    <a:bodyPr/>
                    <a:lstStyle/>
                    <a:p>
                      <a:endParaRPr lang="ru-RU"/>
                    </a:p>
                  </a:txBody>
                  <a:tcPr/>
                </a:tc>
                <a:tc gridSpan="7">
                  <a:txBody>
                    <a:bodyPr/>
                    <a:lstStyle/>
                    <a:p>
                      <a:pPr algn="ctr">
                        <a:lnSpc>
                          <a:spcPct val="107000"/>
                        </a:lnSpc>
                        <a:spcAft>
                          <a:spcPts val="0"/>
                        </a:spcAft>
                      </a:pPr>
                      <a:r>
                        <a:rPr lang="ru-RU" sz="1400" b="0" dirty="0">
                          <a:effectLst>
                            <a:outerShdw blurRad="38100" dist="38100" dir="2700000" algn="tl">
                              <a:srgbClr val="000000">
                                <a:alpha val="43137"/>
                              </a:srgbClr>
                            </a:outerShdw>
                          </a:effectLst>
                          <a:latin typeface="GothamPro-Light"/>
                        </a:rPr>
                        <a:t>Период, год</a:t>
                      </a:r>
                      <a:endParaRPr lang="ru-RU" sz="1400" b="0"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solidFill>
                      <a:schemeClr val="accent6">
                        <a:lumMod val="20000"/>
                        <a:lumOff val="80000"/>
                      </a:schemeClr>
                    </a:solidFill>
                  </a:tcPr>
                </a:tc>
                <a:tc hMerge="1">
                  <a:txBody>
                    <a:bodyPr/>
                    <a:lstStyle/>
                    <a:p>
                      <a:pPr algn="ctr">
                        <a:lnSpc>
                          <a:spcPct val="107000"/>
                        </a:lnSpc>
                        <a:spcAft>
                          <a:spcPts val="0"/>
                        </a:spcAft>
                      </a:pPr>
                      <a:endParaRPr lang="ru-RU" sz="1200" b="0"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solidFill>
                      <a:schemeClr val="accent6">
                        <a:lumMod val="20000"/>
                        <a:lumOff val="8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18122806"/>
                  </a:ext>
                </a:extLst>
              </a:tr>
              <a:tr h="416329">
                <a:tc vMerge="1">
                  <a:txBody>
                    <a:bodyPr/>
                    <a:lstStyle/>
                    <a:p>
                      <a:endParaRPr lang="ru-RU"/>
                    </a:p>
                  </a:txBody>
                  <a:tcPr/>
                </a:tc>
                <a:tc vMerge="1">
                  <a:txBody>
                    <a:bodyPr/>
                    <a:lstStyle/>
                    <a:p>
                      <a:endParaRPr lang="ru-RU"/>
                    </a:p>
                  </a:txBody>
                  <a:tcPr/>
                </a:tc>
                <a:tc>
                  <a:txBody>
                    <a:bodyPr/>
                    <a:lstStyle/>
                    <a:p>
                      <a:pPr algn="ctr">
                        <a:lnSpc>
                          <a:spcPct val="107000"/>
                        </a:lnSpc>
                        <a:spcAft>
                          <a:spcPts val="0"/>
                        </a:spcAft>
                      </a:pPr>
                      <a:r>
                        <a:rPr lang="ru-RU" sz="1400" b="0" dirty="0">
                          <a:effectLst>
                            <a:outerShdw blurRad="38100" dist="38100" dir="2700000" algn="tl">
                              <a:srgbClr val="000000">
                                <a:alpha val="43137"/>
                              </a:srgbClr>
                            </a:outerShdw>
                          </a:effectLst>
                          <a:latin typeface="GothamPro-Light"/>
                        </a:rPr>
                        <a:t>Значение</a:t>
                      </a:r>
                      <a:endParaRPr lang="ru-RU" sz="1400" b="0"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solidFill>
                      <a:schemeClr val="accent6">
                        <a:lumMod val="20000"/>
                        <a:lumOff val="80000"/>
                      </a:schemeClr>
                    </a:solidFill>
                  </a:tcPr>
                </a:tc>
                <a:tc>
                  <a:txBody>
                    <a:bodyPr/>
                    <a:lstStyle/>
                    <a:p>
                      <a:pPr algn="ctr">
                        <a:lnSpc>
                          <a:spcPct val="107000"/>
                        </a:lnSpc>
                        <a:spcAft>
                          <a:spcPts val="0"/>
                        </a:spcAft>
                      </a:pPr>
                      <a:r>
                        <a:rPr lang="ru-RU" sz="1400" b="0" dirty="0">
                          <a:effectLst>
                            <a:outerShdw blurRad="38100" dist="38100" dir="2700000" algn="tl">
                              <a:srgbClr val="000000">
                                <a:alpha val="43137"/>
                              </a:srgbClr>
                            </a:outerShdw>
                          </a:effectLst>
                          <a:latin typeface="GothamPro-Light"/>
                        </a:rPr>
                        <a:t>Дата</a:t>
                      </a:r>
                      <a:endParaRPr lang="ru-RU" sz="1400" b="0"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solidFill>
                      <a:schemeClr val="accent6">
                        <a:lumMod val="20000"/>
                        <a:lumOff val="80000"/>
                      </a:schemeClr>
                    </a:solidFill>
                  </a:tcPr>
                </a:tc>
                <a:tc>
                  <a:txBody>
                    <a:bodyPr/>
                    <a:lstStyle/>
                    <a:p>
                      <a:pPr algn="ctr">
                        <a:lnSpc>
                          <a:spcPct val="107000"/>
                        </a:lnSpc>
                        <a:spcAft>
                          <a:spcPts val="0"/>
                        </a:spcAft>
                      </a:pPr>
                      <a:r>
                        <a:rPr lang="ru-RU" sz="1400" b="0"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rPr>
                        <a:t>2018</a:t>
                      </a:r>
                    </a:p>
                  </a:txBody>
                  <a:tcPr marL="42461" marR="42461" marT="0" marB="0">
                    <a:solidFill>
                      <a:schemeClr val="accent6">
                        <a:lumMod val="20000"/>
                        <a:lumOff val="80000"/>
                      </a:schemeClr>
                    </a:solidFill>
                  </a:tcPr>
                </a:tc>
                <a:tc>
                  <a:txBody>
                    <a:bodyPr/>
                    <a:lstStyle/>
                    <a:p>
                      <a:pPr algn="ctr">
                        <a:lnSpc>
                          <a:spcPct val="107000"/>
                        </a:lnSpc>
                        <a:spcAft>
                          <a:spcPts val="0"/>
                        </a:spcAft>
                      </a:pPr>
                      <a:r>
                        <a:rPr lang="en-US" sz="1400" b="0" dirty="0">
                          <a:effectLst>
                            <a:outerShdw blurRad="38100" dist="38100" dir="2700000" algn="tl">
                              <a:srgbClr val="000000">
                                <a:alpha val="43137"/>
                              </a:srgbClr>
                            </a:outerShdw>
                          </a:effectLst>
                          <a:latin typeface="GothamPro-Light"/>
                        </a:rPr>
                        <a:t>2019</a:t>
                      </a:r>
                      <a:endParaRPr lang="ru-RU" sz="1400" b="0"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solidFill>
                      <a:schemeClr val="accent6">
                        <a:lumMod val="20000"/>
                        <a:lumOff val="80000"/>
                      </a:schemeClr>
                    </a:solidFill>
                  </a:tcPr>
                </a:tc>
                <a:tc>
                  <a:txBody>
                    <a:bodyPr/>
                    <a:lstStyle/>
                    <a:p>
                      <a:pPr algn="ctr">
                        <a:lnSpc>
                          <a:spcPct val="107000"/>
                        </a:lnSpc>
                        <a:spcAft>
                          <a:spcPts val="0"/>
                        </a:spcAft>
                      </a:pPr>
                      <a:r>
                        <a:rPr lang="en-US" sz="1400" b="0" dirty="0">
                          <a:effectLst>
                            <a:outerShdw blurRad="38100" dist="38100" dir="2700000" algn="tl">
                              <a:srgbClr val="000000">
                                <a:alpha val="43137"/>
                              </a:srgbClr>
                            </a:outerShdw>
                          </a:effectLst>
                          <a:latin typeface="GothamPro-Light"/>
                        </a:rPr>
                        <a:t>2020</a:t>
                      </a:r>
                      <a:endParaRPr lang="ru-RU" sz="1400" b="0"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solidFill>
                      <a:schemeClr val="accent6">
                        <a:lumMod val="20000"/>
                        <a:lumOff val="80000"/>
                      </a:schemeClr>
                    </a:solidFill>
                  </a:tcPr>
                </a:tc>
                <a:tc>
                  <a:txBody>
                    <a:bodyPr/>
                    <a:lstStyle/>
                    <a:p>
                      <a:pPr algn="ctr">
                        <a:lnSpc>
                          <a:spcPct val="107000"/>
                        </a:lnSpc>
                        <a:spcAft>
                          <a:spcPts val="0"/>
                        </a:spcAft>
                      </a:pPr>
                      <a:r>
                        <a:rPr lang="en-US" sz="1400" b="0" dirty="0">
                          <a:effectLst>
                            <a:outerShdw blurRad="38100" dist="38100" dir="2700000" algn="tl">
                              <a:srgbClr val="000000">
                                <a:alpha val="43137"/>
                              </a:srgbClr>
                            </a:outerShdw>
                          </a:effectLst>
                          <a:latin typeface="GothamPro-Light"/>
                        </a:rPr>
                        <a:t>2021</a:t>
                      </a:r>
                      <a:endParaRPr lang="ru-RU" sz="1400" b="0"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solidFill>
                      <a:schemeClr val="accent6">
                        <a:lumMod val="20000"/>
                        <a:lumOff val="80000"/>
                      </a:schemeClr>
                    </a:solidFill>
                  </a:tcPr>
                </a:tc>
                <a:tc>
                  <a:txBody>
                    <a:bodyPr/>
                    <a:lstStyle/>
                    <a:p>
                      <a:pPr algn="ctr">
                        <a:lnSpc>
                          <a:spcPct val="107000"/>
                        </a:lnSpc>
                        <a:spcAft>
                          <a:spcPts val="0"/>
                        </a:spcAft>
                      </a:pPr>
                      <a:r>
                        <a:rPr lang="en-US" sz="1400" b="0" dirty="0">
                          <a:effectLst>
                            <a:outerShdw blurRad="38100" dist="38100" dir="2700000" algn="tl">
                              <a:srgbClr val="000000">
                                <a:alpha val="43137"/>
                              </a:srgbClr>
                            </a:outerShdw>
                          </a:effectLst>
                          <a:latin typeface="GothamPro-Light"/>
                        </a:rPr>
                        <a:t>2022</a:t>
                      </a:r>
                      <a:endParaRPr lang="ru-RU" sz="1400" b="0"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solidFill>
                      <a:schemeClr val="accent6">
                        <a:lumMod val="20000"/>
                        <a:lumOff val="80000"/>
                      </a:schemeClr>
                    </a:solidFill>
                  </a:tcPr>
                </a:tc>
                <a:tc>
                  <a:txBody>
                    <a:bodyPr/>
                    <a:lstStyle/>
                    <a:p>
                      <a:pPr algn="ctr">
                        <a:lnSpc>
                          <a:spcPct val="107000"/>
                        </a:lnSpc>
                        <a:spcAft>
                          <a:spcPts val="0"/>
                        </a:spcAft>
                      </a:pPr>
                      <a:r>
                        <a:rPr lang="en-US" sz="1400" b="0" dirty="0">
                          <a:effectLst>
                            <a:outerShdw blurRad="38100" dist="38100" dir="2700000" algn="tl">
                              <a:srgbClr val="000000">
                                <a:alpha val="43137"/>
                              </a:srgbClr>
                            </a:outerShdw>
                          </a:effectLst>
                          <a:latin typeface="GothamPro-Light"/>
                        </a:rPr>
                        <a:t>2023</a:t>
                      </a:r>
                      <a:endParaRPr lang="ru-RU" sz="1400" b="0"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solidFill>
                      <a:schemeClr val="accent6">
                        <a:lumMod val="20000"/>
                        <a:lumOff val="80000"/>
                      </a:schemeClr>
                    </a:solidFill>
                  </a:tcPr>
                </a:tc>
                <a:tc>
                  <a:txBody>
                    <a:bodyPr/>
                    <a:lstStyle/>
                    <a:p>
                      <a:pPr algn="ctr">
                        <a:lnSpc>
                          <a:spcPct val="107000"/>
                        </a:lnSpc>
                        <a:spcAft>
                          <a:spcPts val="0"/>
                        </a:spcAft>
                      </a:pPr>
                      <a:r>
                        <a:rPr lang="en-US" sz="1400" b="0" dirty="0">
                          <a:effectLst>
                            <a:outerShdw blurRad="38100" dist="38100" dir="2700000" algn="tl">
                              <a:srgbClr val="000000">
                                <a:alpha val="43137"/>
                              </a:srgbClr>
                            </a:outerShdw>
                          </a:effectLst>
                          <a:latin typeface="GothamPro-Light"/>
                        </a:rPr>
                        <a:t>2024</a:t>
                      </a:r>
                      <a:endParaRPr lang="ru-RU" sz="1400" b="0"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solidFill>
                      <a:schemeClr val="accent6">
                        <a:lumMod val="20000"/>
                        <a:lumOff val="80000"/>
                      </a:schemeClr>
                    </a:solidFill>
                  </a:tcPr>
                </a:tc>
                <a:extLst>
                  <a:ext uri="{0D108BD9-81ED-4DB2-BD59-A6C34878D82A}">
                    <a16:rowId xmlns:a16="http://schemas.microsoft.com/office/drawing/2014/main" val="2898709609"/>
                  </a:ext>
                </a:extLst>
              </a:tr>
              <a:tr h="919373">
                <a:tc>
                  <a:txBody>
                    <a:bodyPr/>
                    <a:lstStyle/>
                    <a:p>
                      <a:pPr>
                        <a:lnSpc>
                          <a:spcPct val="100000"/>
                        </a:lnSpc>
                        <a:spcAft>
                          <a:spcPts val="0"/>
                        </a:spcAft>
                      </a:pPr>
                      <a:r>
                        <a:rPr lang="ru-RU" sz="1400" b="0" dirty="0">
                          <a:effectLst/>
                          <a:latin typeface="GothamPro-Light"/>
                        </a:rPr>
                        <a:t>Количество пролеченных иностранных граждан (</a:t>
                      </a:r>
                      <a:r>
                        <a:rPr lang="ru-RU" sz="1400" b="0" dirty="0" err="1">
                          <a:effectLst/>
                          <a:latin typeface="GothamPro-Light"/>
                        </a:rPr>
                        <a:t>тыс.чел</a:t>
                      </a:r>
                      <a:r>
                        <a:rPr lang="ru-RU" sz="1400" b="0" dirty="0">
                          <a:effectLst/>
                          <a:latin typeface="GothamPro-Light"/>
                        </a:rPr>
                        <a:t>)</a:t>
                      </a:r>
                      <a:endParaRPr lang="ru-RU" sz="1400" b="0" dirty="0">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bg1"/>
                    </a:solidFill>
                  </a:tcPr>
                </a:tc>
                <a:tc>
                  <a:txBody>
                    <a:bodyPr/>
                    <a:lstStyle/>
                    <a:p>
                      <a:pPr algn="ctr">
                        <a:lnSpc>
                          <a:spcPct val="100000"/>
                        </a:lnSpc>
                        <a:spcAft>
                          <a:spcPts val="0"/>
                        </a:spcAft>
                      </a:pPr>
                      <a:r>
                        <a:rPr lang="ru-RU" sz="1400" b="0" dirty="0">
                          <a:effectLst/>
                          <a:latin typeface="GothamPro-Light"/>
                          <a:ea typeface="Calibri" panose="020F0502020204030204" pitchFamily="34" charset="0"/>
                          <a:cs typeface="Times New Roman" panose="02020603050405020304" pitchFamily="18" charset="0"/>
                        </a:rPr>
                        <a:t>Основной</a:t>
                      </a:r>
                    </a:p>
                  </a:txBody>
                  <a:tcPr marL="42461" marR="42461" marT="0" marB="0" anchor="ctr">
                    <a:solidFill>
                      <a:schemeClr val="bg1"/>
                    </a:solidFill>
                  </a:tcPr>
                </a:tc>
                <a:tc>
                  <a:txBody>
                    <a:bodyPr/>
                    <a:lstStyle/>
                    <a:p>
                      <a:pPr algn="ctr">
                        <a:lnSpc>
                          <a:spcPct val="100000"/>
                        </a:lnSpc>
                        <a:spcAft>
                          <a:spcPts val="0"/>
                        </a:spcAft>
                      </a:pPr>
                      <a:r>
                        <a:rPr lang="ru-RU" sz="1400" b="1" dirty="0">
                          <a:effectLst>
                            <a:outerShdw blurRad="38100" dist="38100" dir="2700000" algn="tl">
                              <a:srgbClr val="000000">
                                <a:alpha val="43137"/>
                              </a:srgbClr>
                            </a:outerShdw>
                          </a:effectLst>
                          <a:latin typeface="GothamPro-Light"/>
                        </a:rPr>
                        <a:t>0,44</a:t>
                      </a:r>
                      <a:endParaRPr lang="ru-RU" sz="1400" b="1"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bg1"/>
                    </a:solidFill>
                  </a:tcPr>
                </a:tc>
                <a:tc>
                  <a:txBody>
                    <a:bodyPr/>
                    <a:lstStyle/>
                    <a:p>
                      <a:pPr algn="ctr">
                        <a:lnSpc>
                          <a:spcPct val="100000"/>
                        </a:lnSpc>
                        <a:spcAft>
                          <a:spcPts val="0"/>
                        </a:spcAft>
                      </a:pPr>
                      <a:r>
                        <a:rPr lang="ru-RU" sz="1400" b="1" dirty="0">
                          <a:effectLst>
                            <a:outerShdw blurRad="38100" dist="38100" dir="2700000" algn="tl">
                              <a:srgbClr val="000000">
                                <a:alpha val="43137"/>
                              </a:srgbClr>
                            </a:outerShdw>
                          </a:effectLst>
                          <a:latin typeface="GothamPro-Light"/>
                        </a:rPr>
                        <a:t>31.12.2017</a:t>
                      </a:r>
                      <a:endParaRPr lang="ru-RU" sz="1400" b="1"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bg1"/>
                    </a:solidFill>
                  </a:tcPr>
                </a:tc>
                <a:tc>
                  <a:txBody>
                    <a:bodyPr/>
                    <a:lstStyle/>
                    <a:p>
                      <a:pPr algn="ctr">
                        <a:lnSpc>
                          <a:spcPct val="100000"/>
                        </a:lnSpc>
                        <a:spcAft>
                          <a:spcPts val="0"/>
                        </a:spcAft>
                      </a:pPr>
                      <a:r>
                        <a:rPr lang="ru-RU" sz="1400" b="1" dirty="0">
                          <a:effectLst>
                            <a:outerShdw blurRad="38100" dist="38100" dir="2700000" algn="tl">
                              <a:srgbClr val="000000">
                                <a:alpha val="43137"/>
                              </a:srgbClr>
                            </a:outerShdw>
                          </a:effectLst>
                          <a:latin typeface="GothamPro-Light"/>
                        </a:rPr>
                        <a:t>0,81</a:t>
                      </a:r>
                      <a:endParaRPr lang="ru-RU" sz="1400" b="1"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bg1"/>
                    </a:solidFill>
                  </a:tcPr>
                </a:tc>
                <a:tc>
                  <a:txBody>
                    <a:bodyPr/>
                    <a:lstStyle/>
                    <a:p>
                      <a:pPr algn="ctr">
                        <a:lnSpc>
                          <a:spcPct val="100000"/>
                        </a:lnSpc>
                        <a:spcAft>
                          <a:spcPts val="0"/>
                        </a:spcAft>
                      </a:pPr>
                      <a:r>
                        <a:rPr lang="ru-RU" sz="1400" b="1" dirty="0">
                          <a:effectLst>
                            <a:outerShdw blurRad="38100" dist="38100" dir="2700000" algn="tl">
                              <a:srgbClr val="000000">
                                <a:alpha val="43137"/>
                              </a:srgbClr>
                            </a:outerShdw>
                          </a:effectLst>
                          <a:latin typeface="GothamPro-Light"/>
                        </a:rPr>
                        <a:t>0,83</a:t>
                      </a:r>
                      <a:endParaRPr lang="ru-RU" sz="1400" b="1"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bg1"/>
                    </a:solidFill>
                  </a:tcPr>
                </a:tc>
                <a:tc>
                  <a:txBody>
                    <a:bodyPr/>
                    <a:lstStyle/>
                    <a:p>
                      <a:pPr algn="ctr">
                        <a:lnSpc>
                          <a:spcPct val="100000"/>
                        </a:lnSpc>
                        <a:spcAft>
                          <a:spcPts val="0"/>
                        </a:spcAft>
                      </a:pPr>
                      <a:r>
                        <a:rPr lang="ru-RU" sz="1400" b="1" dirty="0">
                          <a:effectLst>
                            <a:outerShdw blurRad="38100" dist="38100" dir="2700000" algn="tl">
                              <a:srgbClr val="000000">
                                <a:alpha val="43137"/>
                              </a:srgbClr>
                            </a:outerShdw>
                          </a:effectLst>
                          <a:latin typeface="GothamPro-Light"/>
                        </a:rPr>
                        <a:t>1,02</a:t>
                      </a:r>
                      <a:endParaRPr lang="ru-RU" sz="1400" b="1"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bg1"/>
                    </a:solidFill>
                  </a:tcPr>
                </a:tc>
                <a:tc>
                  <a:txBody>
                    <a:bodyPr/>
                    <a:lstStyle/>
                    <a:p>
                      <a:pPr algn="ctr">
                        <a:lnSpc>
                          <a:spcPct val="100000"/>
                        </a:lnSpc>
                        <a:spcAft>
                          <a:spcPts val="0"/>
                        </a:spcAft>
                      </a:pPr>
                      <a:r>
                        <a:rPr lang="ru-RU" sz="1400" b="1" dirty="0">
                          <a:effectLst>
                            <a:outerShdw blurRad="38100" dist="38100" dir="2700000" algn="tl">
                              <a:srgbClr val="000000">
                                <a:alpha val="43137"/>
                              </a:srgbClr>
                            </a:outerShdw>
                          </a:effectLst>
                          <a:latin typeface="GothamPro-Light"/>
                        </a:rPr>
                        <a:t>1,02</a:t>
                      </a:r>
                      <a:endParaRPr lang="ru-RU" sz="1400" b="1"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bg1"/>
                    </a:solidFill>
                  </a:tcPr>
                </a:tc>
                <a:tc>
                  <a:txBody>
                    <a:bodyPr/>
                    <a:lstStyle/>
                    <a:p>
                      <a:pPr algn="ctr">
                        <a:lnSpc>
                          <a:spcPct val="100000"/>
                        </a:lnSpc>
                        <a:spcAft>
                          <a:spcPts val="0"/>
                        </a:spcAft>
                      </a:pPr>
                      <a:r>
                        <a:rPr lang="ru-RU" sz="1400" b="1" dirty="0">
                          <a:effectLst>
                            <a:outerShdw blurRad="38100" dist="38100" dir="2700000" algn="tl">
                              <a:srgbClr val="000000">
                                <a:alpha val="43137"/>
                              </a:srgbClr>
                            </a:outerShdw>
                          </a:effectLst>
                          <a:latin typeface="GothamPro-Light"/>
                        </a:rPr>
                        <a:t>1,4</a:t>
                      </a:r>
                      <a:endParaRPr lang="ru-RU" sz="1400" b="1"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bg1"/>
                    </a:solidFill>
                  </a:tcPr>
                </a:tc>
                <a:tc>
                  <a:txBody>
                    <a:bodyPr/>
                    <a:lstStyle/>
                    <a:p>
                      <a:pPr algn="ctr">
                        <a:lnSpc>
                          <a:spcPct val="100000"/>
                        </a:lnSpc>
                        <a:spcAft>
                          <a:spcPts val="0"/>
                        </a:spcAft>
                      </a:pPr>
                      <a:r>
                        <a:rPr lang="ru-RU" sz="1400" b="1" dirty="0">
                          <a:effectLst>
                            <a:outerShdw blurRad="38100" dist="38100" dir="2700000" algn="tl">
                              <a:srgbClr val="000000">
                                <a:alpha val="43137"/>
                              </a:srgbClr>
                            </a:outerShdw>
                          </a:effectLst>
                          <a:latin typeface="GothamPro-Light"/>
                        </a:rPr>
                        <a:t>1,58</a:t>
                      </a:r>
                      <a:endParaRPr lang="ru-RU" sz="1400" b="1"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42461" marR="42461" marT="0" marB="0" anchor="ctr">
                    <a:solidFill>
                      <a:schemeClr val="bg1"/>
                    </a:solidFill>
                  </a:tcPr>
                </a:tc>
                <a:tc>
                  <a:txBody>
                    <a:bodyPr/>
                    <a:lstStyle/>
                    <a:p>
                      <a:pPr>
                        <a:lnSpc>
                          <a:spcPct val="100000"/>
                        </a:lnSpc>
                      </a:pPr>
                      <a:r>
                        <a:rPr lang="ru-RU" sz="1400" b="1" kern="1200" dirty="0">
                          <a:solidFill>
                            <a:schemeClr val="dk1"/>
                          </a:solidFill>
                          <a:effectLst>
                            <a:outerShdw blurRad="38100" dist="38100" dir="2700000" algn="tl">
                              <a:srgbClr val="000000">
                                <a:alpha val="43137"/>
                              </a:srgbClr>
                            </a:outerShdw>
                          </a:effectLst>
                          <a:latin typeface="GothamPro-Light"/>
                          <a:ea typeface="+mn-ea"/>
                          <a:cs typeface="+mn-cs"/>
                        </a:rPr>
                        <a:t>1,76</a:t>
                      </a:r>
                    </a:p>
                  </a:txBody>
                  <a:tcPr marL="42461" marR="42461" marT="0" marB="0" anchor="ctr">
                    <a:solidFill>
                      <a:schemeClr val="bg1"/>
                    </a:solidFill>
                  </a:tcPr>
                </a:tc>
                <a:extLst>
                  <a:ext uri="{0D108BD9-81ED-4DB2-BD59-A6C34878D82A}">
                    <a16:rowId xmlns:a16="http://schemas.microsoft.com/office/drawing/2014/main" val="892746468"/>
                  </a:ext>
                </a:extLst>
              </a:tr>
            </a:tbl>
          </a:graphicData>
        </a:graphic>
      </p:graphicFrame>
      <p:graphicFrame>
        <p:nvGraphicFramePr>
          <p:cNvPr id="13" name="Схема 12">
            <a:extLst>
              <a:ext uri="{FF2B5EF4-FFF2-40B4-BE49-F238E27FC236}">
                <a16:creationId xmlns:a16="http://schemas.microsoft.com/office/drawing/2014/main" id="{E8EFE6B9-65F4-486D-9E15-2B4635A622A1}"/>
              </a:ext>
            </a:extLst>
          </p:cNvPr>
          <p:cNvGraphicFramePr/>
          <p:nvPr>
            <p:extLst>
              <p:ext uri="{D42A27DB-BD31-4B8C-83A1-F6EECF244321}">
                <p14:modId xmlns:p14="http://schemas.microsoft.com/office/powerpoint/2010/main" val="1979106107"/>
              </p:ext>
            </p:extLst>
          </p:nvPr>
        </p:nvGraphicFramePr>
        <p:xfrm>
          <a:off x="296090" y="1898576"/>
          <a:ext cx="11586946" cy="33924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33465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379971" y="221067"/>
            <a:ext cx="4538805" cy="707886"/>
          </a:xfrm>
          <a:prstGeom prst="rect">
            <a:avLst/>
          </a:prstGeom>
        </p:spPr>
        <p:txBody>
          <a:bodyPr wrap="square">
            <a:spAutoFit/>
          </a:bodyPr>
          <a:lstStyle/>
          <a:p>
            <a:r>
              <a:rPr lang="ru-RU" sz="2000" dirty="0">
                <a:solidFill>
                  <a:srgbClr val="1F1F1F"/>
                </a:solidFill>
                <a:effectLst>
                  <a:outerShdw blurRad="38100" dist="38100" dir="2700000" algn="tl">
                    <a:schemeClr val="bg1">
                      <a:alpha val="43000"/>
                    </a:schemeClr>
                  </a:outerShdw>
                </a:effectLst>
                <a:latin typeface="GothamPro-Light"/>
              </a:rPr>
              <a:t>Ханты-Мансийский </a:t>
            </a:r>
            <a:br>
              <a:rPr lang="ru-RU" sz="2000" dirty="0">
                <a:solidFill>
                  <a:srgbClr val="1F1F1F"/>
                </a:solidFill>
                <a:effectLst>
                  <a:outerShdw blurRad="38100" dist="38100" dir="2700000" algn="tl">
                    <a:schemeClr val="bg1">
                      <a:alpha val="43000"/>
                    </a:schemeClr>
                  </a:outerShdw>
                </a:effectLst>
                <a:latin typeface="GothamPro-Light"/>
              </a:rPr>
            </a:br>
            <a:r>
              <a:rPr lang="ru-RU" sz="2000" dirty="0">
                <a:solidFill>
                  <a:srgbClr val="1F1F1F"/>
                </a:solidFill>
                <a:effectLst>
                  <a:outerShdw blurRad="38100" dist="38100" dir="2700000" algn="tl">
                    <a:schemeClr val="bg1">
                      <a:alpha val="43000"/>
                    </a:schemeClr>
                  </a:outerShdw>
                </a:effectLst>
                <a:latin typeface="GothamPro-Light"/>
              </a:rPr>
              <a:t>автономной округ - Югра</a:t>
            </a:r>
            <a:endParaRPr lang="ru-RU" sz="2000" dirty="0">
              <a:effectLst>
                <a:outerShdw blurRad="38100" dist="38100" dir="2700000" algn="tl">
                  <a:schemeClr val="bg1">
                    <a:alpha val="43000"/>
                  </a:schemeClr>
                </a:outerShdw>
              </a:effectLst>
            </a:endParaRPr>
          </a:p>
        </p:txBody>
      </p:sp>
      <p:sp>
        <p:nvSpPr>
          <p:cNvPr id="6" name="Прямоугольник с одним вырезанным углом 4"/>
          <p:cNvSpPr/>
          <p:nvPr/>
        </p:nvSpPr>
        <p:spPr>
          <a:xfrm flipH="1" flipV="1">
            <a:off x="6651056" y="1155499"/>
            <a:ext cx="5540943" cy="721895"/>
          </a:xfrm>
          <a:custGeom>
            <a:avLst/>
            <a:gdLst>
              <a:gd name="connsiteX0" fmla="*/ 0 w 5531318"/>
              <a:gd name="connsiteY0" fmla="*/ 0 h 712270"/>
              <a:gd name="connsiteX1" fmla="*/ 5412604 w 5531318"/>
              <a:gd name="connsiteY1" fmla="*/ 0 h 712270"/>
              <a:gd name="connsiteX2" fmla="*/ 5531318 w 5531318"/>
              <a:gd name="connsiteY2" fmla="*/ 118714 h 712270"/>
              <a:gd name="connsiteX3" fmla="*/ 5531318 w 5531318"/>
              <a:gd name="connsiteY3" fmla="*/ 712270 h 712270"/>
              <a:gd name="connsiteX4" fmla="*/ 0 w 5531318"/>
              <a:gd name="connsiteY4" fmla="*/ 712270 h 712270"/>
              <a:gd name="connsiteX5" fmla="*/ 0 w 5531318"/>
              <a:gd name="connsiteY5" fmla="*/ 0 h 712270"/>
              <a:gd name="connsiteX0" fmla="*/ 0 w 5540943"/>
              <a:gd name="connsiteY0" fmla="*/ 0 h 712270"/>
              <a:gd name="connsiteX1" fmla="*/ 5412604 w 5540943"/>
              <a:gd name="connsiteY1" fmla="*/ 0 h 712270"/>
              <a:gd name="connsiteX2" fmla="*/ 5540943 w 5540943"/>
              <a:gd name="connsiteY2" fmla="*/ 368971 h 712270"/>
              <a:gd name="connsiteX3" fmla="*/ 5531318 w 5540943"/>
              <a:gd name="connsiteY3" fmla="*/ 712270 h 712270"/>
              <a:gd name="connsiteX4" fmla="*/ 0 w 5540943"/>
              <a:gd name="connsiteY4" fmla="*/ 712270 h 712270"/>
              <a:gd name="connsiteX5" fmla="*/ 0 w 5540943"/>
              <a:gd name="connsiteY5" fmla="*/ 0 h 712270"/>
              <a:gd name="connsiteX0" fmla="*/ 0 w 5540943"/>
              <a:gd name="connsiteY0" fmla="*/ 9625 h 721895"/>
              <a:gd name="connsiteX1" fmla="*/ 5200848 w 5540943"/>
              <a:gd name="connsiteY1" fmla="*/ 0 h 721895"/>
              <a:gd name="connsiteX2" fmla="*/ 5540943 w 5540943"/>
              <a:gd name="connsiteY2" fmla="*/ 378596 h 721895"/>
              <a:gd name="connsiteX3" fmla="*/ 5531318 w 5540943"/>
              <a:gd name="connsiteY3" fmla="*/ 721895 h 721895"/>
              <a:gd name="connsiteX4" fmla="*/ 0 w 5540943"/>
              <a:gd name="connsiteY4" fmla="*/ 721895 h 721895"/>
              <a:gd name="connsiteX5" fmla="*/ 0 w 5540943"/>
              <a:gd name="connsiteY5" fmla="*/ 9625 h 721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40943" h="721895">
                <a:moveTo>
                  <a:pt x="0" y="9625"/>
                </a:moveTo>
                <a:lnTo>
                  <a:pt x="5200848" y="0"/>
                </a:lnTo>
                <a:lnTo>
                  <a:pt x="5540943" y="378596"/>
                </a:lnTo>
                <a:lnTo>
                  <a:pt x="5531318" y="721895"/>
                </a:lnTo>
                <a:lnTo>
                  <a:pt x="0" y="721895"/>
                </a:lnTo>
                <a:lnTo>
                  <a:pt x="0" y="9625"/>
                </a:lnTo>
                <a:close/>
              </a:path>
            </a:pathLst>
          </a:custGeom>
          <a:solidFill>
            <a:srgbClr val="B3D9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Заголовок 1"/>
          <p:cNvSpPr txBox="1">
            <a:spLocks/>
          </p:cNvSpPr>
          <p:nvPr/>
        </p:nvSpPr>
        <p:spPr>
          <a:xfrm>
            <a:off x="6651056" y="1155499"/>
            <a:ext cx="5540944" cy="626277"/>
          </a:xfrm>
          <a:prstGeom prst="snipRound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sz="2400" b="1" dirty="0">
                <a:latin typeface="GothamPro-Light"/>
              </a:rPr>
              <a:t>Медицинский туризм</a:t>
            </a:r>
          </a:p>
        </p:txBody>
      </p:sp>
      <p:graphicFrame>
        <p:nvGraphicFramePr>
          <p:cNvPr id="4" name="Схема 3"/>
          <p:cNvGraphicFramePr/>
          <p:nvPr>
            <p:extLst>
              <p:ext uri="{D42A27DB-BD31-4B8C-83A1-F6EECF244321}">
                <p14:modId xmlns:p14="http://schemas.microsoft.com/office/powerpoint/2010/main" val="3403674055"/>
              </p:ext>
            </p:extLst>
          </p:nvPr>
        </p:nvGraphicFramePr>
        <p:xfrm>
          <a:off x="250257" y="2525490"/>
          <a:ext cx="11713945" cy="34971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Прямоугольник 1">
            <a:extLst>
              <a:ext uri="{FF2B5EF4-FFF2-40B4-BE49-F238E27FC236}">
                <a16:creationId xmlns:a16="http://schemas.microsoft.com/office/drawing/2014/main" id="{62343EF8-8CFB-48E3-8C74-E27363755075}"/>
              </a:ext>
            </a:extLst>
          </p:cNvPr>
          <p:cNvSpPr/>
          <p:nvPr/>
        </p:nvSpPr>
        <p:spPr>
          <a:xfrm>
            <a:off x="250257" y="2156158"/>
            <a:ext cx="3523913" cy="369332"/>
          </a:xfrm>
          <a:prstGeom prst="rect">
            <a:avLst/>
          </a:prstGeom>
        </p:spPr>
        <p:txBody>
          <a:bodyPr wrap="none">
            <a:spAutoFit/>
          </a:bodyPr>
          <a:lstStyle/>
          <a:p>
            <a:r>
              <a:rPr lang="ru-RU" b="1" dirty="0">
                <a:solidFill>
                  <a:srgbClr val="000000"/>
                </a:solidFill>
                <a:effectLst>
                  <a:outerShdw blurRad="38100" dist="38100" dir="2700000" algn="tl">
                    <a:schemeClr val="tx1">
                      <a:alpha val="68000"/>
                    </a:schemeClr>
                  </a:outerShdw>
                </a:effectLst>
                <a:latin typeface="GothamPro-Light"/>
              </a:rPr>
              <a:t>ОСНОВНЫЕ МЕРОПРИЯТИЯ </a:t>
            </a:r>
            <a:endParaRPr lang="ru-RU" dirty="0">
              <a:effectLst>
                <a:outerShdw blurRad="38100" dist="38100" dir="2700000" algn="tl">
                  <a:schemeClr val="tx1">
                    <a:alpha val="68000"/>
                  </a:schemeClr>
                </a:outerShdw>
              </a:effectLst>
              <a:latin typeface="GothamPro-Light"/>
            </a:endParaRPr>
          </a:p>
        </p:txBody>
      </p:sp>
    </p:spTree>
    <p:extLst>
      <p:ext uri="{BB962C8B-B14F-4D97-AF65-F5344CB8AC3E}">
        <p14:creationId xmlns:p14="http://schemas.microsoft.com/office/powerpoint/2010/main" val="12658975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3"/>
          <p:cNvSpPr>
            <a:spLocks noChangeArrowheads="1"/>
          </p:cNvSpPr>
          <p:nvPr/>
        </p:nvSpPr>
        <p:spPr bwMode="auto">
          <a:xfrm>
            <a:off x="4059238" y="20589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a:ln>
                  <a:noFill/>
                </a:ln>
                <a:solidFill>
                  <a:schemeClr val="tx1"/>
                </a:solidFill>
                <a:effectLst/>
                <a:latin typeface="Arial" panose="020B0604020202020204" pitchFamily="34" charset="0"/>
              </a:rPr>
              <a:t/>
            </a:r>
            <a:br>
              <a:rPr kumimoji="0" lang="ru-RU" altLang="ru-RU" sz="1800" b="0" i="0" u="none" strike="noStrike" cap="none" normalizeH="0" baseline="0">
                <a:ln>
                  <a:noFill/>
                </a:ln>
                <a:solidFill>
                  <a:schemeClr val="tx1"/>
                </a:solidFill>
                <a:effectLst/>
                <a:latin typeface="Arial" panose="020B0604020202020204" pitchFamily="34" charset="0"/>
              </a:rPr>
            </a:b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5" name="Прямоугольник 4"/>
          <p:cNvSpPr/>
          <p:nvPr/>
        </p:nvSpPr>
        <p:spPr>
          <a:xfrm>
            <a:off x="1379971" y="221067"/>
            <a:ext cx="4538805" cy="707886"/>
          </a:xfrm>
          <a:prstGeom prst="rect">
            <a:avLst/>
          </a:prstGeom>
        </p:spPr>
        <p:txBody>
          <a:bodyPr wrap="square">
            <a:spAutoFit/>
          </a:bodyPr>
          <a:lstStyle/>
          <a:p>
            <a:r>
              <a:rPr lang="ru-RU" sz="2000" dirty="0">
                <a:solidFill>
                  <a:srgbClr val="1F1F1F"/>
                </a:solidFill>
                <a:effectLst>
                  <a:outerShdw blurRad="38100" dist="38100" dir="2700000" algn="tl">
                    <a:schemeClr val="bg1">
                      <a:alpha val="43000"/>
                    </a:schemeClr>
                  </a:outerShdw>
                </a:effectLst>
                <a:latin typeface="GothamPro-Light"/>
              </a:rPr>
              <a:t>Ханты-Мансийский </a:t>
            </a:r>
            <a:br>
              <a:rPr lang="ru-RU" sz="2000" dirty="0">
                <a:solidFill>
                  <a:srgbClr val="1F1F1F"/>
                </a:solidFill>
                <a:effectLst>
                  <a:outerShdw blurRad="38100" dist="38100" dir="2700000" algn="tl">
                    <a:schemeClr val="bg1">
                      <a:alpha val="43000"/>
                    </a:schemeClr>
                  </a:outerShdw>
                </a:effectLst>
                <a:latin typeface="GothamPro-Light"/>
              </a:rPr>
            </a:br>
            <a:r>
              <a:rPr lang="ru-RU" sz="2000" dirty="0">
                <a:solidFill>
                  <a:srgbClr val="1F1F1F"/>
                </a:solidFill>
                <a:effectLst>
                  <a:outerShdw blurRad="38100" dist="38100" dir="2700000" algn="tl">
                    <a:schemeClr val="bg1">
                      <a:alpha val="43000"/>
                    </a:schemeClr>
                  </a:outerShdw>
                </a:effectLst>
                <a:latin typeface="GothamPro-Light"/>
              </a:rPr>
              <a:t>автономной округ - Югра</a:t>
            </a:r>
            <a:endParaRPr lang="ru-RU" sz="2000" dirty="0">
              <a:effectLst>
                <a:outerShdw blurRad="38100" dist="38100" dir="2700000" algn="tl">
                  <a:schemeClr val="bg1">
                    <a:alpha val="43000"/>
                  </a:schemeClr>
                </a:outerShdw>
              </a:effectLst>
            </a:endParaRPr>
          </a:p>
        </p:txBody>
      </p:sp>
      <p:sp>
        <p:nvSpPr>
          <p:cNvPr id="9" name="Прямоугольник с одним вырезанным углом 4"/>
          <p:cNvSpPr/>
          <p:nvPr/>
        </p:nvSpPr>
        <p:spPr>
          <a:xfrm flipH="1" flipV="1">
            <a:off x="4966636" y="1155493"/>
            <a:ext cx="7225360" cy="1135317"/>
          </a:xfrm>
          <a:custGeom>
            <a:avLst/>
            <a:gdLst>
              <a:gd name="connsiteX0" fmla="*/ 0 w 5531318"/>
              <a:gd name="connsiteY0" fmla="*/ 0 h 712270"/>
              <a:gd name="connsiteX1" fmla="*/ 5412604 w 5531318"/>
              <a:gd name="connsiteY1" fmla="*/ 0 h 712270"/>
              <a:gd name="connsiteX2" fmla="*/ 5531318 w 5531318"/>
              <a:gd name="connsiteY2" fmla="*/ 118714 h 712270"/>
              <a:gd name="connsiteX3" fmla="*/ 5531318 w 5531318"/>
              <a:gd name="connsiteY3" fmla="*/ 712270 h 712270"/>
              <a:gd name="connsiteX4" fmla="*/ 0 w 5531318"/>
              <a:gd name="connsiteY4" fmla="*/ 712270 h 712270"/>
              <a:gd name="connsiteX5" fmla="*/ 0 w 5531318"/>
              <a:gd name="connsiteY5" fmla="*/ 0 h 712270"/>
              <a:gd name="connsiteX0" fmla="*/ 0 w 5540943"/>
              <a:gd name="connsiteY0" fmla="*/ 0 h 712270"/>
              <a:gd name="connsiteX1" fmla="*/ 5412604 w 5540943"/>
              <a:gd name="connsiteY1" fmla="*/ 0 h 712270"/>
              <a:gd name="connsiteX2" fmla="*/ 5540943 w 5540943"/>
              <a:gd name="connsiteY2" fmla="*/ 368971 h 712270"/>
              <a:gd name="connsiteX3" fmla="*/ 5531318 w 5540943"/>
              <a:gd name="connsiteY3" fmla="*/ 712270 h 712270"/>
              <a:gd name="connsiteX4" fmla="*/ 0 w 5540943"/>
              <a:gd name="connsiteY4" fmla="*/ 712270 h 712270"/>
              <a:gd name="connsiteX5" fmla="*/ 0 w 5540943"/>
              <a:gd name="connsiteY5" fmla="*/ 0 h 712270"/>
              <a:gd name="connsiteX0" fmla="*/ 0 w 5540943"/>
              <a:gd name="connsiteY0" fmla="*/ 9625 h 721895"/>
              <a:gd name="connsiteX1" fmla="*/ 5200848 w 5540943"/>
              <a:gd name="connsiteY1" fmla="*/ 0 h 721895"/>
              <a:gd name="connsiteX2" fmla="*/ 5540943 w 5540943"/>
              <a:gd name="connsiteY2" fmla="*/ 378596 h 721895"/>
              <a:gd name="connsiteX3" fmla="*/ 5531318 w 5540943"/>
              <a:gd name="connsiteY3" fmla="*/ 721895 h 721895"/>
              <a:gd name="connsiteX4" fmla="*/ 0 w 5540943"/>
              <a:gd name="connsiteY4" fmla="*/ 721895 h 721895"/>
              <a:gd name="connsiteX5" fmla="*/ 0 w 5540943"/>
              <a:gd name="connsiteY5" fmla="*/ 9625 h 721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40943" h="721895">
                <a:moveTo>
                  <a:pt x="0" y="9625"/>
                </a:moveTo>
                <a:lnTo>
                  <a:pt x="5200848" y="0"/>
                </a:lnTo>
                <a:lnTo>
                  <a:pt x="5540943" y="378596"/>
                </a:lnTo>
                <a:lnTo>
                  <a:pt x="5531318" y="721895"/>
                </a:lnTo>
                <a:lnTo>
                  <a:pt x="0" y="721895"/>
                </a:lnTo>
                <a:lnTo>
                  <a:pt x="0" y="9625"/>
                </a:lnTo>
                <a:close/>
              </a:path>
            </a:pathLst>
          </a:custGeom>
          <a:solidFill>
            <a:srgbClr val="B3D9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Заголовок 1"/>
          <p:cNvSpPr txBox="1">
            <a:spLocks/>
          </p:cNvSpPr>
          <p:nvPr/>
        </p:nvSpPr>
        <p:spPr>
          <a:xfrm>
            <a:off x="3561347" y="1155500"/>
            <a:ext cx="8630652" cy="1062774"/>
          </a:xfrm>
          <a:prstGeom prst="snipRound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ru-RU" sz="2400" dirty="0">
                <a:effectLst>
                  <a:outerShdw blurRad="38100" dist="38100" dir="2700000" algn="tl">
                    <a:schemeClr val="accent5">
                      <a:alpha val="43000"/>
                    </a:schemeClr>
                  </a:outerShdw>
                </a:effectLst>
                <a:latin typeface="GothamPro-Light"/>
              </a:rPr>
              <a:t>Обеспечение медицинских организаций </a:t>
            </a:r>
            <a:br>
              <a:rPr lang="ru-RU" sz="2400" dirty="0">
                <a:effectLst>
                  <a:outerShdw blurRad="38100" dist="38100" dir="2700000" algn="tl">
                    <a:schemeClr val="accent5">
                      <a:alpha val="43000"/>
                    </a:schemeClr>
                  </a:outerShdw>
                </a:effectLst>
                <a:latin typeface="GothamPro-Light"/>
              </a:rPr>
            </a:br>
            <a:r>
              <a:rPr lang="ru-RU" sz="2400" dirty="0">
                <a:effectLst>
                  <a:outerShdw blurRad="38100" dist="38100" dir="2700000" algn="tl">
                    <a:schemeClr val="accent5">
                      <a:alpha val="43000"/>
                    </a:schemeClr>
                  </a:outerShdw>
                </a:effectLst>
                <a:latin typeface="GothamPro-Light"/>
              </a:rPr>
              <a:t>Ханты-Мансийского автономного округа – Югры квалифицированными кадрами</a:t>
            </a:r>
          </a:p>
        </p:txBody>
      </p:sp>
      <p:graphicFrame>
        <p:nvGraphicFramePr>
          <p:cNvPr id="12" name="Схема 11"/>
          <p:cNvGraphicFramePr/>
          <p:nvPr>
            <p:extLst>
              <p:ext uri="{D42A27DB-BD31-4B8C-83A1-F6EECF244321}">
                <p14:modId xmlns:p14="http://schemas.microsoft.com/office/powerpoint/2010/main" val="3308572886"/>
              </p:ext>
            </p:extLst>
          </p:nvPr>
        </p:nvGraphicFramePr>
        <p:xfrm>
          <a:off x="306669" y="1603072"/>
          <a:ext cx="11586946" cy="33924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7354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3"/>
          <p:cNvSpPr>
            <a:spLocks noChangeArrowheads="1"/>
          </p:cNvSpPr>
          <p:nvPr/>
        </p:nvSpPr>
        <p:spPr bwMode="auto">
          <a:xfrm>
            <a:off x="4059238" y="20589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Arial" panose="020B0604020202020204" pitchFamily="34" charset="0"/>
              </a:rPr>
              <a:t/>
            </a:r>
            <a:br>
              <a:rPr kumimoji="0" lang="ru-RU" altLang="ru-RU" sz="1800" b="0" i="0" u="none" strike="noStrike" cap="none" normalizeH="0" baseline="0" smtClean="0">
                <a:ln>
                  <a:noFill/>
                </a:ln>
                <a:solidFill>
                  <a:schemeClr val="tx1"/>
                </a:solidFill>
                <a:effectLst/>
                <a:latin typeface="Arial" panose="020B0604020202020204" pitchFamily="34" charset="0"/>
              </a:rPr>
            </a:br>
            <a:endParaRPr kumimoji="0" lang="ru-RU" altLang="ru-RU" sz="1800" b="0" i="0" u="none" strike="noStrike" cap="none" normalizeH="0" baseline="0" smtClean="0">
              <a:ln>
                <a:noFill/>
              </a:ln>
              <a:solidFill>
                <a:schemeClr val="tx1"/>
              </a:solidFill>
              <a:effectLst/>
              <a:latin typeface="Arial" panose="020B0604020202020204" pitchFamily="34" charset="0"/>
            </a:endParaRPr>
          </a:p>
        </p:txBody>
      </p:sp>
      <p:sp>
        <p:nvSpPr>
          <p:cNvPr id="5" name="Прямоугольник 4"/>
          <p:cNvSpPr/>
          <p:nvPr/>
        </p:nvSpPr>
        <p:spPr>
          <a:xfrm>
            <a:off x="1379971" y="221067"/>
            <a:ext cx="4538805" cy="707886"/>
          </a:xfrm>
          <a:prstGeom prst="rect">
            <a:avLst/>
          </a:prstGeom>
        </p:spPr>
        <p:txBody>
          <a:bodyPr wrap="square">
            <a:spAutoFit/>
          </a:bodyPr>
          <a:lstStyle/>
          <a:p>
            <a:r>
              <a:rPr lang="ru-RU" sz="2000" dirty="0" smtClean="0">
                <a:solidFill>
                  <a:srgbClr val="1F1F1F"/>
                </a:solidFill>
                <a:effectLst>
                  <a:outerShdw blurRad="38100" dist="38100" dir="2700000" algn="tl">
                    <a:schemeClr val="bg1">
                      <a:alpha val="43000"/>
                    </a:schemeClr>
                  </a:outerShdw>
                </a:effectLst>
                <a:latin typeface="GothamPro-Light"/>
              </a:rPr>
              <a:t>Ханты-Мансийский </a:t>
            </a:r>
            <a:br>
              <a:rPr lang="ru-RU" sz="2000" dirty="0" smtClean="0">
                <a:solidFill>
                  <a:srgbClr val="1F1F1F"/>
                </a:solidFill>
                <a:effectLst>
                  <a:outerShdw blurRad="38100" dist="38100" dir="2700000" algn="tl">
                    <a:schemeClr val="bg1">
                      <a:alpha val="43000"/>
                    </a:schemeClr>
                  </a:outerShdw>
                </a:effectLst>
                <a:latin typeface="GothamPro-Light"/>
              </a:rPr>
            </a:br>
            <a:r>
              <a:rPr lang="ru-RU" sz="2000" dirty="0" smtClean="0">
                <a:solidFill>
                  <a:srgbClr val="1F1F1F"/>
                </a:solidFill>
                <a:effectLst>
                  <a:outerShdw blurRad="38100" dist="38100" dir="2700000" algn="tl">
                    <a:schemeClr val="bg1">
                      <a:alpha val="43000"/>
                    </a:schemeClr>
                  </a:outerShdw>
                </a:effectLst>
                <a:latin typeface="GothamPro-Light"/>
              </a:rPr>
              <a:t>автономной округ - Югра</a:t>
            </a:r>
            <a:endParaRPr lang="ru-RU" sz="2000" dirty="0">
              <a:effectLst>
                <a:outerShdw blurRad="38100" dist="38100" dir="2700000" algn="tl">
                  <a:schemeClr val="bg1">
                    <a:alpha val="43000"/>
                  </a:schemeClr>
                </a:outerShdw>
              </a:effectLst>
            </a:endParaRPr>
          </a:p>
        </p:txBody>
      </p:sp>
      <p:graphicFrame>
        <p:nvGraphicFramePr>
          <p:cNvPr id="2" name="Схема 1"/>
          <p:cNvGraphicFramePr/>
          <p:nvPr>
            <p:extLst>
              <p:ext uri="{D42A27DB-BD31-4B8C-83A1-F6EECF244321}">
                <p14:modId xmlns:p14="http://schemas.microsoft.com/office/powerpoint/2010/main" val="3753245375"/>
              </p:ext>
            </p:extLst>
          </p:nvPr>
        </p:nvGraphicFramePr>
        <p:xfrm>
          <a:off x="251912" y="2517348"/>
          <a:ext cx="11683414" cy="40072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Прямоугольник 7">
            <a:extLst>
              <a:ext uri="{FF2B5EF4-FFF2-40B4-BE49-F238E27FC236}">
                <a16:creationId xmlns:a16="http://schemas.microsoft.com/office/drawing/2014/main" id="{62343EF8-8CFB-48E3-8C74-E27363755075}"/>
              </a:ext>
            </a:extLst>
          </p:cNvPr>
          <p:cNvSpPr/>
          <p:nvPr/>
        </p:nvSpPr>
        <p:spPr>
          <a:xfrm>
            <a:off x="251909" y="2142411"/>
            <a:ext cx="3523913" cy="369332"/>
          </a:xfrm>
          <a:prstGeom prst="rect">
            <a:avLst/>
          </a:prstGeom>
        </p:spPr>
        <p:txBody>
          <a:bodyPr wrap="none">
            <a:spAutoFit/>
          </a:bodyPr>
          <a:lstStyle/>
          <a:p>
            <a:r>
              <a:rPr lang="ru-RU" b="1" dirty="0">
                <a:solidFill>
                  <a:srgbClr val="000000"/>
                </a:solidFill>
                <a:effectLst>
                  <a:outerShdw blurRad="38100" dist="38100" dir="2700000" algn="tl">
                    <a:schemeClr val="tx1">
                      <a:alpha val="68000"/>
                    </a:schemeClr>
                  </a:outerShdw>
                </a:effectLst>
                <a:latin typeface="GothamPro-Light"/>
              </a:rPr>
              <a:t>ОСНОВНЫЕ МЕРОПРИЯТИЯ </a:t>
            </a:r>
            <a:endParaRPr lang="ru-RU" dirty="0">
              <a:effectLst>
                <a:outerShdw blurRad="38100" dist="38100" dir="2700000" algn="tl">
                  <a:schemeClr val="tx1">
                    <a:alpha val="68000"/>
                  </a:schemeClr>
                </a:outerShdw>
              </a:effectLst>
              <a:latin typeface="GothamPro-Light"/>
            </a:endParaRPr>
          </a:p>
        </p:txBody>
      </p:sp>
      <p:sp>
        <p:nvSpPr>
          <p:cNvPr id="9" name="Прямоугольник с одним вырезанным углом 4"/>
          <p:cNvSpPr/>
          <p:nvPr/>
        </p:nvSpPr>
        <p:spPr>
          <a:xfrm flipH="1" flipV="1">
            <a:off x="4966636" y="1155493"/>
            <a:ext cx="7225360" cy="1135317"/>
          </a:xfrm>
          <a:custGeom>
            <a:avLst/>
            <a:gdLst>
              <a:gd name="connsiteX0" fmla="*/ 0 w 5531318"/>
              <a:gd name="connsiteY0" fmla="*/ 0 h 712270"/>
              <a:gd name="connsiteX1" fmla="*/ 5412604 w 5531318"/>
              <a:gd name="connsiteY1" fmla="*/ 0 h 712270"/>
              <a:gd name="connsiteX2" fmla="*/ 5531318 w 5531318"/>
              <a:gd name="connsiteY2" fmla="*/ 118714 h 712270"/>
              <a:gd name="connsiteX3" fmla="*/ 5531318 w 5531318"/>
              <a:gd name="connsiteY3" fmla="*/ 712270 h 712270"/>
              <a:gd name="connsiteX4" fmla="*/ 0 w 5531318"/>
              <a:gd name="connsiteY4" fmla="*/ 712270 h 712270"/>
              <a:gd name="connsiteX5" fmla="*/ 0 w 5531318"/>
              <a:gd name="connsiteY5" fmla="*/ 0 h 712270"/>
              <a:gd name="connsiteX0" fmla="*/ 0 w 5540943"/>
              <a:gd name="connsiteY0" fmla="*/ 0 h 712270"/>
              <a:gd name="connsiteX1" fmla="*/ 5412604 w 5540943"/>
              <a:gd name="connsiteY1" fmla="*/ 0 h 712270"/>
              <a:gd name="connsiteX2" fmla="*/ 5540943 w 5540943"/>
              <a:gd name="connsiteY2" fmla="*/ 368971 h 712270"/>
              <a:gd name="connsiteX3" fmla="*/ 5531318 w 5540943"/>
              <a:gd name="connsiteY3" fmla="*/ 712270 h 712270"/>
              <a:gd name="connsiteX4" fmla="*/ 0 w 5540943"/>
              <a:gd name="connsiteY4" fmla="*/ 712270 h 712270"/>
              <a:gd name="connsiteX5" fmla="*/ 0 w 5540943"/>
              <a:gd name="connsiteY5" fmla="*/ 0 h 712270"/>
              <a:gd name="connsiteX0" fmla="*/ 0 w 5540943"/>
              <a:gd name="connsiteY0" fmla="*/ 9625 h 721895"/>
              <a:gd name="connsiteX1" fmla="*/ 5200848 w 5540943"/>
              <a:gd name="connsiteY1" fmla="*/ 0 h 721895"/>
              <a:gd name="connsiteX2" fmla="*/ 5540943 w 5540943"/>
              <a:gd name="connsiteY2" fmla="*/ 378596 h 721895"/>
              <a:gd name="connsiteX3" fmla="*/ 5531318 w 5540943"/>
              <a:gd name="connsiteY3" fmla="*/ 721895 h 721895"/>
              <a:gd name="connsiteX4" fmla="*/ 0 w 5540943"/>
              <a:gd name="connsiteY4" fmla="*/ 721895 h 721895"/>
              <a:gd name="connsiteX5" fmla="*/ 0 w 5540943"/>
              <a:gd name="connsiteY5" fmla="*/ 9625 h 721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40943" h="721895">
                <a:moveTo>
                  <a:pt x="0" y="9625"/>
                </a:moveTo>
                <a:lnTo>
                  <a:pt x="5200848" y="0"/>
                </a:lnTo>
                <a:lnTo>
                  <a:pt x="5540943" y="378596"/>
                </a:lnTo>
                <a:lnTo>
                  <a:pt x="5531318" y="721895"/>
                </a:lnTo>
                <a:lnTo>
                  <a:pt x="0" y="721895"/>
                </a:lnTo>
                <a:lnTo>
                  <a:pt x="0" y="9625"/>
                </a:lnTo>
                <a:close/>
              </a:path>
            </a:pathLst>
          </a:custGeom>
          <a:solidFill>
            <a:srgbClr val="B3D9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Заголовок 1"/>
          <p:cNvSpPr txBox="1">
            <a:spLocks/>
          </p:cNvSpPr>
          <p:nvPr/>
        </p:nvSpPr>
        <p:spPr>
          <a:xfrm>
            <a:off x="3561347" y="1155500"/>
            <a:ext cx="8630652" cy="1062774"/>
          </a:xfrm>
          <a:prstGeom prst="snipRound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ru-RU" sz="2400" dirty="0">
                <a:effectLst>
                  <a:outerShdw blurRad="38100" dist="38100" dir="2700000" algn="tl">
                    <a:schemeClr val="accent5">
                      <a:alpha val="43000"/>
                    </a:schemeClr>
                  </a:outerShdw>
                </a:effectLst>
                <a:latin typeface="GothamPro-Light"/>
              </a:rPr>
              <a:t>Обеспечение медицинских организаций </a:t>
            </a:r>
            <a:br>
              <a:rPr lang="ru-RU" sz="2400" dirty="0">
                <a:effectLst>
                  <a:outerShdw blurRad="38100" dist="38100" dir="2700000" algn="tl">
                    <a:schemeClr val="accent5">
                      <a:alpha val="43000"/>
                    </a:schemeClr>
                  </a:outerShdw>
                </a:effectLst>
                <a:latin typeface="GothamPro-Light"/>
              </a:rPr>
            </a:br>
            <a:r>
              <a:rPr lang="ru-RU" sz="2400" dirty="0">
                <a:effectLst>
                  <a:outerShdw blurRad="38100" dist="38100" dir="2700000" algn="tl">
                    <a:schemeClr val="accent5">
                      <a:alpha val="43000"/>
                    </a:schemeClr>
                  </a:outerShdw>
                </a:effectLst>
                <a:latin typeface="GothamPro-Light"/>
              </a:rPr>
              <a:t>Ханты-Мансийского автономного округа – Югры квалифицированными кадрами</a:t>
            </a:r>
          </a:p>
        </p:txBody>
      </p:sp>
    </p:spTree>
    <p:extLst>
      <p:ext uri="{BB962C8B-B14F-4D97-AF65-F5344CB8AC3E}">
        <p14:creationId xmlns:p14="http://schemas.microsoft.com/office/powerpoint/2010/main" val="20358222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3"/>
          <p:cNvSpPr>
            <a:spLocks noChangeArrowheads="1"/>
          </p:cNvSpPr>
          <p:nvPr/>
        </p:nvSpPr>
        <p:spPr bwMode="auto">
          <a:xfrm>
            <a:off x="4059238" y="20589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a:ln>
                  <a:noFill/>
                </a:ln>
                <a:solidFill>
                  <a:schemeClr val="tx1"/>
                </a:solidFill>
                <a:effectLst/>
                <a:latin typeface="Arial" panose="020B0604020202020204" pitchFamily="34" charset="0"/>
              </a:rPr>
              <a:t/>
            </a:r>
            <a:br>
              <a:rPr kumimoji="0" lang="ru-RU" altLang="ru-RU" sz="1800" b="0" i="0" u="none" strike="noStrike" cap="none" normalizeH="0" baseline="0">
                <a:ln>
                  <a:noFill/>
                </a:ln>
                <a:solidFill>
                  <a:schemeClr val="tx1"/>
                </a:solidFill>
                <a:effectLst/>
                <a:latin typeface="Arial" panose="020B0604020202020204" pitchFamily="34" charset="0"/>
              </a:rPr>
            </a:b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5" name="Прямоугольник 4"/>
          <p:cNvSpPr/>
          <p:nvPr/>
        </p:nvSpPr>
        <p:spPr>
          <a:xfrm>
            <a:off x="1379971" y="221067"/>
            <a:ext cx="4538805" cy="707886"/>
          </a:xfrm>
          <a:prstGeom prst="rect">
            <a:avLst/>
          </a:prstGeom>
        </p:spPr>
        <p:txBody>
          <a:bodyPr wrap="square">
            <a:spAutoFit/>
          </a:bodyPr>
          <a:lstStyle/>
          <a:p>
            <a:r>
              <a:rPr lang="ru-RU" sz="2000" dirty="0">
                <a:solidFill>
                  <a:srgbClr val="1F1F1F"/>
                </a:solidFill>
                <a:effectLst>
                  <a:outerShdw blurRad="38100" dist="38100" dir="2700000" algn="tl">
                    <a:schemeClr val="bg1">
                      <a:alpha val="43000"/>
                    </a:schemeClr>
                  </a:outerShdw>
                </a:effectLst>
                <a:latin typeface="GothamPro-Light"/>
              </a:rPr>
              <a:t>Ханты-Мансийский </a:t>
            </a:r>
            <a:br>
              <a:rPr lang="ru-RU" sz="2000" dirty="0">
                <a:solidFill>
                  <a:srgbClr val="1F1F1F"/>
                </a:solidFill>
                <a:effectLst>
                  <a:outerShdw blurRad="38100" dist="38100" dir="2700000" algn="tl">
                    <a:schemeClr val="bg1">
                      <a:alpha val="43000"/>
                    </a:schemeClr>
                  </a:outerShdw>
                </a:effectLst>
                <a:latin typeface="GothamPro-Light"/>
              </a:rPr>
            </a:br>
            <a:r>
              <a:rPr lang="ru-RU" sz="2000" dirty="0">
                <a:solidFill>
                  <a:srgbClr val="1F1F1F"/>
                </a:solidFill>
                <a:effectLst>
                  <a:outerShdw blurRad="38100" dist="38100" dir="2700000" algn="tl">
                    <a:schemeClr val="bg1">
                      <a:alpha val="43000"/>
                    </a:schemeClr>
                  </a:outerShdw>
                </a:effectLst>
                <a:latin typeface="GothamPro-Light"/>
              </a:rPr>
              <a:t>автономной округ - Югра</a:t>
            </a:r>
            <a:endParaRPr lang="ru-RU" sz="2000" dirty="0">
              <a:effectLst>
                <a:outerShdw blurRad="38100" dist="38100" dir="2700000" algn="tl">
                  <a:schemeClr val="bg1">
                    <a:alpha val="43000"/>
                  </a:schemeClr>
                </a:outerShdw>
              </a:effectLst>
            </a:endParaRPr>
          </a:p>
        </p:txBody>
      </p:sp>
      <p:sp>
        <p:nvSpPr>
          <p:cNvPr id="9" name="Прямоугольник с одним вырезанным углом 4"/>
          <p:cNvSpPr/>
          <p:nvPr/>
        </p:nvSpPr>
        <p:spPr>
          <a:xfrm flipH="1" flipV="1">
            <a:off x="4966636" y="1155493"/>
            <a:ext cx="7225360" cy="1135317"/>
          </a:xfrm>
          <a:custGeom>
            <a:avLst/>
            <a:gdLst>
              <a:gd name="connsiteX0" fmla="*/ 0 w 5531318"/>
              <a:gd name="connsiteY0" fmla="*/ 0 h 712270"/>
              <a:gd name="connsiteX1" fmla="*/ 5412604 w 5531318"/>
              <a:gd name="connsiteY1" fmla="*/ 0 h 712270"/>
              <a:gd name="connsiteX2" fmla="*/ 5531318 w 5531318"/>
              <a:gd name="connsiteY2" fmla="*/ 118714 h 712270"/>
              <a:gd name="connsiteX3" fmla="*/ 5531318 w 5531318"/>
              <a:gd name="connsiteY3" fmla="*/ 712270 h 712270"/>
              <a:gd name="connsiteX4" fmla="*/ 0 w 5531318"/>
              <a:gd name="connsiteY4" fmla="*/ 712270 h 712270"/>
              <a:gd name="connsiteX5" fmla="*/ 0 w 5531318"/>
              <a:gd name="connsiteY5" fmla="*/ 0 h 712270"/>
              <a:gd name="connsiteX0" fmla="*/ 0 w 5540943"/>
              <a:gd name="connsiteY0" fmla="*/ 0 h 712270"/>
              <a:gd name="connsiteX1" fmla="*/ 5412604 w 5540943"/>
              <a:gd name="connsiteY1" fmla="*/ 0 h 712270"/>
              <a:gd name="connsiteX2" fmla="*/ 5540943 w 5540943"/>
              <a:gd name="connsiteY2" fmla="*/ 368971 h 712270"/>
              <a:gd name="connsiteX3" fmla="*/ 5531318 w 5540943"/>
              <a:gd name="connsiteY3" fmla="*/ 712270 h 712270"/>
              <a:gd name="connsiteX4" fmla="*/ 0 w 5540943"/>
              <a:gd name="connsiteY4" fmla="*/ 712270 h 712270"/>
              <a:gd name="connsiteX5" fmla="*/ 0 w 5540943"/>
              <a:gd name="connsiteY5" fmla="*/ 0 h 712270"/>
              <a:gd name="connsiteX0" fmla="*/ 0 w 5540943"/>
              <a:gd name="connsiteY0" fmla="*/ 9625 h 721895"/>
              <a:gd name="connsiteX1" fmla="*/ 5200848 w 5540943"/>
              <a:gd name="connsiteY1" fmla="*/ 0 h 721895"/>
              <a:gd name="connsiteX2" fmla="*/ 5540943 w 5540943"/>
              <a:gd name="connsiteY2" fmla="*/ 378596 h 721895"/>
              <a:gd name="connsiteX3" fmla="*/ 5531318 w 5540943"/>
              <a:gd name="connsiteY3" fmla="*/ 721895 h 721895"/>
              <a:gd name="connsiteX4" fmla="*/ 0 w 5540943"/>
              <a:gd name="connsiteY4" fmla="*/ 721895 h 721895"/>
              <a:gd name="connsiteX5" fmla="*/ 0 w 5540943"/>
              <a:gd name="connsiteY5" fmla="*/ 9625 h 721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40943" h="721895">
                <a:moveTo>
                  <a:pt x="0" y="9625"/>
                </a:moveTo>
                <a:lnTo>
                  <a:pt x="5200848" y="0"/>
                </a:lnTo>
                <a:lnTo>
                  <a:pt x="5540943" y="378596"/>
                </a:lnTo>
                <a:lnTo>
                  <a:pt x="5531318" y="721895"/>
                </a:lnTo>
                <a:lnTo>
                  <a:pt x="0" y="721895"/>
                </a:lnTo>
                <a:lnTo>
                  <a:pt x="0" y="9625"/>
                </a:lnTo>
                <a:close/>
              </a:path>
            </a:pathLst>
          </a:custGeom>
          <a:solidFill>
            <a:srgbClr val="B3D9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Заголовок 1"/>
          <p:cNvSpPr txBox="1">
            <a:spLocks/>
          </p:cNvSpPr>
          <p:nvPr/>
        </p:nvSpPr>
        <p:spPr>
          <a:xfrm>
            <a:off x="3561347" y="1155500"/>
            <a:ext cx="8630652" cy="1062774"/>
          </a:xfrm>
          <a:prstGeom prst="snipRound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ru-RU" sz="2400" dirty="0">
                <a:effectLst>
                  <a:outerShdw blurRad="38100" dist="38100" dir="2700000" algn="tl">
                    <a:schemeClr val="accent5">
                      <a:alpha val="43000"/>
                    </a:schemeClr>
                  </a:outerShdw>
                </a:effectLst>
                <a:latin typeface="GothamPro-Light"/>
              </a:rPr>
              <a:t>Обеспечение медицинских организаций </a:t>
            </a:r>
            <a:br>
              <a:rPr lang="ru-RU" sz="2400" dirty="0">
                <a:effectLst>
                  <a:outerShdw blurRad="38100" dist="38100" dir="2700000" algn="tl">
                    <a:schemeClr val="accent5">
                      <a:alpha val="43000"/>
                    </a:schemeClr>
                  </a:outerShdw>
                </a:effectLst>
                <a:latin typeface="GothamPro-Light"/>
              </a:rPr>
            </a:br>
            <a:r>
              <a:rPr lang="ru-RU" sz="2400" dirty="0">
                <a:effectLst>
                  <a:outerShdw blurRad="38100" dist="38100" dir="2700000" algn="tl">
                    <a:schemeClr val="accent5">
                      <a:alpha val="43000"/>
                    </a:schemeClr>
                  </a:outerShdw>
                </a:effectLst>
                <a:latin typeface="GothamPro-Light"/>
              </a:rPr>
              <a:t>Ханты-Мансийского автономного округа – Югры квалифицированными кадрами</a:t>
            </a:r>
          </a:p>
        </p:txBody>
      </p:sp>
      <p:graphicFrame>
        <p:nvGraphicFramePr>
          <p:cNvPr id="7" name="Схема 6">
            <a:extLst>
              <a:ext uri="{FF2B5EF4-FFF2-40B4-BE49-F238E27FC236}">
                <a16:creationId xmlns:a16="http://schemas.microsoft.com/office/drawing/2014/main" id="{5920DF68-F8ED-477D-900E-F43C2B5BF497}"/>
              </a:ext>
            </a:extLst>
          </p:cNvPr>
          <p:cNvGraphicFramePr/>
          <p:nvPr>
            <p:extLst>
              <p:ext uri="{D42A27DB-BD31-4B8C-83A1-F6EECF244321}">
                <p14:modId xmlns:p14="http://schemas.microsoft.com/office/powerpoint/2010/main" val="2558498026"/>
              </p:ext>
            </p:extLst>
          </p:nvPr>
        </p:nvGraphicFramePr>
        <p:xfrm>
          <a:off x="196432" y="3357801"/>
          <a:ext cx="11722502" cy="27794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2" name="Группа 11">
            <a:extLst>
              <a:ext uri="{FF2B5EF4-FFF2-40B4-BE49-F238E27FC236}">
                <a16:creationId xmlns:a16="http://schemas.microsoft.com/office/drawing/2014/main" id="{5C0C3C86-C250-4DC3-87E8-8B1F2025D80C}"/>
              </a:ext>
            </a:extLst>
          </p:cNvPr>
          <p:cNvGrpSpPr/>
          <p:nvPr/>
        </p:nvGrpSpPr>
        <p:grpSpPr>
          <a:xfrm>
            <a:off x="222450" y="2668250"/>
            <a:ext cx="2079859" cy="466806"/>
            <a:chOff x="5706" y="525739"/>
            <a:chExt cx="1753637" cy="466806"/>
          </a:xfrm>
        </p:grpSpPr>
        <p:sp>
          <p:nvSpPr>
            <p:cNvPr id="13" name="Скругленный прямоугольник 8">
              <a:extLst>
                <a:ext uri="{FF2B5EF4-FFF2-40B4-BE49-F238E27FC236}">
                  <a16:creationId xmlns:a16="http://schemas.microsoft.com/office/drawing/2014/main" id="{23328CE2-A45B-40CF-955D-D5ED5B9614EC}"/>
                </a:ext>
              </a:extLst>
            </p:cNvPr>
            <p:cNvSpPr/>
            <p:nvPr/>
          </p:nvSpPr>
          <p:spPr>
            <a:xfrm>
              <a:off x="5706" y="525739"/>
              <a:ext cx="1753637" cy="46680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Скругленный прямоугольник 4">
              <a:extLst>
                <a:ext uri="{FF2B5EF4-FFF2-40B4-BE49-F238E27FC236}">
                  <a16:creationId xmlns:a16="http://schemas.microsoft.com/office/drawing/2014/main" id="{0D18C1D4-CD23-4B27-B35C-7AE825E9C677}"/>
                </a:ext>
              </a:extLst>
            </p:cNvPr>
            <p:cNvSpPr txBox="1"/>
            <p:nvPr/>
          </p:nvSpPr>
          <p:spPr>
            <a:xfrm>
              <a:off x="19378" y="539411"/>
              <a:ext cx="1726293" cy="43946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u-RU" sz="1600" kern="1200" dirty="0">
                  <a:latin typeface="GothamPro-Medium"/>
                </a:rPr>
                <a:t>Результаты проекта</a:t>
              </a:r>
            </a:p>
          </p:txBody>
        </p:sp>
      </p:grpSp>
    </p:spTree>
    <p:extLst>
      <p:ext uri="{BB962C8B-B14F-4D97-AF65-F5344CB8AC3E}">
        <p14:creationId xmlns:p14="http://schemas.microsoft.com/office/powerpoint/2010/main" val="27458479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3"/>
          <p:cNvSpPr>
            <a:spLocks noChangeArrowheads="1"/>
          </p:cNvSpPr>
          <p:nvPr/>
        </p:nvSpPr>
        <p:spPr bwMode="auto">
          <a:xfrm>
            <a:off x="4059238" y="20589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a:ln>
                  <a:noFill/>
                </a:ln>
                <a:solidFill>
                  <a:schemeClr val="tx1"/>
                </a:solidFill>
                <a:effectLst/>
                <a:latin typeface="Arial" panose="020B0604020202020204" pitchFamily="34" charset="0"/>
              </a:rPr>
              <a:t/>
            </a:r>
            <a:br>
              <a:rPr kumimoji="0" lang="ru-RU" altLang="ru-RU" sz="1800" b="0" i="0" u="none" strike="noStrike" cap="none" normalizeH="0" baseline="0">
                <a:ln>
                  <a:noFill/>
                </a:ln>
                <a:solidFill>
                  <a:schemeClr val="tx1"/>
                </a:solidFill>
                <a:effectLst/>
                <a:latin typeface="Arial" panose="020B0604020202020204" pitchFamily="34" charset="0"/>
              </a:rPr>
            </a:br>
            <a:endParaRPr kumimoji="0" lang="ru-RU" altLang="ru-RU" sz="1800" b="0" i="0" u="none" strike="noStrike" cap="none" normalizeH="0" baseline="0">
              <a:ln>
                <a:noFill/>
              </a:ln>
              <a:solidFill>
                <a:schemeClr val="tx1"/>
              </a:solidFill>
              <a:effectLst/>
              <a:latin typeface="Arial" panose="020B0604020202020204" pitchFamily="34"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2088880583"/>
              </p:ext>
            </p:extLst>
          </p:nvPr>
        </p:nvGraphicFramePr>
        <p:xfrm>
          <a:off x="221379" y="2410783"/>
          <a:ext cx="11725225" cy="4024184"/>
        </p:xfrm>
        <a:graphic>
          <a:graphicData uri="http://schemas.openxmlformats.org/drawingml/2006/table">
            <a:tbl>
              <a:tblPr>
                <a:tableStyleId>{E8B1032C-EA38-4F05-BA0D-38AFFFC7BED3}</a:tableStyleId>
              </a:tblPr>
              <a:tblGrid>
                <a:gridCol w="3943059">
                  <a:extLst>
                    <a:ext uri="{9D8B030D-6E8A-4147-A177-3AD203B41FA5}">
                      <a16:colId xmlns:a16="http://schemas.microsoft.com/office/drawing/2014/main" val="2835243602"/>
                    </a:ext>
                  </a:extLst>
                </a:gridCol>
                <a:gridCol w="968934">
                  <a:extLst>
                    <a:ext uri="{9D8B030D-6E8A-4147-A177-3AD203B41FA5}">
                      <a16:colId xmlns:a16="http://schemas.microsoft.com/office/drawing/2014/main" val="3089841373"/>
                    </a:ext>
                  </a:extLst>
                </a:gridCol>
                <a:gridCol w="851654">
                  <a:extLst>
                    <a:ext uri="{9D8B030D-6E8A-4147-A177-3AD203B41FA5}">
                      <a16:colId xmlns:a16="http://schemas.microsoft.com/office/drawing/2014/main" val="2589734408"/>
                    </a:ext>
                  </a:extLst>
                </a:gridCol>
                <a:gridCol w="851654">
                  <a:extLst>
                    <a:ext uri="{9D8B030D-6E8A-4147-A177-3AD203B41FA5}">
                      <a16:colId xmlns:a16="http://schemas.microsoft.com/office/drawing/2014/main" val="1895995791"/>
                    </a:ext>
                  </a:extLst>
                </a:gridCol>
                <a:gridCol w="851654">
                  <a:extLst>
                    <a:ext uri="{9D8B030D-6E8A-4147-A177-3AD203B41FA5}">
                      <a16:colId xmlns:a16="http://schemas.microsoft.com/office/drawing/2014/main" val="3181671084"/>
                    </a:ext>
                  </a:extLst>
                </a:gridCol>
                <a:gridCol w="851654">
                  <a:extLst>
                    <a:ext uri="{9D8B030D-6E8A-4147-A177-3AD203B41FA5}">
                      <a16:colId xmlns:a16="http://schemas.microsoft.com/office/drawing/2014/main" val="2773861453"/>
                    </a:ext>
                  </a:extLst>
                </a:gridCol>
                <a:gridCol w="851654">
                  <a:extLst>
                    <a:ext uri="{9D8B030D-6E8A-4147-A177-3AD203B41FA5}">
                      <a16:colId xmlns:a16="http://schemas.microsoft.com/office/drawing/2014/main" val="3001028024"/>
                    </a:ext>
                  </a:extLst>
                </a:gridCol>
                <a:gridCol w="851654">
                  <a:extLst>
                    <a:ext uri="{9D8B030D-6E8A-4147-A177-3AD203B41FA5}">
                      <a16:colId xmlns:a16="http://schemas.microsoft.com/office/drawing/2014/main" val="2588289848"/>
                    </a:ext>
                  </a:extLst>
                </a:gridCol>
                <a:gridCol w="851654">
                  <a:extLst>
                    <a:ext uri="{9D8B030D-6E8A-4147-A177-3AD203B41FA5}">
                      <a16:colId xmlns:a16="http://schemas.microsoft.com/office/drawing/2014/main" val="242055244"/>
                    </a:ext>
                  </a:extLst>
                </a:gridCol>
                <a:gridCol w="851654">
                  <a:extLst>
                    <a:ext uri="{9D8B030D-6E8A-4147-A177-3AD203B41FA5}">
                      <a16:colId xmlns:a16="http://schemas.microsoft.com/office/drawing/2014/main" val="1150577549"/>
                    </a:ext>
                  </a:extLst>
                </a:gridCol>
              </a:tblGrid>
              <a:tr h="435945">
                <a:tc gridSpan="10">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400" b="1" dirty="0">
                          <a:effectLst>
                            <a:outerShdw blurRad="38100" dist="38100" dir="2700000" algn="tl">
                              <a:srgbClr val="000000">
                                <a:alpha val="43137"/>
                              </a:srgbClr>
                            </a:outerShdw>
                          </a:effectLst>
                          <a:latin typeface="GothamPro-Light"/>
                        </a:rPr>
                        <a:t>Основные показатели</a:t>
                      </a:r>
                      <a:endParaRPr lang="ru-RU" sz="1400" b="1"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11626" marR="11626" marT="0" marB="0" anchor="ctr">
                    <a:solidFill>
                      <a:srgbClr val="EBF1E9"/>
                    </a:solidFill>
                  </a:tcPr>
                </a:tc>
                <a:tc hMerge="1">
                  <a:txBody>
                    <a:bodyPr/>
                    <a:lstStyle/>
                    <a:p>
                      <a:pPr algn="ctr">
                        <a:lnSpc>
                          <a:spcPct val="100000"/>
                        </a:lnSpc>
                        <a:spcAft>
                          <a:spcPts val="0"/>
                        </a:spcAft>
                      </a:pPr>
                      <a:endParaRPr lang="ru-RU" sz="1200" dirty="0">
                        <a:effectLst>
                          <a:outerShdw blurRad="38100" dist="38100" dir="2700000" algn="tl">
                            <a:srgbClr val="000000">
                              <a:alpha val="43137"/>
                            </a:srgbClr>
                          </a:outerShdw>
                        </a:effectLst>
                        <a:latin typeface="GothamPro-Medium"/>
                        <a:ea typeface="Times New Roman" panose="02020603050405020304" pitchFamily="18" charset="0"/>
                      </a:endParaRPr>
                    </a:p>
                  </a:txBody>
                  <a:tcPr marL="11626" marR="11626" marT="0" marB="0" anchor="ctr">
                    <a:solidFill>
                      <a:schemeClr val="accent6">
                        <a:lumMod val="20000"/>
                        <a:lumOff val="80000"/>
                      </a:schemeClr>
                    </a:solidFill>
                  </a:tcPr>
                </a:tc>
                <a:tc hMerge="1">
                  <a:txBody>
                    <a:bodyPr/>
                    <a:lstStyle/>
                    <a:p>
                      <a:pPr algn="ctr">
                        <a:lnSpc>
                          <a:spcPct val="100000"/>
                        </a:lnSpc>
                        <a:spcAft>
                          <a:spcPts val="0"/>
                        </a:spcAft>
                      </a:pPr>
                      <a:endParaRPr lang="ru-RU" sz="1200" dirty="0">
                        <a:effectLst>
                          <a:outerShdw blurRad="38100" dist="38100" dir="2700000" algn="tl">
                            <a:srgbClr val="000000">
                              <a:alpha val="43137"/>
                            </a:srgbClr>
                          </a:outerShdw>
                        </a:effectLst>
                        <a:latin typeface="GothamPro-Medium"/>
                        <a:ea typeface="Times New Roman" panose="02020603050405020304" pitchFamily="18" charset="0"/>
                      </a:endParaRPr>
                    </a:p>
                  </a:txBody>
                  <a:tcPr marL="11626" marR="11626" marT="0" marB="0" anchor="ctr">
                    <a:solidFill>
                      <a:schemeClr val="accent6">
                        <a:lumMod val="20000"/>
                        <a:lumOff val="80000"/>
                      </a:schemeClr>
                    </a:solidFill>
                  </a:tcPr>
                </a:tc>
                <a:tc hMerge="1">
                  <a:txBody>
                    <a:bodyPr/>
                    <a:lstStyle/>
                    <a:p>
                      <a:pPr algn="ctr">
                        <a:lnSpc>
                          <a:spcPct val="100000"/>
                        </a:lnSpc>
                        <a:spcAft>
                          <a:spcPts val="0"/>
                        </a:spcAft>
                      </a:pPr>
                      <a:endParaRPr lang="ru-RU" sz="1200" dirty="0">
                        <a:effectLst>
                          <a:outerShdw blurRad="38100" dist="38100" dir="2700000" algn="tl">
                            <a:srgbClr val="000000">
                              <a:alpha val="43137"/>
                            </a:srgbClr>
                          </a:outerShdw>
                        </a:effectLst>
                        <a:latin typeface="GothamPro-Medium"/>
                        <a:ea typeface="Times New Roman" panose="02020603050405020304" pitchFamily="18" charset="0"/>
                      </a:endParaRPr>
                    </a:p>
                  </a:txBody>
                  <a:tcPr marL="11626" marR="11626" marT="0" marB="0" anchor="ctr">
                    <a:solidFill>
                      <a:schemeClr val="accent6">
                        <a:lumMod val="20000"/>
                        <a:lumOff val="80000"/>
                      </a:schemeClr>
                    </a:solidFill>
                  </a:tcPr>
                </a:tc>
                <a:tc hMerge="1">
                  <a:txBody>
                    <a:bodyPr/>
                    <a:lstStyle/>
                    <a:p>
                      <a:pPr algn="ctr">
                        <a:lnSpc>
                          <a:spcPct val="100000"/>
                        </a:lnSpc>
                        <a:spcAft>
                          <a:spcPts val="0"/>
                        </a:spcAft>
                      </a:pPr>
                      <a:endParaRPr lang="ru-RU" sz="1200" dirty="0">
                        <a:effectLst>
                          <a:outerShdw blurRad="38100" dist="38100" dir="2700000" algn="tl">
                            <a:srgbClr val="000000">
                              <a:alpha val="43137"/>
                            </a:srgbClr>
                          </a:outerShdw>
                        </a:effectLst>
                        <a:latin typeface="GothamPro-Medium"/>
                        <a:ea typeface="Times New Roman" panose="02020603050405020304" pitchFamily="18" charset="0"/>
                      </a:endParaRPr>
                    </a:p>
                  </a:txBody>
                  <a:tcPr marL="11626" marR="11626" marT="0" marB="0" anchor="ctr">
                    <a:solidFill>
                      <a:schemeClr val="accent6">
                        <a:lumMod val="20000"/>
                        <a:lumOff val="80000"/>
                      </a:schemeClr>
                    </a:solidFill>
                  </a:tcPr>
                </a:tc>
                <a:tc hMerge="1">
                  <a:txBody>
                    <a:bodyPr/>
                    <a:lstStyle/>
                    <a:p>
                      <a:pPr algn="ctr">
                        <a:lnSpc>
                          <a:spcPct val="100000"/>
                        </a:lnSpc>
                        <a:spcAft>
                          <a:spcPts val="0"/>
                        </a:spcAft>
                      </a:pPr>
                      <a:endParaRPr lang="ru-RU" sz="1200" dirty="0">
                        <a:effectLst>
                          <a:outerShdw blurRad="38100" dist="38100" dir="2700000" algn="tl">
                            <a:srgbClr val="000000">
                              <a:alpha val="43137"/>
                            </a:srgbClr>
                          </a:outerShdw>
                        </a:effectLst>
                        <a:latin typeface="GothamPro-Medium"/>
                        <a:ea typeface="Times New Roman" panose="02020603050405020304" pitchFamily="18" charset="0"/>
                      </a:endParaRPr>
                    </a:p>
                  </a:txBody>
                  <a:tcPr marL="11626" marR="11626" marT="0" marB="0" anchor="ctr">
                    <a:solidFill>
                      <a:schemeClr val="accent6">
                        <a:lumMod val="20000"/>
                        <a:lumOff val="80000"/>
                      </a:schemeClr>
                    </a:solidFill>
                  </a:tcPr>
                </a:tc>
                <a:tc hMerge="1">
                  <a:txBody>
                    <a:bodyPr/>
                    <a:lstStyle/>
                    <a:p>
                      <a:pPr algn="ctr">
                        <a:lnSpc>
                          <a:spcPct val="100000"/>
                        </a:lnSpc>
                        <a:spcAft>
                          <a:spcPts val="0"/>
                        </a:spcAft>
                      </a:pPr>
                      <a:endParaRPr lang="ru-RU" sz="1200" dirty="0">
                        <a:effectLst>
                          <a:outerShdw blurRad="38100" dist="38100" dir="2700000" algn="tl">
                            <a:srgbClr val="000000">
                              <a:alpha val="43137"/>
                            </a:srgbClr>
                          </a:outerShdw>
                        </a:effectLst>
                        <a:latin typeface="GothamPro-Medium"/>
                        <a:ea typeface="Times New Roman" panose="02020603050405020304" pitchFamily="18" charset="0"/>
                      </a:endParaRPr>
                    </a:p>
                  </a:txBody>
                  <a:tcPr marL="11626" marR="11626" marT="0" marB="0" anchor="ctr">
                    <a:solidFill>
                      <a:schemeClr val="accent6">
                        <a:lumMod val="20000"/>
                        <a:lumOff val="80000"/>
                      </a:schemeClr>
                    </a:solidFill>
                  </a:tcPr>
                </a:tc>
                <a:tc hMerge="1">
                  <a:txBody>
                    <a:bodyPr/>
                    <a:lstStyle/>
                    <a:p>
                      <a:pPr algn="ctr">
                        <a:lnSpc>
                          <a:spcPct val="100000"/>
                        </a:lnSpc>
                        <a:spcAft>
                          <a:spcPts val="0"/>
                        </a:spcAft>
                      </a:pPr>
                      <a:endParaRPr lang="ru-RU" sz="1200" dirty="0">
                        <a:effectLst>
                          <a:outerShdw blurRad="38100" dist="38100" dir="2700000" algn="tl">
                            <a:srgbClr val="000000">
                              <a:alpha val="43137"/>
                            </a:srgbClr>
                          </a:outerShdw>
                        </a:effectLst>
                        <a:latin typeface="GothamPro-Medium"/>
                        <a:ea typeface="Times New Roman" panose="02020603050405020304" pitchFamily="18" charset="0"/>
                      </a:endParaRPr>
                    </a:p>
                  </a:txBody>
                  <a:tcPr marL="11626" marR="11626" marT="0" marB="0" anchor="ctr">
                    <a:solidFill>
                      <a:schemeClr val="accent6">
                        <a:lumMod val="20000"/>
                        <a:lumOff val="80000"/>
                      </a:schemeClr>
                    </a:solidFill>
                  </a:tcPr>
                </a:tc>
                <a:tc hMerge="1">
                  <a:txBody>
                    <a:bodyPr/>
                    <a:lstStyle/>
                    <a:p>
                      <a:pPr algn="ctr">
                        <a:lnSpc>
                          <a:spcPct val="100000"/>
                        </a:lnSpc>
                        <a:spcAft>
                          <a:spcPts val="0"/>
                        </a:spcAft>
                      </a:pPr>
                      <a:endParaRPr lang="ru-RU" sz="1200" dirty="0">
                        <a:effectLst>
                          <a:outerShdw blurRad="38100" dist="38100" dir="2700000" algn="tl">
                            <a:srgbClr val="000000">
                              <a:alpha val="43137"/>
                            </a:srgbClr>
                          </a:outerShdw>
                        </a:effectLst>
                        <a:latin typeface="GothamPro-Medium"/>
                        <a:ea typeface="Times New Roman" panose="02020603050405020304" pitchFamily="18" charset="0"/>
                      </a:endParaRPr>
                    </a:p>
                  </a:txBody>
                  <a:tcPr marL="11626" marR="11626" marT="0" marB="0" anchor="ctr">
                    <a:solidFill>
                      <a:schemeClr val="accent6">
                        <a:lumMod val="20000"/>
                        <a:lumOff val="80000"/>
                      </a:schemeClr>
                    </a:solidFill>
                  </a:tcPr>
                </a:tc>
                <a:tc hMerge="1">
                  <a:txBody>
                    <a:bodyPr/>
                    <a:lstStyle/>
                    <a:p>
                      <a:pPr algn="ctr">
                        <a:lnSpc>
                          <a:spcPct val="100000"/>
                        </a:lnSpc>
                        <a:spcAft>
                          <a:spcPts val="0"/>
                        </a:spcAft>
                      </a:pPr>
                      <a:endParaRPr lang="ru-RU" sz="1200" dirty="0">
                        <a:effectLst>
                          <a:outerShdw blurRad="38100" dist="38100" dir="2700000" algn="tl">
                            <a:srgbClr val="000000">
                              <a:alpha val="43137"/>
                            </a:srgbClr>
                          </a:outerShdw>
                        </a:effectLst>
                        <a:latin typeface="GothamPro-Medium"/>
                        <a:ea typeface="Times New Roman" panose="02020603050405020304" pitchFamily="18" charset="0"/>
                      </a:endParaRPr>
                    </a:p>
                  </a:txBody>
                  <a:tcPr marL="11626" marR="11626" marT="0" marB="0" anchor="ctr">
                    <a:solidFill>
                      <a:schemeClr val="accent6">
                        <a:lumMod val="20000"/>
                        <a:lumOff val="80000"/>
                      </a:schemeClr>
                    </a:solidFill>
                  </a:tcPr>
                </a:tc>
                <a:extLst>
                  <a:ext uri="{0D108BD9-81ED-4DB2-BD59-A6C34878D82A}">
                    <a16:rowId xmlns:a16="http://schemas.microsoft.com/office/drawing/2014/main" val="3826249938"/>
                  </a:ext>
                </a:extLst>
              </a:tr>
              <a:tr h="435945">
                <a:tc>
                  <a:txBody>
                    <a:bodyPr/>
                    <a:lstStyle/>
                    <a:p>
                      <a:pPr algn="ctr">
                        <a:lnSpc>
                          <a:spcPct val="100000"/>
                        </a:lnSpc>
                        <a:spcAft>
                          <a:spcPts val="0"/>
                        </a:spcAft>
                      </a:pPr>
                      <a:r>
                        <a:rPr lang="ru-RU" sz="1200" dirty="0">
                          <a:effectLst>
                            <a:outerShdw blurRad="38100" dist="38100" dir="2700000" algn="tl">
                              <a:srgbClr val="000000">
                                <a:alpha val="43137"/>
                              </a:srgbClr>
                            </a:outerShdw>
                          </a:effectLst>
                          <a:latin typeface="GothamPro-Medium"/>
                        </a:rPr>
                        <a:t>Наименование показателя</a:t>
                      </a:r>
                      <a:endParaRPr lang="ru-RU" sz="1200" dirty="0">
                        <a:effectLst>
                          <a:outerShdw blurRad="38100" dist="38100" dir="2700000" algn="tl">
                            <a:srgbClr val="000000">
                              <a:alpha val="43137"/>
                            </a:srgbClr>
                          </a:outerShdw>
                        </a:effectLst>
                        <a:latin typeface="GothamPro-Medium"/>
                        <a:ea typeface="Times New Roman" panose="02020603050405020304" pitchFamily="18" charset="0"/>
                      </a:endParaRPr>
                    </a:p>
                  </a:txBody>
                  <a:tcPr marL="11626" marR="11626" marT="0" marB="0" anchor="ctr">
                    <a:solidFill>
                      <a:schemeClr val="accent6">
                        <a:lumMod val="20000"/>
                        <a:lumOff val="80000"/>
                      </a:schemeClr>
                    </a:solidFill>
                  </a:tcPr>
                </a:tc>
                <a:tc>
                  <a:txBody>
                    <a:bodyPr/>
                    <a:lstStyle/>
                    <a:p>
                      <a:pPr algn="ctr">
                        <a:lnSpc>
                          <a:spcPct val="100000"/>
                        </a:lnSpc>
                        <a:spcAft>
                          <a:spcPts val="0"/>
                        </a:spcAft>
                      </a:pPr>
                      <a:r>
                        <a:rPr lang="ru-RU" sz="1200" dirty="0">
                          <a:effectLst>
                            <a:outerShdw blurRad="38100" dist="38100" dir="2700000" algn="tl">
                              <a:srgbClr val="000000">
                                <a:alpha val="43137"/>
                              </a:srgbClr>
                            </a:outerShdw>
                          </a:effectLst>
                          <a:latin typeface="GothamPro-Medium"/>
                        </a:rPr>
                        <a:t>Единица измерения</a:t>
                      </a:r>
                      <a:endParaRPr lang="ru-RU" sz="1200" dirty="0">
                        <a:effectLst>
                          <a:outerShdw blurRad="38100" dist="38100" dir="2700000" algn="tl">
                            <a:srgbClr val="000000">
                              <a:alpha val="43137"/>
                            </a:srgbClr>
                          </a:outerShdw>
                        </a:effectLst>
                        <a:latin typeface="GothamPro-Medium"/>
                        <a:ea typeface="Times New Roman" panose="02020603050405020304" pitchFamily="18" charset="0"/>
                      </a:endParaRPr>
                    </a:p>
                  </a:txBody>
                  <a:tcPr marL="11626" marR="11626" marT="0" marB="0" anchor="ctr">
                    <a:solidFill>
                      <a:schemeClr val="accent6">
                        <a:lumMod val="20000"/>
                        <a:lumOff val="80000"/>
                      </a:schemeClr>
                    </a:solidFill>
                  </a:tcPr>
                </a:tc>
                <a:tc>
                  <a:txBody>
                    <a:bodyPr/>
                    <a:lstStyle/>
                    <a:p>
                      <a:pPr algn="ctr">
                        <a:lnSpc>
                          <a:spcPct val="100000"/>
                        </a:lnSpc>
                        <a:spcAft>
                          <a:spcPts val="0"/>
                        </a:spcAft>
                      </a:pPr>
                      <a:r>
                        <a:rPr lang="ru-RU" sz="1200" dirty="0">
                          <a:effectLst>
                            <a:outerShdw blurRad="38100" dist="38100" dir="2700000" algn="tl">
                              <a:srgbClr val="000000">
                                <a:alpha val="43137"/>
                              </a:srgbClr>
                            </a:outerShdw>
                          </a:effectLst>
                          <a:latin typeface="GothamPro-Medium"/>
                        </a:rPr>
                        <a:t>2017</a:t>
                      </a:r>
                      <a:endParaRPr lang="ru-RU" sz="1200" dirty="0">
                        <a:effectLst>
                          <a:outerShdw blurRad="38100" dist="38100" dir="2700000" algn="tl">
                            <a:srgbClr val="000000">
                              <a:alpha val="43137"/>
                            </a:srgbClr>
                          </a:outerShdw>
                        </a:effectLst>
                        <a:latin typeface="GothamPro-Medium"/>
                        <a:ea typeface="Times New Roman" panose="02020603050405020304" pitchFamily="18" charset="0"/>
                      </a:endParaRPr>
                    </a:p>
                  </a:txBody>
                  <a:tcPr marL="11626" marR="11626" marT="0" marB="0" anchor="ctr">
                    <a:solidFill>
                      <a:schemeClr val="accent6">
                        <a:lumMod val="20000"/>
                        <a:lumOff val="80000"/>
                      </a:schemeClr>
                    </a:solidFill>
                  </a:tcPr>
                </a:tc>
                <a:tc>
                  <a:txBody>
                    <a:bodyPr/>
                    <a:lstStyle/>
                    <a:p>
                      <a:pPr algn="ctr">
                        <a:lnSpc>
                          <a:spcPct val="100000"/>
                        </a:lnSpc>
                        <a:spcAft>
                          <a:spcPts val="0"/>
                        </a:spcAft>
                      </a:pPr>
                      <a:r>
                        <a:rPr lang="ru-RU" sz="1200" dirty="0">
                          <a:effectLst>
                            <a:outerShdw blurRad="38100" dist="38100" dir="2700000" algn="tl">
                              <a:srgbClr val="000000">
                                <a:alpha val="43137"/>
                              </a:srgbClr>
                            </a:outerShdw>
                          </a:effectLst>
                          <a:latin typeface="GothamPro-Medium"/>
                        </a:rPr>
                        <a:t>2018</a:t>
                      </a:r>
                      <a:endParaRPr lang="ru-RU" sz="1200" dirty="0">
                        <a:effectLst>
                          <a:outerShdw blurRad="38100" dist="38100" dir="2700000" algn="tl">
                            <a:srgbClr val="000000">
                              <a:alpha val="43137"/>
                            </a:srgbClr>
                          </a:outerShdw>
                        </a:effectLst>
                        <a:latin typeface="GothamPro-Medium"/>
                        <a:ea typeface="Times New Roman" panose="02020603050405020304" pitchFamily="18" charset="0"/>
                      </a:endParaRPr>
                    </a:p>
                  </a:txBody>
                  <a:tcPr marL="11626" marR="11626" marT="0" marB="0" anchor="ctr">
                    <a:solidFill>
                      <a:schemeClr val="accent6">
                        <a:lumMod val="20000"/>
                        <a:lumOff val="80000"/>
                      </a:schemeClr>
                    </a:solidFill>
                  </a:tcPr>
                </a:tc>
                <a:tc>
                  <a:txBody>
                    <a:bodyPr/>
                    <a:lstStyle/>
                    <a:p>
                      <a:pPr algn="ctr">
                        <a:lnSpc>
                          <a:spcPct val="100000"/>
                        </a:lnSpc>
                        <a:spcAft>
                          <a:spcPts val="0"/>
                        </a:spcAft>
                      </a:pPr>
                      <a:r>
                        <a:rPr lang="ru-RU" sz="1200" dirty="0">
                          <a:effectLst>
                            <a:outerShdw blurRad="38100" dist="38100" dir="2700000" algn="tl">
                              <a:srgbClr val="000000">
                                <a:alpha val="43137"/>
                              </a:srgbClr>
                            </a:outerShdw>
                          </a:effectLst>
                          <a:latin typeface="GothamPro-Medium"/>
                        </a:rPr>
                        <a:t>2019</a:t>
                      </a:r>
                      <a:endParaRPr lang="ru-RU" sz="1200" dirty="0">
                        <a:effectLst>
                          <a:outerShdw blurRad="38100" dist="38100" dir="2700000" algn="tl">
                            <a:srgbClr val="000000">
                              <a:alpha val="43137"/>
                            </a:srgbClr>
                          </a:outerShdw>
                        </a:effectLst>
                        <a:latin typeface="GothamPro-Medium"/>
                        <a:ea typeface="Times New Roman" panose="02020603050405020304" pitchFamily="18" charset="0"/>
                      </a:endParaRPr>
                    </a:p>
                  </a:txBody>
                  <a:tcPr marL="11626" marR="11626" marT="0" marB="0" anchor="ctr">
                    <a:solidFill>
                      <a:schemeClr val="accent6">
                        <a:lumMod val="20000"/>
                        <a:lumOff val="80000"/>
                      </a:schemeClr>
                    </a:solidFill>
                  </a:tcPr>
                </a:tc>
                <a:tc>
                  <a:txBody>
                    <a:bodyPr/>
                    <a:lstStyle/>
                    <a:p>
                      <a:pPr algn="ctr">
                        <a:lnSpc>
                          <a:spcPct val="100000"/>
                        </a:lnSpc>
                        <a:spcAft>
                          <a:spcPts val="0"/>
                        </a:spcAft>
                      </a:pPr>
                      <a:r>
                        <a:rPr lang="ru-RU" sz="1200" dirty="0">
                          <a:effectLst>
                            <a:outerShdw blurRad="38100" dist="38100" dir="2700000" algn="tl">
                              <a:srgbClr val="000000">
                                <a:alpha val="43137"/>
                              </a:srgbClr>
                            </a:outerShdw>
                          </a:effectLst>
                          <a:latin typeface="GothamPro-Medium"/>
                        </a:rPr>
                        <a:t>2020</a:t>
                      </a:r>
                      <a:endParaRPr lang="ru-RU" sz="1200" dirty="0">
                        <a:effectLst>
                          <a:outerShdw blurRad="38100" dist="38100" dir="2700000" algn="tl">
                            <a:srgbClr val="000000">
                              <a:alpha val="43137"/>
                            </a:srgbClr>
                          </a:outerShdw>
                        </a:effectLst>
                        <a:latin typeface="GothamPro-Medium"/>
                        <a:ea typeface="Times New Roman" panose="02020603050405020304" pitchFamily="18" charset="0"/>
                      </a:endParaRPr>
                    </a:p>
                  </a:txBody>
                  <a:tcPr marL="11626" marR="11626" marT="0" marB="0" anchor="ctr">
                    <a:solidFill>
                      <a:schemeClr val="accent6">
                        <a:lumMod val="20000"/>
                        <a:lumOff val="80000"/>
                      </a:schemeClr>
                    </a:solidFill>
                  </a:tcPr>
                </a:tc>
                <a:tc>
                  <a:txBody>
                    <a:bodyPr/>
                    <a:lstStyle/>
                    <a:p>
                      <a:pPr algn="ctr">
                        <a:lnSpc>
                          <a:spcPct val="100000"/>
                        </a:lnSpc>
                        <a:spcAft>
                          <a:spcPts val="0"/>
                        </a:spcAft>
                      </a:pPr>
                      <a:r>
                        <a:rPr lang="ru-RU" sz="1200" dirty="0">
                          <a:effectLst>
                            <a:outerShdw blurRad="38100" dist="38100" dir="2700000" algn="tl">
                              <a:srgbClr val="000000">
                                <a:alpha val="43137"/>
                              </a:srgbClr>
                            </a:outerShdw>
                          </a:effectLst>
                          <a:latin typeface="GothamPro-Medium"/>
                        </a:rPr>
                        <a:t>2021</a:t>
                      </a:r>
                      <a:endParaRPr lang="ru-RU" sz="1200" dirty="0">
                        <a:effectLst>
                          <a:outerShdw blurRad="38100" dist="38100" dir="2700000" algn="tl">
                            <a:srgbClr val="000000">
                              <a:alpha val="43137"/>
                            </a:srgbClr>
                          </a:outerShdw>
                        </a:effectLst>
                        <a:latin typeface="GothamPro-Medium"/>
                        <a:ea typeface="Times New Roman" panose="02020603050405020304" pitchFamily="18" charset="0"/>
                      </a:endParaRPr>
                    </a:p>
                  </a:txBody>
                  <a:tcPr marL="11626" marR="11626" marT="0" marB="0" anchor="ctr">
                    <a:solidFill>
                      <a:schemeClr val="accent6">
                        <a:lumMod val="20000"/>
                        <a:lumOff val="80000"/>
                      </a:schemeClr>
                    </a:solidFill>
                  </a:tcPr>
                </a:tc>
                <a:tc>
                  <a:txBody>
                    <a:bodyPr/>
                    <a:lstStyle/>
                    <a:p>
                      <a:pPr algn="ctr">
                        <a:lnSpc>
                          <a:spcPct val="100000"/>
                        </a:lnSpc>
                        <a:spcAft>
                          <a:spcPts val="0"/>
                        </a:spcAft>
                      </a:pPr>
                      <a:r>
                        <a:rPr lang="ru-RU" sz="1200" dirty="0">
                          <a:effectLst>
                            <a:outerShdw blurRad="38100" dist="38100" dir="2700000" algn="tl">
                              <a:srgbClr val="000000">
                                <a:alpha val="43137"/>
                              </a:srgbClr>
                            </a:outerShdw>
                          </a:effectLst>
                          <a:latin typeface="GothamPro-Medium"/>
                        </a:rPr>
                        <a:t>2022</a:t>
                      </a:r>
                      <a:endParaRPr lang="ru-RU" sz="1200" dirty="0">
                        <a:effectLst>
                          <a:outerShdw blurRad="38100" dist="38100" dir="2700000" algn="tl">
                            <a:srgbClr val="000000">
                              <a:alpha val="43137"/>
                            </a:srgbClr>
                          </a:outerShdw>
                        </a:effectLst>
                        <a:latin typeface="GothamPro-Medium"/>
                        <a:ea typeface="Times New Roman" panose="02020603050405020304" pitchFamily="18" charset="0"/>
                      </a:endParaRPr>
                    </a:p>
                  </a:txBody>
                  <a:tcPr marL="11626" marR="11626" marT="0" marB="0" anchor="ctr">
                    <a:solidFill>
                      <a:schemeClr val="accent6">
                        <a:lumMod val="20000"/>
                        <a:lumOff val="80000"/>
                      </a:schemeClr>
                    </a:solidFill>
                  </a:tcPr>
                </a:tc>
                <a:tc>
                  <a:txBody>
                    <a:bodyPr/>
                    <a:lstStyle/>
                    <a:p>
                      <a:pPr algn="ctr">
                        <a:lnSpc>
                          <a:spcPct val="100000"/>
                        </a:lnSpc>
                        <a:spcAft>
                          <a:spcPts val="0"/>
                        </a:spcAft>
                      </a:pPr>
                      <a:r>
                        <a:rPr lang="ru-RU" sz="1200" dirty="0">
                          <a:effectLst>
                            <a:outerShdw blurRad="38100" dist="38100" dir="2700000" algn="tl">
                              <a:srgbClr val="000000">
                                <a:alpha val="43137"/>
                              </a:srgbClr>
                            </a:outerShdw>
                          </a:effectLst>
                          <a:latin typeface="GothamPro-Medium"/>
                        </a:rPr>
                        <a:t>2023</a:t>
                      </a:r>
                      <a:endParaRPr lang="ru-RU" sz="1200" dirty="0">
                        <a:effectLst>
                          <a:outerShdw blurRad="38100" dist="38100" dir="2700000" algn="tl">
                            <a:srgbClr val="000000">
                              <a:alpha val="43137"/>
                            </a:srgbClr>
                          </a:outerShdw>
                        </a:effectLst>
                        <a:latin typeface="GothamPro-Medium"/>
                        <a:ea typeface="Times New Roman" panose="02020603050405020304" pitchFamily="18" charset="0"/>
                      </a:endParaRPr>
                    </a:p>
                  </a:txBody>
                  <a:tcPr marL="11626" marR="11626" marT="0" marB="0" anchor="ctr">
                    <a:solidFill>
                      <a:schemeClr val="accent6">
                        <a:lumMod val="20000"/>
                        <a:lumOff val="80000"/>
                      </a:schemeClr>
                    </a:solidFill>
                  </a:tcPr>
                </a:tc>
                <a:tc>
                  <a:txBody>
                    <a:bodyPr/>
                    <a:lstStyle/>
                    <a:p>
                      <a:pPr algn="ctr">
                        <a:lnSpc>
                          <a:spcPct val="100000"/>
                        </a:lnSpc>
                        <a:spcAft>
                          <a:spcPts val="0"/>
                        </a:spcAft>
                      </a:pPr>
                      <a:r>
                        <a:rPr lang="ru-RU" sz="1200" dirty="0">
                          <a:effectLst>
                            <a:outerShdw blurRad="38100" dist="38100" dir="2700000" algn="tl">
                              <a:srgbClr val="000000">
                                <a:alpha val="43137"/>
                              </a:srgbClr>
                            </a:outerShdw>
                          </a:effectLst>
                          <a:latin typeface="GothamPro-Medium"/>
                        </a:rPr>
                        <a:t>2024</a:t>
                      </a:r>
                      <a:endParaRPr lang="ru-RU" sz="1200" dirty="0">
                        <a:effectLst>
                          <a:outerShdw blurRad="38100" dist="38100" dir="2700000" algn="tl">
                            <a:srgbClr val="000000">
                              <a:alpha val="43137"/>
                            </a:srgbClr>
                          </a:outerShdw>
                        </a:effectLst>
                        <a:latin typeface="GothamPro-Medium"/>
                        <a:ea typeface="Times New Roman" panose="02020603050405020304" pitchFamily="18" charset="0"/>
                      </a:endParaRPr>
                    </a:p>
                  </a:txBody>
                  <a:tcPr marL="11626" marR="11626" marT="0" marB="0" anchor="ctr">
                    <a:solidFill>
                      <a:schemeClr val="accent6">
                        <a:lumMod val="20000"/>
                        <a:lumOff val="80000"/>
                      </a:schemeClr>
                    </a:solidFill>
                  </a:tcPr>
                </a:tc>
                <a:extLst>
                  <a:ext uri="{0D108BD9-81ED-4DB2-BD59-A6C34878D82A}">
                    <a16:rowId xmlns:a16="http://schemas.microsoft.com/office/drawing/2014/main" val="2908945531"/>
                  </a:ext>
                </a:extLst>
              </a:tr>
              <a:tr h="991289">
                <a:tc>
                  <a:txBody>
                    <a:bodyPr/>
                    <a:lstStyle/>
                    <a:p>
                      <a:pPr algn="just">
                        <a:lnSpc>
                          <a:spcPct val="100000"/>
                        </a:lnSpc>
                        <a:spcAft>
                          <a:spcPts val="0"/>
                        </a:spcAft>
                      </a:pPr>
                      <a:r>
                        <a:rPr lang="ru-RU" sz="1200" dirty="0">
                          <a:effectLst/>
                          <a:latin typeface="GothamPro-Medium"/>
                        </a:rPr>
                        <a:t>Укомплектованность должностей среднего медицинского персонала в подразделениях, оказывающих медицинскую помощь в амбулаторных условиях (физическими лицами при коэффициенте совместительства 1,2), % в регионе</a:t>
                      </a:r>
                      <a:endParaRPr lang="ru-RU" sz="1200" dirty="0">
                        <a:effectLst/>
                        <a:latin typeface="GothamPro-Medium"/>
                        <a:ea typeface="Times New Roman" panose="02020603050405020304" pitchFamily="18" charset="0"/>
                      </a:endParaRPr>
                    </a:p>
                  </a:txBody>
                  <a:tcPr marL="11626" marR="11626" marT="0" marB="0" anchor="ctr"/>
                </a:tc>
                <a:tc>
                  <a:txBody>
                    <a:bodyPr/>
                    <a:lstStyle/>
                    <a:p>
                      <a:pPr algn="ctr">
                        <a:lnSpc>
                          <a:spcPct val="100000"/>
                        </a:lnSpc>
                        <a:spcAft>
                          <a:spcPts val="0"/>
                        </a:spcAft>
                      </a:pPr>
                      <a:r>
                        <a:rPr lang="ru-RU" sz="1200" b="1" dirty="0">
                          <a:effectLst>
                            <a:outerShdw blurRad="38100" dist="38100" dir="2700000" algn="tl">
                              <a:srgbClr val="000000">
                                <a:alpha val="43137"/>
                              </a:srgbClr>
                            </a:outerShdw>
                          </a:effectLst>
                          <a:latin typeface="GothamPro-Medium"/>
                        </a:rPr>
                        <a:t>процент</a:t>
                      </a:r>
                      <a:endParaRPr lang="ru-RU" sz="1200" b="1" dirty="0">
                        <a:effectLst>
                          <a:outerShdw blurRad="38100" dist="38100" dir="2700000" algn="tl">
                            <a:srgbClr val="000000">
                              <a:alpha val="43137"/>
                            </a:srgbClr>
                          </a:outerShdw>
                        </a:effectLst>
                        <a:latin typeface="GothamPro-Medium"/>
                        <a:ea typeface="Times New Roman" panose="02020603050405020304" pitchFamily="18" charset="0"/>
                      </a:endParaRPr>
                    </a:p>
                  </a:txBody>
                  <a:tcPr marL="11626" marR="11626" marT="0" marB="0" anchor="ctr"/>
                </a:tc>
                <a:tc>
                  <a:txBody>
                    <a:bodyPr/>
                    <a:lstStyle/>
                    <a:p>
                      <a:pPr algn="ctr">
                        <a:lnSpc>
                          <a:spcPct val="100000"/>
                        </a:lnSpc>
                        <a:spcAft>
                          <a:spcPts val="0"/>
                        </a:spcAft>
                      </a:pPr>
                      <a:r>
                        <a:rPr lang="ru-RU" sz="1400" b="1" dirty="0">
                          <a:effectLst>
                            <a:outerShdw blurRad="38100" dist="38100" dir="2700000" algn="tl">
                              <a:srgbClr val="000000">
                                <a:alpha val="43137"/>
                              </a:srgbClr>
                            </a:outerShdw>
                          </a:effectLst>
                          <a:latin typeface="GothamPro-Medium"/>
                        </a:rPr>
                        <a:t>81,7</a:t>
                      </a:r>
                    </a:p>
                  </a:txBody>
                  <a:tcPr marL="11626" marR="11626" marT="0" marB="0" anchor="ctr"/>
                </a:tc>
                <a:tc>
                  <a:txBody>
                    <a:bodyPr/>
                    <a:lstStyle/>
                    <a:p>
                      <a:pPr algn="ctr">
                        <a:lnSpc>
                          <a:spcPct val="100000"/>
                        </a:lnSpc>
                        <a:spcAft>
                          <a:spcPts val="0"/>
                        </a:spcAft>
                      </a:pPr>
                      <a:r>
                        <a:rPr lang="ru-RU" sz="1400" b="1" dirty="0">
                          <a:effectLst>
                            <a:outerShdw blurRad="38100" dist="38100" dir="2700000" algn="tl">
                              <a:srgbClr val="000000">
                                <a:alpha val="43137"/>
                              </a:srgbClr>
                            </a:outerShdw>
                          </a:effectLst>
                          <a:latin typeface="GothamPro-Medium"/>
                        </a:rPr>
                        <a:t>81,7</a:t>
                      </a:r>
                      <a:endParaRPr lang="ru-RU" sz="1400" b="1" dirty="0">
                        <a:effectLst>
                          <a:outerShdw blurRad="38100" dist="38100" dir="2700000" algn="tl">
                            <a:srgbClr val="000000">
                              <a:alpha val="43137"/>
                            </a:srgbClr>
                          </a:outerShdw>
                        </a:effectLst>
                        <a:latin typeface="GothamPro-Medium"/>
                        <a:ea typeface="Times New Roman" panose="02020603050405020304" pitchFamily="18" charset="0"/>
                      </a:endParaRPr>
                    </a:p>
                  </a:txBody>
                  <a:tcPr marL="11626" marR="11626" marT="0" marB="0" anchor="ctr"/>
                </a:tc>
                <a:tc>
                  <a:txBody>
                    <a:bodyPr/>
                    <a:lstStyle/>
                    <a:p>
                      <a:pPr algn="ctr">
                        <a:lnSpc>
                          <a:spcPct val="100000"/>
                        </a:lnSpc>
                        <a:spcAft>
                          <a:spcPts val="0"/>
                        </a:spcAft>
                      </a:pPr>
                      <a:r>
                        <a:rPr lang="ru-RU" sz="1400" b="1" dirty="0">
                          <a:effectLst>
                            <a:outerShdw blurRad="38100" dist="38100" dir="2700000" algn="tl">
                              <a:srgbClr val="000000">
                                <a:alpha val="43137"/>
                              </a:srgbClr>
                            </a:outerShdw>
                          </a:effectLst>
                          <a:latin typeface="GothamPro-Medium"/>
                        </a:rPr>
                        <a:t>83,3 </a:t>
                      </a:r>
                      <a:endParaRPr lang="ru-RU" sz="1400" b="1" dirty="0">
                        <a:effectLst>
                          <a:outerShdw blurRad="38100" dist="38100" dir="2700000" algn="tl">
                            <a:srgbClr val="000000">
                              <a:alpha val="43137"/>
                            </a:srgbClr>
                          </a:outerShdw>
                        </a:effectLst>
                        <a:latin typeface="GothamPro-Medium"/>
                        <a:ea typeface="Times New Roman" panose="02020603050405020304" pitchFamily="18" charset="0"/>
                      </a:endParaRPr>
                    </a:p>
                  </a:txBody>
                  <a:tcPr marL="11626" marR="11626" marT="0" marB="0" anchor="ctr"/>
                </a:tc>
                <a:tc>
                  <a:txBody>
                    <a:bodyPr/>
                    <a:lstStyle/>
                    <a:p>
                      <a:pPr algn="ctr">
                        <a:lnSpc>
                          <a:spcPct val="100000"/>
                        </a:lnSpc>
                        <a:spcAft>
                          <a:spcPts val="0"/>
                        </a:spcAft>
                      </a:pPr>
                      <a:r>
                        <a:rPr lang="ru-RU" sz="1400" b="1" dirty="0">
                          <a:effectLst>
                            <a:outerShdw blurRad="38100" dist="38100" dir="2700000" algn="tl">
                              <a:srgbClr val="000000">
                                <a:alpha val="43137"/>
                              </a:srgbClr>
                            </a:outerShdw>
                          </a:effectLst>
                          <a:latin typeface="GothamPro-Medium"/>
                        </a:rPr>
                        <a:t>84,7</a:t>
                      </a:r>
                    </a:p>
                  </a:txBody>
                  <a:tcPr marL="11626" marR="11626" marT="0" marB="0" anchor="ctr"/>
                </a:tc>
                <a:tc>
                  <a:txBody>
                    <a:bodyPr/>
                    <a:lstStyle/>
                    <a:p>
                      <a:pPr algn="ctr">
                        <a:lnSpc>
                          <a:spcPct val="100000"/>
                        </a:lnSpc>
                        <a:spcAft>
                          <a:spcPts val="0"/>
                        </a:spcAft>
                      </a:pPr>
                      <a:r>
                        <a:rPr lang="ru-RU" sz="1400" b="1" dirty="0">
                          <a:effectLst>
                            <a:outerShdw blurRad="38100" dist="38100" dir="2700000" algn="tl">
                              <a:srgbClr val="000000">
                                <a:alpha val="43137"/>
                              </a:srgbClr>
                            </a:outerShdw>
                          </a:effectLst>
                          <a:latin typeface="GothamPro-Medium"/>
                        </a:rPr>
                        <a:t>87,3</a:t>
                      </a:r>
                    </a:p>
                  </a:txBody>
                  <a:tcPr marL="11626" marR="11626" marT="0" marB="0" anchor="ctr"/>
                </a:tc>
                <a:tc>
                  <a:txBody>
                    <a:bodyPr/>
                    <a:lstStyle/>
                    <a:p>
                      <a:pPr algn="ctr">
                        <a:lnSpc>
                          <a:spcPct val="100000"/>
                        </a:lnSpc>
                        <a:spcAft>
                          <a:spcPts val="0"/>
                        </a:spcAft>
                      </a:pPr>
                      <a:r>
                        <a:rPr lang="ru-RU" sz="1400" b="1" dirty="0">
                          <a:effectLst>
                            <a:outerShdw blurRad="38100" dist="38100" dir="2700000" algn="tl">
                              <a:srgbClr val="000000">
                                <a:alpha val="43137"/>
                              </a:srgbClr>
                            </a:outerShdw>
                          </a:effectLst>
                          <a:latin typeface="GothamPro-Medium"/>
                        </a:rPr>
                        <a:t>91,4</a:t>
                      </a:r>
                    </a:p>
                  </a:txBody>
                  <a:tcPr marL="11626" marR="11626" marT="0" marB="0" anchor="ctr"/>
                </a:tc>
                <a:tc>
                  <a:txBody>
                    <a:bodyPr/>
                    <a:lstStyle/>
                    <a:p>
                      <a:pPr algn="ctr">
                        <a:lnSpc>
                          <a:spcPct val="100000"/>
                        </a:lnSpc>
                        <a:spcAft>
                          <a:spcPts val="0"/>
                        </a:spcAft>
                      </a:pPr>
                      <a:r>
                        <a:rPr lang="ru-RU" sz="1400" b="1" dirty="0">
                          <a:effectLst>
                            <a:outerShdw blurRad="38100" dist="38100" dir="2700000" algn="tl">
                              <a:srgbClr val="000000">
                                <a:alpha val="43137"/>
                              </a:srgbClr>
                            </a:outerShdw>
                          </a:effectLst>
                          <a:latin typeface="GothamPro-Medium"/>
                        </a:rPr>
                        <a:t>95,9 </a:t>
                      </a:r>
                      <a:endParaRPr lang="ru-RU" sz="1400" b="1" dirty="0">
                        <a:effectLst>
                          <a:outerShdw blurRad="38100" dist="38100" dir="2700000" algn="tl">
                            <a:srgbClr val="000000">
                              <a:alpha val="43137"/>
                            </a:srgbClr>
                          </a:outerShdw>
                        </a:effectLst>
                        <a:latin typeface="GothamPro-Medium"/>
                        <a:ea typeface="Times New Roman" panose="02020603050405020304" pitchFamily="18" charset="0"/>
                      </a:endParaRPr>
                    </a:p>
                  </a:txBody>
                  <a:tcPr marL="11626" marR="11626" marT="0" marB="0" anchor="ctr"/>
                </a:tc>
                <a:tc>
                  <a:txBody>
                    <a:bodyPr/>
                    <a:lstStyle/>
                    <a:p>
                      <a:pPr algn="ctr">
                        <a:lnSpc>
                          <a:spcPct val="100000"/>
                        </a:lnSpc>
                        <a:spcAft>
                          <a:spcPts val="0"/>
                        </a:spcAft>
                      </a:pPr>
                      <a:r>
                        <a:rPr lang="ru-RU" sz="1400" b="1" dirty="0">
                          <a:effectLst>
                            <a:outerShdw blurRad="38100" dist="38100" dir="2700000" algn="tl">
                              <a:srgbClr val="000000">
                                <a:alpha val="43137"/>
                              </a:srgbClr>
                            </a:outerShdw>
                          </a:effectLst>
                          <a:latin typeface="GothamPro-Medium"/>
                        </a:rPr>
                        <a:t>100,0</a:t>
                      </a:r>
                    </a:p>
                  </a:txBody>
                  <a:tcPr marL="11626" marR="11626" marT="0" marB="0" anchor="ctr"/>
                </a:tc>
                <a:extLst>
                  <a:ext uri="{0D108BD9-81ED-4DB2-BD59-A6C34878D82A}">
                    <a16:rowId xmlns:a16="http://schemas.microsoft.com/office/drawing/2014/main" val="265342887"/>
                  </a:ext>
                </a:extLst>
              </a:tr>
              <a:tr h="880845">
                <a:tc>
                  <a:txBody>
                    <a:bodyPr/>
                    <a:lstStyle/>
                    <a:p>
                      <a:pPr algn="just">
                        <a:lnSpc>
                          <a:spcPct val="100000"/>
                        </a:lnSpc>
                        <a:spcAft>
                          <a:spcPts val="0"/>
                        </a:spcAft>
                      </a:pPr>
                      <a:r>
                        <a:rPr lang="ru-RU" sz="1200" dirty="0">
                          <a:effectLst/>
                          <a:latin typeface="GothamPro-Medium"/>
                        </a:rPr>
                        <a:t>Число специалистов, вовлеченных в систему непрерывного образования медицинских работников, в том числе с использованием дистанционных образовательных технологий (чел.) в регионе</a:t>
                      </a:r>
                      <a:endParaRPr lang="ru-RU" sz="1200" dirty="0">
                        <a:effectLst/>
                        <a:latin typeface="GothamPro-Medium"/>
                        <a:ea typeface="Times New Roman" panose="02020603050405020304" pitchFamily="18" charset="0"/>
                      </a:endParaRPr>
                    </a:p>
                  </a:txBody>
                  <a:tcPr marL="11626" marR="11626" marT="0" marB="0" anchor="ctr"/>
                </a:tc>
                <a:tc>
                  <a:txBody>
                    <a:bodyPr/>
                    <a:lstStyle/>
                    <a:p>
                      <a:pPr algn="ctr">
                        <a:lnSpc>
                          <a:spcPct val="100000"/>
                        </a:lnSpc>
                        <a:spcAft>
                          <a:spcPts val="0"/>
                        </a:spcAft>
                      </a:pPr>
                      <a:r>
                        <a:rPr lang="ru-RU" sz="1200" b="1" dirty="0">
                          <a:effectLst>
                            <a:outerShdw blurRad="38100" dist="38100" dir="2700000" algn="tl">
                              <a:srgbClr val="000000">
                                <a:alpha val="43137"/>
                              </a:srgbClr>
                            </a:outerShdw>
                          </a:effectLst>
                          <a:latin typeface="GothamPro-Medium"/>
                        </a:rPr>
                        <a:t> человек</a:t>
                      </a:r>
                      <a:endParaRPr lang="ru-RU" sz="1200" b="1" dirty="0">
                        <a:effectLst>
                          <a:outerShdw blurRad="38100" dist="38100" dir="2700000" algn="tl">
                            <a:srgbClr val="000000">
                              <a:alpha val="43137"/>
                            </a:srgbClr>
                          </a:outerShdw>
                        </a:effectLst>
                        <a:latin typeface="GothamPro-Medium"/>
                        <a:ea typeface="Times New Roman" panose="02020603050405020304" pitchFamily="18" charset="0"/>
                      </a:endParaRPr>
                    </a:p>
                  </a:txBody>
                  <a:tcPr marL="11626" marR="11626" marT="0" marB="0" anchor="ctr"/>
                </a:tc>
                <a:tc>
                  <a:txBody>
                    <a:bodyPr/>
                    <a:lstStyle/>
                    <a:p>
                      <a:pPr algn="ctr">
                        <a:lnSpc>
                          <a:spcPct val="100000"/>
                        </a:lnSpc>
                        <a:spcAft>
                          <a:spcPts val="0"/>
                        </a:spcAft>
                      </a:pPr>
                      <a:r>
                        <a:rPr lang="ru-RU" sz="1400" b="1" dirty="0">
                          <a:effectLst>
                            <a:outerShdw blurRad="38100" dist="38100" dir="2700000" algn="tl">
                              <a:srgbClr val="000000">
                                <a:alpha val="43137"/>
                              </a:srgbClr>
                            </a:outerShdw>
                          </a:effectLst>
                          <a:latin typeface="GothamPro-Medium"/>
                        </a:rPr>
                        <a:t>3769</a:t>
                      </a:r>
                      <a:endParaRPr lang="ru-RU" sz="1400" b="1" dirty="0">
                        <a:effectLst>
                          <a:outerShdw blurRad="38100" dist="38100" dir="2700000" algn="tl">
                            <a:srgbClr val="000000">
                              <a:alpha val="43137"/>
                            </a:srgbClr>
                          </a:outerShdw>
                        </a:effectLst>
                        <a:latin typeface="GothamPro-Medium"/>
                        <a:ea typeface="Times New Roman" panose="02020603050405020304" pitchFamily="18" charset="0"/>
                      </a:endParaRPr>
                    </a:p>
                  </a:txBody>
                  <a:tcPr marL="11626" marR="11626" marT="0" marB="0" anchor="ctr"/>
                </a:tc>
                <a:tc>
                  <a:txBody>
                    <a:bodyPr/>
                    <a:lstStyle/>
                    <a:p>
                      <a:pPr algn="ctr">
                        <a:lnSpc>
                          <a:spcPct val="100000"/>
                        </a:lnSpc>
                        <a:spcAft>
                          <a:spcPts val="0"/>
                        </a:spcAft>
                      </a:pPr>
                      <a:r>
                        <a:rPr lang="ru-RU" sz="1400" b="1" dirty="0">
                          <a:effectLst>
                            <a:outerShdw blurRad="38100" dist="38100" dir="2700000" algn="tl">
                              <a:srgbClr val="000000">
                                <a:alpha val="43137"/>
                              </a:srgbClr>
                            </a:outerShdw>
                          </a:effectLst>
                          <a:latin typeface="GothamPro-Medium"/>
                        </a:rPr>
                        <a:t>4958</a:t>
                      </a:r>
                      <a:endParaRPr lang="ru-RU" sz="1400" b="1" dirty="0">
                        <a:effectLst>
                          <a:outerShdw blurRad="38100" dist="38100" dir="2700000" algn="tl">
                            <a:srgbClr val="000000">
                              <a:alpha val="43137"/>
                            </a:srgbClr>
                          </a:outerShdw>
                        </a:effectLst>
                        <a:latin typeface="GothamPro-Medium"/>
                        <a:ea typeface="Times New Roman" panose="02020603050405020304" pitchFamily="18" charset="0"/>
                      </a:endParaRPr>
                    </a:p>
                  </a:txBody>
                  <a:tcPr marL="11626" marR="11626" marT="0" marB="0" anchor="ctr"/>
                </a:tc>
                <a:tc>
                  <a:txBody>
                    <a:bodyPr/>
                    <a:lstStyle/>
                    <a:p>
                      <a:pPr algn="ctr">
                        <a:lnSpc>
                          <a:spcPct val="100000"/>
                        </a:lnSpc>
                        <a:spcAft>
                          <a:spcPts val="0"/>
                        </a:spcAft>
                      </a:pPr>
                      <a:r>
                        <a:rPr lang="ru-RU" sz="1400" b="1" dirty="0">
                          <a:effectLst>
                            <a:outerShdw blurRad="38100" dist="38100" dir="2700000" algn="tl">
                              <a:srgbClr val="000000">
                                <a:alpha val="43137"/>
                              </a:srgbClr>
                            </a:outerShdw>
                          </a:effectLst>
                          <a:latin typeface="GothamPro-Medium"/>
                        </a:rPr>
                        <a:t>6000</a:t>
                      </a:r>
                      <a:endParaRPr lang="ru-RU" sz="1400" b="1" dirty="0">
                        <a:effectLst>
                          <a:outerShdw blurRad="38100" dist="38100" dir="2700000" algn="tl">
                            <a:srgbClr val="000000">
                              <a:alpha val="43137"/>
                            </a:srgbClr>
                          </a:outerShdw>
                        </a:effectLst>
                        <a:latin typeface="GothamPro-Medium"/>
                        <a:ea typeface="Times New Roman" panose="02020603050405020304" pitchFamily="18" charset="0"/>
                      </a:endParaRPr>
                    </a:p>
                  </a:txBody>
                  <a:tcPr marL="11626" marR="11626" marT="0" marB="0" anchor="ctr"/>
                </a:tc>
                <a:tc>
                  <a:txBody>
                    <a:bodyPr/>
                    <a:lstStyle/>
                    <a:p>
                      <a:pPr algn="ctr">
                        <a:lnSpc>
                          <a:spcPct val="100000"/>
                        </a:lnSpc>
                        <a:spcAft>
                          <a:spcPts val="0"/>
                        </a:spcAft>
                      </a:pPr>
                      <a:r>
                        <a:rPr lang="ru-RU" sz="1400" b="1" dirty="0">
                          <a:effectLst>
                            <a:outerShdw blurRad="38100" dist="38100" dir="2700000" algn="tl">
                              <a:srgbClr val="000000">
                                <a:alpha val="43137"/>
                              </a:srgbClr>
                            </a:outerShdw>
                          </a:effectLst>
                          <a:latin typeface="GothamPro-Medium"/>
                        </a:rPr>
                        <a:t>8000</a:t>
                      </a:r>
                      <a:endParaRPr lang="ru-RU" sz="1400" b="1" dirty="0">
                        <a:effectLst>
                          <a:outerShdw blurRad="38100" dist="38100" dir="2700000" algn="tl">
                            <a:srgbClr val="000000">
                              <a:alpha val="43137"/>
                            </a:srgbClr>
                          </a:outerShdw>
                        </a:effectLst>
                        <a:latin typeface="GothamPro-Medium"/>
                        <a:ea typeface="Times New Roman" panose="02020603050405020304" pitchFamily="18" charset="0"/>
                      </a:endParaRPr>
                    </a:p>
                  </a:txBody>
                  <a:tcPr marL="11626" marR="11626" marT="0" marB="0" anchor="ctr"/>
                </a:tc>
                <a:tc>
                  <a:txBody>
                    <a:bodyPr/>
                    <a:lstStyle/>
                    <a:p>
                      <a:pPr algn="ctr">
                        <a:lnSpc>
                          <a:spcPct val="100000"/>
                        </a:lnSpc>
                        <a:spcAft>
                          <a:spcPts val="0"/>
                        </a:spcAft>
                      </a:pPr>
                      <a:r>
                        <a:rPr lang="ru-RU" sz="1400" b="1" dirty="0">
                          <a:effectLst>
                            <a:outerShdw blurRad="38100" dist="38100" dir="2700000" algn="tl">
                              <a:srgbClr val="000000">
                                <a:alpha val="43137"/>
                              </a:srgbClr>
                            </a:outerShdw>
                          </a:effectLst>
                          <a:latin typeface="GothamPro-Medium"/>
                        </a:rPr>
                        <a:t>12000</a:t>
                      </a:r>
                      <a:endParaRPr lang="ru-RU" sz="1400" b="1" dirty="0">
                        <a:effectLst>
                          <a:outerShdw blurRad="38100" dist="38100" dir="2700000" algn="tl">
                            <a:srgbClr val="000000">
                              <a:alpha val="43137"/>
                            </a:srgbClr>
                          </a:outerShdw>
                        </a:effectLst>
                        <a:latin typeface="GothamPro-Medium"/>
                        <a:ea typeface="Times New Roman" panose="02020603050405020304" pitchFamily="18" charset="0"/>
                      </a:endParaRPr>
                    </a:p>
                  </a:txBody>
                  <a:tcPr marL="11626" marR="11626" marT="0" marB="0" anchor="ctr"/>
                </a:tc>
                <a:tc>
                  <a:txBody>
                    <a:bodyPr/>
                    <a:lstStyle/>
                    <a:p>
                      <a:pPr algn="ctr">
                        <a:lnSpc>
                          <a:spcPct val="100000"/>
                        </a:lnSpc>
                        <a:spcAft>
                          <a:spcPts val="0"/>
                        </a:spcAft>
                      </a:pPr>
                      <a:r>
                        <a:rPr lang="ru-RU" sz="1400" b="1" dirty="0">
                          <a:effectLst>
                            <a:outerShdw blurRad="38100" dist="38100" dir="2700000" algn="tl">
                              <a:srgbClr val="000000">
                                <a:alpha val="43137"/>
                              </a:srgbClr>
                            </a:outerShdw>
                          </a:effectLst>
                          <a:latin typeface="GothamPro-Medium"/>
                        </a:rPr>
                        <a:t>17000</a:t>
                      </a:r>
                      <a:endParaRPr lang="ru-RU" sz="1400" b="1" dirty="0">
                        <a:effectLst>
                          <a:outerShdw blurRad="38100" dist="38100" dir="2700000" algn="tl">
                            <a:srgbClr val="000000">
                              <a:alpha val="43137"/>
                            </a:srgbClr>
                          </a:outerShdw>
                        </a:effectLst>
                        <a:latin typeface="GothamPro-Medium"/>
                        <a:ea typeface="Times New Roman" panose="02020603050405020304" pitchFamily="18" charset="0"/>
                      </a:endParaRPr>
                    </a:p>
                  </a:txBody>
                  <a:tcPr marL="11626" marR="11626" marT="0" marB="0" anchor="ctr"/>
                </a:tc>
                <a:tc>
                  <a:txBody>
                    <a:bodyPr/>
                    <a:lstStyle/>
                    <a:p>
                      <a:pPr algn="ctr">
                        <a:lnSpc>
                          <a:spcPct val="100000"/>
                        </a:lnSpc>
                        <a:spcAft>
                          <a:spcPts val="0"/>
                        </a:spcAft>
                      </a:pPr>
                      <a:r>
                        <a:rPr lang="ru-RU" sz="1400" b="1" dirty="0">
                          <a:effectLst>
                            <a:outerShdw blurRad="38100" dist="38100" dir="2700000" algn="tl">
                              <a:srgbClr val="000000">
                                <a:alpha val="43137"/>
                              </a:srgbClr>
                            </a:outerShdw>
                          </a:effectLst>
                          <a:latin typeface="GothamPro-Medium"/>
                        </a:rPr>
                        <a:t>25000</a:t>
                      </a:r>
                      <a:endParaRPr lang="ru-RU" sz="1400" b="1" dirty="0">
                        <a:effectLst>
                          <a:outerShdw blurRad="38100" dist="38100" dir="2700000" algn="tl">
                            <a:srgbClr val="000000">
                              <a:alpha val="43137"/>
                            </a:srgbClr>
                          </a:outerShdw>
                        </a:effectLst>
                        <a:latin typeface="GothamPro-Medium"/>
                        <a:ea typeface="Times New Roman" panose="02020603050405020304" pitchFamily="18" charset="0"/>
                      </a:endParaRPr>
                    </a:p>
                  </a:txBody>
                  <a:tcPr marL="11626" marR="11626" marT="0" marB="0" anchor="ctr"/>
                </a:tc>
                <a:tc>
                  <a:txBody>
                    <a:bodyPr/>
                    <a:lstStyle/>
                    <a:p>
                      <a:pPr algn="ctr">
                        <a:lnSpc>
                          <a:spcPct val="100000"/>
                        </a:lnSpc>
                        <a:spcAft>
                          <a:spcPts val="0"/>
                        </a:spcAft>
                      </a:pPr>
                      <a:r>
                        <a:rPr lang="ru-RU" sz="1400" b="1" dirty="0">
                          <a:effectLst>
                            <a:outerShdw blurRad="38100" dist="38100" dir="2700000" algn="tl">
                              <a:srgbClr val="000000">
                                <a:alpha val="43137"/>
                              </a:srgbClr>
                            </a:outerShdw>
                          </a:effectLst>
                          <a:latin typeface="GothamPro-Medium"/>
                        </a:rPr>
                        <a:t>32504</a:t>
                      </a:r>
                      <a:endParaRPr lang="ru-RU" sz="1400" b="1" dirty="0">
                        <a:effectLst>
                          <a:outerShdw blurRad="38100" dist="38100" dir="2700000" algn="tl">
                            <a:srgbClr val="000000">
                              <a:alpha val="43137"/>
                            </a:srgbClr>
                          </a:outerShdw>
                        </a:effectLst>
                        <a:latin typeface="GothamPro-Medium"/>
                        <a:ea typeface="Times New Roman" panose="02020603050405020304" pitchFamily="18" charset="0"/>
                      </a:endParaRPr>
                    </a:p>
                  </a:txBody>
                  <a:tcPr marL="11626" marR="11626" marT="0" marB="0" anchor="ctr"/>
                </a:tc>
                <a:extLst>
                  <a:ext uri="{0D108BD9-81ED-4DB2-BD59-A6C34878D82A}">
                    <a16:rowId xmlns:a16="http://schemas.microsoft.com/office/drawing/2014/main" val="3262004691"/>
                  </a:ext>
                </a:extLst>
              </a:tr>
              <a:tr h="528507">
                <a:tc>
                  <a:txBody>
                    <a:bodyPr/>
                    <a:lstStyle/>
                    <a:p>
                      <a:pPr algn="just">
                        <a:lnSpc>
                          <a:spcPct val="100000"/>
                        </a:lnSpc>
                        <a:spcAft>
                          <a:spcPts val="0"/>
                        </a:spcAft>
                      </a:pPr>
                      <a:r>
                        <a:rPr lang="ru-RU" sz="1200" dirty="0">
                          <a:effectLst/>
                          <a:latin typeface="GothamPro-Medium"/>
                        </a:rPr>
                        <a:t>Доля специалистов, допущенных к профессиональной деятельности через процедуру аккредитации, от общего количества работающих специалистов, (%)</a:t>
                      </a:r>
                      <a:endParaRPr lang="ru-RU" sz="1200" dirty="0">
                        <a:effectLst/>
                        <a:latin typeface="GothamPro-Medium"/>
                        <a:ea typeface="Times New Roman" panose="02020603050405020304" pitchFamily="18" charset="0"/>
                      </a:endParaRPr>
                    </a:p>
                  </a:txBody>
                  <a:tcPr marL="11626" marR="11626" marT="0" marB="0" anchor="ctr"/>
                </a:tc>
                <a:tc>
                  <a:txBody>
                    <a:bodyPr/>
                    <a:lstStyle/>
                    <a:p>
                      <a:pPr algn="ctr">
                        <a:lnSpc>
                          <a:spcPct val="100000"/>
                        </a:lnSpc>
                        <a:spcAft>
                          <a:spcPts val="0"/>
                        </a:spcAft>
                      </a:pPr>
                      <a:r>
                        <a:rPr lang="ru-RU" sz="1200" b="1" dirty="0">
                          <a:effectLst>
                            <a:outerShdw blurRad="38100" dist="38100" dir="2700000" algn="tl">
                              <a:srgbClr val="000000">
                                <a:alpha val="43137"/>
                              </a:srgbClr>
                            </a:outerShdw>
                          </a:effectLst>
                          <a:latin typeface="GothamPro-Medium"/>
                        </a:rPr>
                        <a:t>процент</a:t>
                      </a:r>
                      <a:endParaRPr lang="ru-RU" sz="1200" b="1" dirty="0">
                        <a:effectLst>
                          <a:outerShdw blurRad="38100" dist="38100" dir="2700000" algn="tl">
                            <a:srgbClr val="000000">
                              <a:alpha val="43137"/>
                            </a:srgbClr>
                          </a:outerShdw>
                        </a:effectLst>
                        <a:latin typeface="GothamPro-Medium"/>
                        <a:ea typeface="Times New Roman" panose="02020603050405020304" pitchFamily="18" charset="0"/>
                      </a:endParaRPr>
                    </a:p>
                  </a:txBody>
                  <a:tcPr marL="11626" marR="11626" marT="0" marB="0" anchor="ctr"/>
                </a:tc>
                <a:tc>
                  <a:txBody>
                    <a:bodyPr/>
                    <a:lstStyle/>
                    <a:p>
                      <a:pPr algn="ctr">
                        <a:lnSpc>
                          <a:spcPct val="100000"/>
                        </a:lnSpc>
                        <a:spcAft>
                          <a:spcPts val="0"/>
                        </a:spcAft>
                      </a:pPr>
                      <a:r>
                        <a:rPr lang="ru-RU" sz="1400" b="1">
                          <a:effectLst>
                            <a:outerShdw blurRad="38100" dist="38100" dir="2700000" algn="tl">
                              <a:srgbClr val="000000">
                                <a:alpha val="43137"/>
                              </a:srgbClr>
                            </a:outerShdw>
                          </a:effectLst>
                          <a:latin typeface="GothamPro-Medium"/>
                        </a:rPr>
                        <a:t>0,6</a:t>
                      </a:r>
                      <a:endParaRPr lang="ru-RU" sz="1400" b="1">
                        <a:effectLst>
                          <a:outerShdw blurRad="38100" dist="38100" dir="2700000" algn="tl">
                            <a:srgbClr val="000000">
                              <a:alpha val="43137"/>
                            </a:srgbClr>
                          </a:outerShdw>
                        </a:effectLst>
                        <a:latin typeface="GothamPro-Medium"/>
                        <a:ea typeface="Times New Roman" panose="02020603050405020304" pitchFamily="18" charset="0"/>
                      </a:endParaRPr>
                    </a:p>
                  </a:txBody>
                  <a:tcPr marL="11626" marR="11626" marT="0" marB="0" anchor="ctr"/>
                </a:tc>
                <a:tc>
                  <a:txBody>
                    <a:bodyPr/>
                    <a:lstStyle/>
                    <a:p>
                      <a:pPr algn="ctr">
                        <a:lnSpc>
                          <a:spcPct val="100000"/>
                        </a:lnSpc>
                        <a:spcAft>
                          <a:spcPts val="0"/>
                        </a:spcAft>
                      </a:pPr>
                      <a:r>
                        <a:rPr lang="ru-RU" sz="1400" b="1">
                          <a:effectLst>
                            <a:outerShdw blurRad="38100" dist="38100" dir="2700000" algn="tl">
                              <a:srgbClr val="000000">
                                <a:alpha val="43137"/>
                              </a:srgbClr>
                            </a:outerShdw>
                          </a:effectLst>
                          <a:latin typeface="GothamPro-Medium"/>
                        </a:rPr>
                        <a:t>1,03</a:t>
                      </a:r>
                      <a:endParaRPr lang="ru-RU" sz="1400" b="1">
                        <a:effectLst>
                          <a:outerShdw blurRad="38100" dist="38100" dir="2700000" algn="tl">
                            <a:srgbClr val="000000">
                              <a:alpha val="43137"/>
                            </a:srgbClr>
                          </a:outerShdw>
                        </a:effectLst>
                        <a:latin typeface="GothamPro-Medium"/>
                        <a:ea typeface="Times New Roman" panose="02020603050405020304" pitchFamily="18" charset="0"/>
                      </a:endParaRPr>
                    </a:p>
                  </a:txBody>
                  <a:tcPr marL="11626" marR="11626" marT="0" marB="0" anchor="ctr"/>
                </a:tc>
                <a:tc>
                  <a:txBody>
                    <a:bodyPr/>
                    <a:lstStyle/>
                    <a:p>
                      <a:pPr algn="ctr">
                        <a:lnSpc>
                          <a:spcPct val="100000"/>
                        </a:lnSpc>
                        <a:spcAft>
                          <a:spcPts val="0"/>
                        </a:spcAft>
                      </a:pPr>
                      <a:r>
                        <a:rPr lang="ru-RU" sz="1400" b="1">
                          <a:effectLst>
                            <a:outerShdw blurRad="38100" dist="38100" dir="2700000" algn="tl">
                              <a:srgbClr val="000000">
                                <a:alpha val="43137"/>
                              </a:srgbClr>
                            </a:outerShdw>
                          </a:effectLst>
                          <a:latin typeface="GothamPro-Medium"/>
                        </a:rPr>
                        <a:t>0</a:t>
                      </a:r>
                      <a:endParaRPr lang="ru-RU" sz="1400" b="1">
                        <a:effectLst>
                          <a:outerShdw blurRad="38100" dist="38100" dir="2700000" algn="tl">
                            <a:srgbClr val="000000">
                              <a:alpha val="43137"/>
                            </a:srgbClr>
                          </a:outerShdw>
                        </a:effectLst>
                        <a:latin typeface="GothamPro-Medium"/>
                        <a:ea typeface="Times New Roman" panose="02020603050405020304" pitchFamily="18" charset="0"/>
                      </a:endParaRPr>
                    </a:p>
                  </a:txBody>
                  <a:tcPr marL="11626" marR="11626" marT="0" marB="0" anchor="ctr"/>
                </a:tc>
                <a:tc>
                  <a:txBody>
                    <a:bodyPr/>
                    <a:lstStyle/>
                    <a:p>
                      <a:pPr algn="ctr">
                        <a:lnSpc>
                          <a:spcPct val="100000"/>
                        </a:lnSpc>
                        <a:spcAft>
                          <a:spcPts val="0"/>
                        </a:spcAft>
                      </a:pPr>
                      <a:r>
                        <a:rPr lang="ru-RU" sz="1400" b="1">
                          <a:effectLst>
                            <a:outerShdw blurRad="38100" dist="38100" dir="2700000" algn="tl">
                              <a:srgbClr val="000000">
                                <a:alpha val="43137"/>
                              </a:srgbClr>
                            </a:outerShdw>
                          </a:effectLst>
                          <a:latin typeface="GothamPro-Medium"/>
                        </a:rPr>
                        <a:t>0</a:t>
                      </a:r>
                      <a:endParaRPr lang="ru-RU" sz="1400" b="1">
                        <a:effectLst>
                          <a:outerShdw blurRad="38100" dist="38100" dir="2700000" algn="tl">
                            <a:srgbClr val="000000">
                              <a:alpha val="43137"/>
                            </a:srgbClr>
                          </a:outerShdw>
                        </a:effectLst>
                        <a:latin typeface="GothamPro-Medium"/>
                        <a:ea typeface="Times New Roman" panose="02020603050405020304" pitchFamily="18" charset="0"/>
                      </a:endParaRPr>
                    </a:p>
                  </a:txBody>
                  <a:tcPr marL="11626" marR="11626" marT="0" marB="0" anchor="ctr"/>
                </a:tc>
                <a:tc>
                  <a:txBody>
                    <a:bodyPr/>
                    <a:lstStyle/>
                    <a:p>
                      <a:pPr algn="ctr">
                        <a:lnSpc>
                          <a:spcPct val="100000"/>
                        </a:lnSpc>
                        <a:spcAft>
                          <a:spcPts val="0"/>
                        </a:spcAft>
                      </a:pPr>
                      <a:r>
                        <a:rPr lang="ru-RU" sz="1400" b="1">
                          <a:effectLst>
                            <a:outerShdw blurRad="38100" dist="38100" dir="2700000" algn="tl">
                              <a:srgbClr val="000000">
                                <a:alpha val="43137"/>
                              </a:srgbClr>
                            </a:outerShdw>
                          </a:effectLst>
                          <a:latin typeface="GothamPro-Medium"/>
                        </a:rPr>
                        <a:t>27,6</a:t>
                      </a:r>
                      <a:endParaRPr lang="ru-RU" sz="1400" b="1">
                        <a:effectLst>
                          <a:outerShdw blurRad="38100" dist="38100" dir="2700000" algn="tl">
                            <a:srgbClr val="000000">
                              <a:alpha val="43137"/>
                            </a:srgbClr>
                          </a:outerShdw>
                        </a:effectLst>
                        <a:latin typeface="GothamPro-Medium"/>
                        <a:ea typeface="Times New Roman" panose="02020603050405020304" pitchFamily="18" charset="0"/>
                      </a:endParaRPr>
                    </a:p>
                  </a:txBody>
                  <a:tcPr marL="11626" marR="11626" marT="0" marB="0" anchor="ctr"/>
                </a:tc>
                <a:tc>
                  <a:txBody>
                    <a:bodyPr/>
                    <a:lstStyle/>
                    <a:p>
                      <a:pPr algn="ctr">
                        <a:lnSpc>
                          <a:spcPct val="100000"/>
                        </a:lnSpc>
                        <a:spcAft>
                          <a:spcPts val="0"/>
                        </a:spcAft>
                      </a:pPr>
                      <a:r>
                        <a:rPr lang="ru-RU" sz="1400" b="1" dirty="0">
                          <a:effectLst>
                            <a:outerShdw blurRad="38100" dist="38100" dir="2700000" algn="tl">
                              <a:srgbClr val="000000">
                                <a:alpha val="43137"/>
                              </a:srgbClr>
                            </a:outerShdw>
                          </a:effectLst>
                          <a:latin typeface="GothamPro-Medium"/>
                        </a:rPr>
                        <a:t>49,4</a:t>
                      </a:r>
                      <a:endParaRPr lang="ru-RU" sz="1400" b="1" dirty="0">
                        <a:effectLst>
                          <a:outerShdw blurRad="38100" dist="38100" dir="2700000" algn="tl">
                            <a:srgbClr val="000000">
                              <a:alpha val="43137"/>
                            </a:srgbClr>
                          </a:outerShdw>
                        </a:effectLst>
                        <a:latin typeface="GothamPro-Medium"/>
                        <a:ea typeface="Times New Roman" panose="02020603050405020304" pitchFamily="18" charset="0"/>
                      </a:endParaRPr>
                    </a:p>
                  </a:txBody>
                  <a:tcPr marL="11626" marR="11626" marT="0" marB="0" anchor="ctr"/>
                </a:tc>
                <a:tc>
                  <a:txBody>
                    <a:bodyPr/>
                    <a:lstStyle/>
                    <a:p>
                      <a:pPr algn="ctr">
                        <a:lnSpc>
                          <a:spcPct val="100000"/>
                        </a:lnSpc>
                        <a:spcAft>
                          <a:spcPts val="0"/>
                        </a:spcAft>
                      </a:pPr>
                      <a:r>
                        <a:rPr lang="ru-RU" sz="1400" b="1" dirty="0">
                          <a:effectLst>
                            <a:outerShdw blurRad="38100" dist="38100" dir="2700000" algn="tl">
                              <a:srgbClr val="000000">
                                <a:alpha val="43137"/>
                              </a:srgbClr>
                            </a:outerShdw>
                          </a:effectLst>
                          <a:latin typeface="GothamPro-Medium"/>
                        </a:rPr>
                        <a:t>71,3</a:t>
                      </a:r>
                      <a:endParaRPr lang="ru-RU" sz="1400" b="1" dirty="0">
                        <a:effectLst>
                          <a:outerShdw blurRad="38100" dist="38100" dir="2700000" algn="tl">
                            <a:srgbClr val="000000">
                              <a:alpha val="43137"/>
                            </a:srgbClr>
                          </a:outerShdw>
                        </a:effectLst>
                        <a:latin typeface="GothamPro-Medium"/>
                        <a:ea typeface="Times New Roman" panose="02020603050405020304" pitchFamily="18" charset="0"/>
                      </a:endParaRPr>
                    </a:p>
                  </a:txBody>
                  <a:tcPr marL="11626" marR="11626" marT="0" marB="0" anchor="ctr"/>
                </a:tc>
                <a:tc>
                  <a:txBody>
                    <a:bodyPr/>
                    <a:lstStyle/>
                    <a:p>
                      <a:pPr algn="ctr">
                        <a:lnSpc>
                          <a:spcPct val="100000"/>
                        </a:lnSpc>
                        <a:spcAft>
                          <a:spcPts val="0"/>
                        </a:spcAft>
                      </a:pPr>
                      <a:r>
                        <a:rPr lang="ru-RU" sz="1400" b="1" dirty="0">
                          <a:effectLst>
                            <a:outerShdw blurRad="38100" dist="38100" dir="2700000" algn="tl">
                              <a:srgbClr val="000000">
                                <a:alpha val="43137"/>
                              </a:srgbClr>
                            </a:outerShdw>
                          </a:effectLst>
                          <a:latin typeface="GothamPro-Medium"/>
                        </a:rPr>
                        <a:t>93,2</a:t>
                      </a:r>
                      <a:endParaRPr lang="ru-RU" sz="1400" b="1" dirty="0">
                        <a:effectLst>
                          <a:outerShdw blurRad="38100" dist="38100" dir="2700000" algn="tl">
                            <a:srgbClr val="000000">
                              <a:alpha val="43137"/>
                            </a:srgbClr>
                          </a:outerShdw>
                        </a:effectLst>
                        <a:latin typeface="GothamPro-Medium"/>
                        <a:ea typeface="Times New Roman" panose="02020603050405020304" pitchFamily="18" charset="0"/>
                      </a:endParaRPr>
                    </a:p>
                  </a:txBody>
                  <a:tcPr marL="11626" marR="11626" marT="0" marB="0" anchor="ctr"/>
                </a:tc>
                <a:extLst>
                  <a:ext uri="{0D108BD9-81ED-4DB2-BD59-A6C34878D82A}">
                    <a16:rowId xmlns:a16="http://schemas.microsoft.com/office/drawing/2014/main" val="1003540005"/>
                  </a:ext>
                </a:extLst>
              </a:tr>
              <a:tr h="704676">
                <a:tc>
                  <a:txBody>
                    <a:bodyPr/>
                    <a:lstStyle/>
                    <a:p>
                      <a:pPr algn="just">
                        <a:lnSpc>
                          <a:spcPct val="100000"/>
                        </a:lnSpc>
                        <a:spcAft>
                          <a:spcPts val="0"/>
                        </a:spcAft>
                      </a:pPr>
                      <a:r>
                        <a:rPr lang="ru-RU" sz="1200" dirty="0">
                          <a:effectLst/>
                          <a:latin typeface="GothamPro-Medium"/>
                        </a:rPr>
                        <a:t>Укомплектованность врачебных должностей в подразделениях, оказывающих медицинскую помощь в амбулаторных условиях (физическими лицами при коэффициенте совместительства 1,2), % в регионе</a:t>
                      </a:r>
                      <a:endParaRPr lang="ru-RU" sz="1200" dirty="0">
                        <a:effectLst/>
                        <a:latin typeface="GothamPro-Medium"/>
                        <a:ea typeface="Times New Roman" panose="02020603050405020304" pitchFamily="18" charset="0"/>
                      </a:endParaRPr>
                    </a:p>
                  </a:txBody>
                  <a:tcPr marL="11626" marR="11626" marT="0" marB="0" anchor="ctr"/>
                </a:tc>
                <a:tc>
                  <a:txBody>
                    <a:bodyPr/>
                    <a:lstStyle/>
                    <a:p>
                      <a:pPr algn="ctr">
                        <a:lnSpc>
                          <a:spcPct val="100000"/>
                        </a:lnSpc>
                        <a:spcAft>
                          <a:spcPts val="0"/>
                        </a:spcAft>
                      </a:pPr>
                      <a:r>
                        <a:rPr lang="ru-RU" sz="1200" b="1" u="none" dirty="0">
                          <a:effectLst>
                            <a:outerShdw blurRad="38100" dist="38100" dir="2700000" algn="tl">
                              <a:srgbClr val="000000">
                                <a:alpha val="43137"/>
                              </a:srgbClr>
                            </a:outerShdw>
                          </a:effectLst>
                          <a:latin typeface="GothamPro-Medium"/>
                        </a:rPr>
                        <a:t>процент</a:t>
                      </a:r>
                      <a:endParaRPr lang="ru-RU" sz="1200" b="1" u="none" dirty="0">
                        <a:effectLst>
                          <a:outerShdw blurRad="38100" dist="38100" dir="2700000" algn="tl">
                            <a:srgbClr val="000000">
                              <a:alpha val="43137"/>
                            </a:srgbClr>
                          </a:outerShdw>
                        </a:effectLst>
                        <a:latin typeface="GothamPro-Medium"/>
                        <a:ea typeface="Times New Roman" panose="02020603050405020304" pitchFamily="18" charset="0"/>
                      </a:endParaRPr>
                    </a:p>
                  </a:txBody>
                  <a:tcPr marL="11626" marR="11626" marT="0" marB="0" anchor="ctr"/>
                </a:tc>
                <a:tc>
                  <a:txBody>
                    <a:bodyPr/>
                    <a:lstStyle/>
                    <a:p>
                      <a:pPr algn="ctr">
                        <a:lnSpc>
                          <a:spcPct val="100000"/>
                        </a:lnSpc>
                        <a:spcAft>
                          <a:spcPts val="0"/>
                        </a:spcAft>
                      </a:pPr>
                      <a:r>
                        <a:rPr lang="ru-RU" sz="1400" b="1" u="none" dirty="0">
                          <a:effectLst>
                            <a:outerShdw blurRad="38100" dist="38100" dir="2700000" algn="tl">
                              <a:srgbClr val="000000">
                                <a:alpha val="43137"/>
                              </a:srgbClr>
                            </a:outerShdw>
                          </a:effectLst>
                          <a:latin typeface="GothamPro-Medium"/>
                        </a:rPr>
                        <a:t>67,9</a:t>
                      </a:r>
                    </a:p>
                  </a:txBody>
                  <a:tcPr marL="11626" marR="11626" marT="0" marB="0" anchor="ctr"/>
                </a:tc>
                <a:tc>
                  <a:txBody>
                    <a:bodyPr/>
                    <a:lstStyle/>
                    <a:p>
                      <a:pPr algn="ctr">
                        <a:lnSpc>
                          <a:spcPct val="100000"/>
                        </a:lnSpc>
                        <a:spcAft>
                          <a:spcPts val="0"/>
                        </a:spcAft>
                      </a:pPr>
                      <a:r>
                        <a:rPr lang="ru-RU" sz="1400" b="1" u="none" dirty="0">
                          <a:effectLst>
                            <a:outerShdw blurRad="38100" dist="38100" dir="2700000" algn="tl">
                              <a:srgbClr val="000000">
                                <a:alpha val="43137"/>
                              </a:srgbClr>
                            </a:outerShdw>
                          </a:effectLst>
                          <a:latin typeface="GothamPro-Medium"/>
                        </a:rPr>
                        <a:t>68,9</a:t>
                      </a:r>
                      <a:endParaRPr lang="ru-RU" sz="1400" b="1" u="none" dirty="0">
                        <a:effectLst>
                          <a:outerShdw blurRad="38100" dist="38100" dir="2700000" algn="tl">
                            <a:srgbClr val="000000">
                              <a:alpha val="43137"/>
                            </a:srgbClr>
                          </a:outerShdw>
                        </a:effectLst>
                        <a:latin typeface="GothamPro-Medium"/>
                        <a:ea typeface="Times New Roman" panose="02020603050405020304" pitchFamily="18" charset="0"/>
                      </a:endParaRPr>
                    </a:p>
                  </a:txBody>
                  <a:tcPr marL="11626" marR="11626" marT="0" marB="0" anchor="ctr"/>
                </a:tc>
                <a:tc>
                  <a:txBody>
                    <a:bodyPr/>
                    <a:lstStyle/>
                    <a:p>
                      <a:pPr algn="ctr">
                        <a:lnSpc>
                          <a:spcPct val="100000"/>
                        </a:lnSpc>
                        <a:spcAft>
                          <a:spcPts val="0"/>
                        </a:spcAft>
                      </a:pPr>
                      <a:r>
                        <a:rPr lang="ru-RU" sz="1400" b="1" u="none" dirty="0">
                          <a:effectLst>
                            <a:outerShdw blurRad="38100" dist="38100" dir="2700000" algn="tl">
                              <a:srgbClr val="000000">
                                <a:alpha val="43137"/>
                              </a:srgbClr>
                            </a:outerShdw>
                          </a:effectLst>
                          <a:latin typeface="GothamPro-Medium"/>
                        </a:rPr>
                        <a:t>82,7</a:t>
                      </a:r>
                    </a:p>
                  </a:txBody>
                  <a:tcPr marL="11626" marR="11626" marT="0" marB="0" anchor="ctr"/>
                </a:tc>
                <a:tc>
                  <a:txBody>
                    <a:bodyPr/>
                    <a:lstStyle/>
                    <a:p>
                      <a:pPr algn="ctr">
                        <a:lnSpc>
                          <a:spcPct val="100000"/>
                        </a:lnSpc>
                        <a:spcAft>
                          <a:spcPts val="0"/>
                        </a:spcAft>
                      </a:pPr>
                      <a:r>
                        <a:rPr lang="ru-RU" sz="1400" b="1" u="none" dirty="0">
                          <a:effectLst>
                            <a:outerShdw blurRad="38100" dist="38100" dir="2700000" algn="tl">
                              <a:srgbClr val="000000">
                                <a:alpha val="43137"/>
                              </a:srgbClr>
                            </a:outerShdw>
                          </a:effectLst>
                          <a:latin typeface="GothamPro-Medium"/>
                        </a:rPr>
                        <a:t>83,8</a:t>
                      </a:r>
                    </a:p>
                  </a:txBody>
                  <a:tcPr marL="11626" marR="11626" marT="0" marB="0" anchor="ctr"/>
                </a:tc>
                <a:tc>
                  <a:txBody>
                    <a:bodyPr/>
                    <a:lstStyle/>
                    <a:p>
                      <a:pPr algn="ctr">
                        <a:lnSpc>
                          <a:spcPct val="100000"/>
                        </a:lnSpc>
                        <a:spcAft>
                          <a:spcPts val="0"/>
                        </a:spcAft>
                      </a:pPr>
                      <a:r>
                        <a:rPr lang="ru-RU" sz="1400" b="1" u="none" dirty="0">
                          <a:effectLst>
                            <a:outerShdw blurRad="38100" dist="38100" dir="2700000" algn="tl">
                              <a:srgbClr val="000000">
                                <a:alpha val="43137"/>
                              </a:srgbClr>
                            </a:outerShdw>
                          </a:effectLst>
                          <a:latin typeface="GothamPro-Medium"/>
                        </a:rPr>
                        <a:t>85,9</a:t>
                      </a:r>
                    </a:p>
                  </a:txBody>
                  <a:tcPr marL="11626" marR="11626" marT="0" marB="0" anchor="ctr"/>
                </a:tc>
                <a:tc>
                  <a:txBody>
                    <a:bodyPr/>
                    <a:lstStyle/>
                    <a:p>
                      <a:pPr algn="ctr">
                        <a:lnSpc>
                          <a:spcPct val="100000"/>
                        </a:lnSpc>
                        <a:spcAft>
                          <a:spcPts val="0"/>
                        </a:spcAft>
                      </a:pPr>
                      <a:r>
                        <a:rPr lang="ru-RU" sz="1400" b="1" u="none" dirty="0">
                          <a:effectLst>
                            <a:outerShdw blurRad="38100" dist="38100" dir="2700000" algn="tl">
                              <a:srgbClr val="000000">
                                <a:alpha val="43137"/>
                              </a:srgbClr>
                            </a:outerShdw>
                          </a:effectLst>
                          <a:latin typeface="GothamPro-Medium"/>
                        </a:rPr>
                        <a:t>88,1</a:t>
                      </a:r>
                    </a:p>
                  </a:txBody>
                  <a:tcPr marL="11626" marR="11626" marT="0" marB="0" anchor="ctr"/>
                </a:tc>
                <a:tc>
                  <a:txBody>
                    <a:bodyPr/>
                    <a:lstStyle/>
                    <a:p>
                      <a:pPr algn="ctr">
                        <a:lnSpc>
                          <a:spcPct val="100000"/>
                        </a:lnSpc>
                        <a:spcAft>
                          <a:spcPts val="0"/>
                        </a:spcAft>
                      </a:pPr>
                      <a:r>
                        <a:rPr lang="ru-RU" sz="1400" b="1" u="none" dirty="0">
                          <a:effectLst>
                            <a:outerShdw blurRad="38100" dist="38100" dir="2700000" algn="tl">
                              <a:srgbClr val="000000">
                                <a:alpha val="43137"/>
                              </a:srgbClr>
                            </a:outerShdw>
                          </a:effectLst>
                          <a:latin typeface="GothamPro-Medium"/>
                        </a:rPr>
                        <a:t>91,5</a:t>
                      </a:r>
                    </a:p>
                  </a:txBody>
                  <a:tcPr marL="11626" marR="11626" marT="0" marB="0" anchor="ctr"/>
                </a:tc>
                <a:tc>
                  <a:txBody>
                    <a:bodyPr/>
                    <a:lstStyle/>
                    <a:p>
                      <a:pPr algn="ctr">
                        <a:lnSpc>
                          <a:spcPct val="100000"/>
                        </a:lnSpc>
                        <a:spcAft>
                          <a:spcPts val="0"/>
                        </a:spcAft>
                      </a:pPr>
                      <a:r>
                        <a:rPr lang="ru-RU" sz="1400" b="1" u="none" dirty="0">
                          <a:effectLst>
                            <a:outerShdw blurRad="38100" dist="38100" dir="2700000" algn="tl">
                              <a:srgbClr val="000000">
                                <a:alpha val="43137"/>
                              </a:srgbClr>
                            </a:outerShdw>
                          </a:effectLst>
                          <a:latin typeface="GothamPro-Medium"/>
                        </a:rPr>
                        <a:t>94,8</a:t>
                      </a:r>
                    </a:p>
                  </a:txBody>
                  <a:tcPr marL="11626" marR="11626" marT="0" marB="0" anchor="ctr"/>
                </a:tc>
                <a:extLst>
                  <a:ext uri="{0D108BD9-81ED-4DB2-BD59-A6C34878D82A}">
                    <a16:rowId xmlns:a16="http://schemas.microsoft.com/office/drawing/2014/main" val="852278412"/>
                  </a:ext>
                </a:extLst>
              </a:tr>
            </a:tbl>
          </a:graphicData>
        </a:graphic>
      </p:graphicFrame>
      <p:sp>
        <p:nvSpPr>
          <p:cNvPr id="6" name="Прямоугольник 5"/>
          <p:cNvSpPr/>
          <p:nvPr/>
        </p:nvSpPr>
        <p:spPr>
          <a:xfrm>
            <a:off x="1379971" y="221067"/>
            <a:ext cx="4538805" cy="707886"/>
          </a:xfrm>
          <a:prstGeom prst="rect">
            <a:avLst/>
          </a:prstGeom>
        </p:spPr>
        <p:txBody>
          <a:bodyPr wrap="square">
            <a:spAutoFit/>
          </a:bodyPr>
          <a:lstStyle/>
          <a:p>
            <a:r>
              <a:rPr lang="ru-RU" sz="2000" dirty="0">
                <a:solidFill>
                  <a:srgbClr val="1F1F1F"/>
                </a:solidFill>
                <a:effectLst>
                  <a:outerShdw blurRad="38100" dist="38100" dir="2700000" algn="tl">
                    <a:schemeClr val="bg1">
                      <a:alpha val="43000"/>
                    </a:schemeClr>
                  </a:outerShdw>
                </a:effectLst>
                <a:latin typeface="GothamPro-Light"/>
              </a:rPr>
              <a:t>Ханты-Мансийский </a:t>
            </a:r>
            <a:br>
              <a:rPr lang="ru-RU" sz="2000" dirty="0">
                <a:solidFill>
                  <a:srgbClr val="1F1F1F"/>
                </a:solidFill>
                <a:effectLst>
                  <a:outerShdw blurRad="38100" dist="38100" dir="2700000" algn="tl">
                    <a:schemeClr val="bg1">
                      <a:alpha val="43000"/>
                    </a:schemeClr>
                  </a:outerShdw>
                </a:effectLst>
                <a:latin typeface="GothamPro-Light"/>
              </a:rPr>
            </a:br>
            <a:r>
              <a:rPr lang="ru-RU" sz="2000" dirty="0">
                <a:solidFill>
                  <a:srgbClr val="1F1F1F"/>
                </a:solidFill>
                <a:effectLst>
                  <a:outerShdw blurRad="38100" dist="38100" dir="2700000" algn="tl">
                    <a:schemeClr val="bg1">
                      <a:alpha val="43000"/>
                    </a:schemeClr>
                  </a:outerShdw>
                </a:effectLst>
                <a:latin typeface="GothamPro-Light"/>
              </a:rPr>
              <a:t>автономной округ - Югра</a:t>
            </a:r>
            <a:endParaRPr lang="ru-RU" sz="2000" dirty="0">
              <a:effectLst>
                <a:outerShdw blurRad="38100" dist="38100" dir="2700000" algn="tl">
                  <a:schemeClr val="bg1">
                    <a:alpha val="43000"/>
                  </a:schemeClr>
                </a:outerShdw>
              </a:effectLst>
            </a:endParaRPr>
          </a:p>
        </p:txBody>
      </p:sp>
      <p:sp>
        <p:nvSpPr>
          <p:cNvPr id="8" name="Прямоугольник с одним вырезанным углом 4"/>
          <p:cNvSpPr/>
          <p:nvPr/>
        </p:nvSpPr>
        <p:spPr>
          <a:xfrm flipH="1" flipV="1">
            <a:off x="4966636" y="1155493"/>
            <a:ext cx="7225360" cy="1135317"/>
          </a:xfrm>
          <a:custGeom>
            <a:avLst/>
            <a:gdLst>
              <a:gd name="connsiteX0" fmla="*/ 0 w 5531318"/>
              <a:gd name="connsiteY0" fmla="*/ 0 h 712270"/>
              <a:gd name="connsiteX1" fmla="*/ 5412604 w 5531318"/>
              <a:gd name="connsiteY1" fmla="*/ 0 h 712270"/>
              <a:gd name="connsiteX2" fmla="*/ 5531318 w 5531318"/>
              <a:gd name="connsiteY2" fmla="*/ 118714 h 712270"/>
              <a:gd name="connsiteX3" fmla="*/ 5531318 w 5531318"/>
              <a:gd name="connsiteY3" fmla="*/ 712270 h 712270"/>
              <a:gd name="connsiteX4" fmla="*/ 0 w 5531318"/>
              <a:gd name="connsiteY4" fmla="*/ 712270 h 712270"/>
              <a:gd name="connsiteX5" fmla="*/ 0 w 5531318"/>
              <a:gd name="connsiteY5" fmla="*/ 0 h 712270"/>
              <a:gd name="connsiteX0" fmla="*/ 0 w 5540943"/>
              <a:gd name="connsiteY0" fmla="*/ 0 h 712270"/>
              <a:gd name="connsiteX1" fmla="*/ 5412604 w 5540943"/>
              <a:gd name="connsiteY1" fmla="*/ 0 h 712270"/>
              <a:gd name="connsiteX2" fmla="*/ 5540943 w 5540943"/>
              <a:gd name="connsiteY2" fmla="*/ 368971 h 712270"/>
              <a:gd name="connsiteX3" fmla="*/ 5531318 w 5540943"/>
              <a:gd name="connsiteY3" fmla="*/ 712270 h 712270"/>
              <a:gd name="connsiteX4" fmla="*/ 0 w 5540943"/>
              <a:gd name="connsiteY4" fmla="*/ 712270 h 712270"/>
              <a:gd name="connsiteX5" fmla="*/ 0 w 5540943"/>
              <a:gd name="connsiteY5" fmla="*/ 0 h 712270"/>
              <a:gd name="connsiteX0" fmla="*/ 0 w 5540943"/>
              <a:gd name="connsiteY0" fmla="*/ 9625 h 721895"/>
              <a:gd name="connsiteX1" fmla="*/ 5200848 w 5540943"/>
              <a:gd name="connsiteY1" fmla="*/ 0 h 721895"/>
              <a:gd name="connsiteX2" fmla="*/ 5540943 w 5540943"/>
              <a:gd name="connsiteY2" fmla="*/ 378596 h 721895"/>
              <a:gd name="connsiteX3" fmla="*/ 5531318 w 5540943"/>
              <a:gd name="connsiteY3" fmla="*/ 721895 h 721895"/>
              <a:gd name="connsiteX4" fmla="*/ 0 w 5540943"/>
              <a:gd name="connsiteY4" fmla="*/ 721895 h 721895"/>
              <a:gd name="connsiteX5" fmla="*/ 0 w 5540943"/>
              <a:gd name="connsiteY5" fmla="*/ 9625 h 721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40943" h="721895">
                <a:moveTo>
                  <a:pt x="0" y="9625"/>
                </a:moveTo>
                <a:lnTo>
                  <a:pt x="5200848" y="0"/>
                </a:lnTo>
                <a:lnTo>
                  <a:pt x="5540943" y="378596"/>
                </a:lnTo>
                <a:lnTo>
                  <a:pt x="5531318" y="721895"/>
                </a:lnTo>
                <a:lnTo>
                  <a:pt x="0" y="721895"/>
                </a:lnTo>
                <a:lnTo>
                  <a:pt x="0" y="9625"/>
                </a:lnTo>
                <a:close/>
              </a:path>
            </a:pathLst>
          </a:custGeom>
          <a:solidFill>
            <a:srgbClr val="B3D9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Заголовок 1"/>
          <p:cNvSpPr txBox="1">
            <a:spLocks/>
          </p:cNvSpPr>
          <p:nvPr/>
        </p:nvSpPr>
        <p:spPr>
          <a:xfrm>
            <a:off x="3561347" y="1155500"/>
            <a:ext cx="8630652" cy="1062774"/>
          </a:xfrm>
          <a:prstGeom prst="snipRound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ru-RU" sz="2400" dirty="0">
                <a:effectLst>
                  <a:outerShdw blurRad="38100" dist="38100" dir="2700000" algn="tl">
                    <a:schemeClr val="accent5">
                      <a:alpha val="43000"/>
                    </a:schemeClr>
                  </a:outerShdw>
                </a:effectLst>
                <a:latin typeface="GothamPro-Light"/>
              </a:rPr>
              <a:t>Обеспечение медицинских организаций </a:t>
            </a:r>
            <a:br>
              <a:rPr lang="ru-RU" sz="2400" dirty="0">
                <a:effectLst>
                  <a:outerShdw blurRad="38100" dist="38100" dir="2700000" algn="tl">
                    <a:schemeClr val="accent5">
                      <a:alpha val="43000"/>
                    </a:schemeClr>
                  </a:outerShdw>
                </a:effectLst>
                <a:latin typeface="GothamPro-Light"/>
              </a:rPr>
            </a:br>
            <a:r>
              <a:rPr lang="ru-RU" sz="2400" dirty="0">
                <a:effectLst>
                  <a:outerShdw blurRad="38100" dist="38100" dir="2700000" algn="tl">
                    <a:schemeClr val="accent5">
                      <a:alpha val="43000"/>
                    </a:schemeClr>
                  </a:outerShdw>
                </a:effectLst>
                <a:latin typeface="GothamPro-Light"/>
              </a:rPr>
              <a:t>Ханты-Мансийского автономного округа – Югры квалифицированными кадрами</a:t>
            </a:r>
          </a:p>
        </p:txBody>
      </p:sp>
    </p:spTree>
    <p:extLst>
      <p:ext uri="{BB962C8B-B14F-4D97-AF65-F5344CB8AC3E}">
        <p14:creationId xmlns:p14="http://schemas.microsoft.com/office/powerpoint/2010/main" val="30983161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3"/>
          <p:cNvSpPr>
            <a:spLocks noChangeArrowheads="1"/>
          </p:cNvSpPr>
          <p:nvPr/>
        </p:nvSpPr>
        <p:spPr bwMode="auto">
          <a:xfrm>
            <a:off x="4059238" y="20589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a:ln>
                  <a:noFill/>
                </a:ln>
                <a:solidFill>
                  <a:schemeClr val="tx1"/>
                </a:solidFill>
                <a:effectLst/>
                <a:latin typeface="Arial" panose="020B0604020202020204" pitchFamily="34" charset="0"/>
              </a:rPr>
              <a:t/>
            </a:r>
            <a:br>
              <a:rPr kumimoji="0" lang="ru-RU" altLang="ru-RU" sz="1800" b="0" i="0" u="none" strike="noStrike" cap="none" normalizeH="0" baseline="0">
                <a:ln>
                  <a:noFill/>
                </a:ln>
                <a:solidFill>
                  <a:schemeClr val="tx1"/>
                </a:solidFill>
                <a:effectLst/>
                <a:latin typeface="Arial" panose="020B0604020202020204" pitchFamily="34" charset="0"/>
              </a:rPr>
            </a:b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6" name="Прямоугольник 5"/>
          <p:cNvSpPr/>
          <p:nvPr/>
        </p:nvSpPr>
        <p:spPr>
          <a:xfrm>
            <a:off x="1379971" y="221067"/>
            <a:ext cx="4538805" cy="707886"/>
          </a:xfrm>
          <a:prstGeom prst="rect">
            <a:avLst/>
          </a:prstGeom>
        </p:spPr>
        <p:txBody>
          <a:bodyPr wrap="square">
            <a:spAutoFit/>
          </a:bodyPr>
          <a:lstStyle/>
          <a:p>
            <a:r>
              <a:rPr lang="ru-RU" sz="2000" dirty="0">
                <a:solidFill>
                  <a:srgbClr val="1F1F1F"/>
                </a:solidFill>
                <a:effectLst>
                  <a:outerShdw blurRad="38100" dist="38100" dir="2700000" algn="tl">
                    <a:schemeClr val="bg1">
                      <a:alpha val="43000"/>
                    </a:schemeClr>
                  </a:outerShdw>
                </a:effectLst>
                <a:latin typeface="GothamPro-Light"/>
              </a:rPr>
              <a:t>Ханты-Мансийский </a:t>
            </a:r>
            <a:br>
              <a:rPr lang="ru-RU" sz="2000" dirty="0">
                <a:solidFill>
                  <a:srgbClr val="1F1F1F"/>
                </a:solidFill>
                <a:effectLst>
                  <a:outerShdw blurRad="38100" dist="38100" dir="2700000" algn="tl">
                    <a:schemeClr val="bg1">
                      <a:alpha val="43000"/>
                    </a:schemeClr>
                  </a:outerShdw>
                </a:effectLst>
                <a:latin typeface="GothamPro-Light"/>
              </a:rPr>
            </a:br>
            <a:r>
              <a:rPr lang="ru-RU" sz="2000" dirty="0">
                <a:solidFill>
                  <a:srgbClr val="1F1F1F"/>
                </a:solidFill>
                <a:effectLst>
                  <a:outerShdw blurRad="38100" dist="38100" dir="2700000" algn="tl">
                    <a:schemeClr val="bg1">
                      <a:alpha val="43000"/>
                    </a:schemeClr>
                  </a:outerShdw>
                </a:effectLst>
                <a:latin typeface="GothamPro-Light"/>
              </a:rPr>
              <a:t>автономной округ - Югра</a:t>
            </a:r>
            <a:endParaRPr lang="ru-RU" sz="2000" dirty="0">
              <a:effectLst>
                <a:outerShdw blurRad="38100" dist="38100" dir="2700000" algn="tl">
                  <a:schemeClr val="bg1">
                    <a:alpha val="43000"/>
                  </a:schemeClr>
                </a:outerShdw>
              </a:effectLst>
            </a:endParaRPr>
          </a:p>
        </p:txBody>
      </p:sp>
      <p:sp>
        <p:nvSpPr>
          <p:cNvPr id="7" name="Прямоугольник с одним вырезанным углом 4"/>
          <p:cNvSpPr/>
          <p:nvPr/>
        </p:nvSpPr>
        <p:spPr>
          <a:xfrm flipH="1" flipV="1">
            <a:off x="3705726" y="1155492"/>
            <a:ext cx="8486270" cy="1135317"/>
          </a:xfrm>
          <a:custGeom>
            <a:avLst/>
            <a:gdLst>
              <a:gd name="connsiteX0" fmla="*/ 0 w 5531318"/>
              <a:gd name="connsiteY0" fmla="*/ 0 h 712270"/>
              <a:gd name="connsiteX1" fmla="*/ 5412604 w 5531318"/>
              <a:gd name="connsiteY1" fmla="*/ 0 h 712270"/>
              <a:gd name="connsiteX2" fmla="*/ 5531318 w 5531318"/>
              <a:gd name="connsiteY2" fmla="*/ 118714 h 712270"/>
              <a:gd name="connsiteX3" fmla="*/ 5531318 w 5531318"/>
              <a:gd name="connsiteY3" fmla="*/ 712270 h 712270"/>
              <a:gd name="connsiteX4" fmla="*/ 0 w 5531318"/>
              <a:gd name="connsiteY4" fmla="*/ 712270 h 712270"/>
              <a:gd name="connsiteX5" fmla="*/ 0 w 5531318"/>
              <a:gd name="connsiteY5" fmla="*/ 0 h 712270"/>
              <a:gd name="connsiteX0" fmla="*/ 0 w 5540943"/>
              <a:gd name="connsiteY0" fmla="*/ 0 h 712270"/>
              <a:gd name="connsiteX1" fmla="*/ 5412604 w 5540943"/>
              <a:gd name="connsiteY1" fmla="*/ 0 h 712270"/>
              <a:gd name="connsiteX2" fmla="*/ 5540943 w 5540943"/>
              <a:gd name="connsiteY2" fmla="*/ 368971 h 712270"/>
              <a:gd name="connsiteX3" fmla="*/ 5531318 w 5540943"/>
              <a:gd name="connsiteY3" fmla="*/ 712270 h 712270"/>
              <a:gd name="connsiteX4" fmla="*/ 0 w 5540943"/>
              <a:gd name="connsiteY4" fmla="*/ 712270 h 712270"/>
              <a:gd name="connsiteX5" fmla="*/ 0 w 5540943"/>
              <a:gd name="connsiteY5" fmla="*/ 0 h 712270"/>
              <a:gd name="connsiteX0" fmla="*/ 0 w 5540943"/>
              <a:gd name="connsiteY0" fmla="*/ 9625 h 721895"/>
              <a:gd name="connsiteX1" fmla="*/ 5200848 w 5540943"/>
              <a:gd name="connsiteY1" fmla="*/ 0 h 721895"/>
              <a:gd name="connsiteX2" fmla="*/ 5540943 w 5540943"/>
              <a:gd name="connsiteY2" fmla="*/ 378596 h 721895"/>
              <a:gd name="connsiteX3" fmla="*/ 5531318 w 5540943"/>
              <a:gd name="connsiteY3" fmla="*/ 721895 h 721895"/>
              <a:gd name="connsiteX4" fmla="*/ 0 w 5540943"/>
              <a:gd name="connsiteY4" fmla="*/ 721895 h 721895"/>
              <a:gd name="connsiteX5" fmla="*/ 0 w 5540943"/>
              <a:gd name="connsiteY5" fmla="*/ 9625 h 721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40943" h="721895">
                <a:moveTo>
                  <a:pt x="0" y="9625"/>
                </a:moveTo>
                <a:lnTo>
                  <a:pt x="5200848" y="0"/>
                </a:lnTo>
                <a:lnTo>
                  <a:pt x="5540943" y="378596"/>
                </a:lnTo>
                <a:lnTo>
                  <a:pt x="5531318" y="721895"/>
                </a:lnTo>
                <a:lnTo>
                  <a:pt x="0" y="721895"/>
                </a:lnTo>
                <a:lnTo>
                  <a:pt x="0" y="9625"/>
                </a:lnTo>
                <a:close/>
              </a:path>
            </a:pathLst>
          </a:custGeom>
          <a:solidFill>
            <a:srgbClr val="B3D9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Заголовок 1"/>
          <p:cNvSpPr txBox="1">
            <a:spLocks/>
          </p:cNvSpPr>
          <p:nvPr/>
        </p:nvSpPr>
        <p:spPr>
          <a:xfrm>
            <a:off x="3561347" y="1155500"/>
            <a:ext cx="8630652" cy="1062774"/>
          </a:xfrm>
          <a:prstGeom prst="snipRound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ru-RU" sz="2400" dirty="0">
                <a:effectLst>
                  <a:outerShdw blurRad="38100" dist="38100" dir="2700000" algn="tl">
                    <a:schemeClr val="accent5">
                      <a:alpha val="43000"/>
                    </a:schemeClr>
                  </a:outerShdw>
                </a:effectLst>
                <a:latin typeface="GothamPro-Light"/>
              </a:rPr>
              <a:t>Создание единого цифрового контура в здравоохранении на основе единой государственной информационной системы в сфере здравоохранения</a:t>
            </a:r>
          </a:p>
        </p:txBody>
      </p:sp>
      <p:graphicFrame>
        <p:nvGraphicFramePr>
          <p:cNvPr id="9" name="Схема 8"/>
          <p:cNvGraphicFramePr/>
          <p:nvPr>
            <p:extLst>
              <p:ext uri="{D42A27DB-BD31-4B8C-83A1-F6EECF244321}">
                <p14:modId xmlns:p14="http://schemas.microsoft.com/office/powerpoint/2010/main" val="720660281"/>
              </p:ext>
            </p:extLst>
          </p:nvPr>
        </p:nvGraphicFramePr>
        <p:xfrm>
          <a:off x="325920" y="1703084"/>
          <a:ext cx="11586946" cy="33924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468327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3"/>
          <p:cNvSpPr>
            <a:spLocks noChangeArrowheads="1"/>
          </p:cNvSpPr>
          <p:nvPr/>
        </p:nvSpPr>
        <p:spPr bwMode="auto">
          <a:xfrm>
            <a:off x="4059238" y="20589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Arial" panose="020B0604020202020204" pitchFamily="34" charset="0"/>
              </a:rPr>
              <a:t/>
            </a:r>
            <a:br>
              <a:rPr kumimoji="0" lang="ru-RU" altLang="ru-RU" sz="1800" b="0" i="0" u="none" strike="noStrike" cap="none" normalizeH="0" baseline="0" smtClean="0">
                <a:ln>
                  <a:noFill/>
                </a:ln>
                <a:solidFill>
                  <a:schemeClr val="tx1"/>
                </a:solidFill>
                <a:effectLst/>
                <a:latin typeface="Arial" panose="020B0604020202020204" pitchFamily="34" charset="0"/>
              </a:rPr>
            </a:br>
            <a:endParaRPr kumimoji="0" lang="ru-RU" altLang="ru-RU" sz="1800" b="0" i="0" u="none" strike="noStrike" cap="none" normalizeH="0" baseline="0" smtClean="0">
              <a:ln>
                <a:noFill/>
              </a:ln>
              <a:solidFill>
                <a:schemeClr val="tx1"/>
              </a:solidFill>
              <a:effectLst/>
              <a:latin typeface="Arial" panose="020B0604020202020204" pitchFamily="34" charset="0"/>
            </a:endParaRPr>
          </a:p>
        </p:txBody>
      </p:sp>
      <p:sp>
        <p:nvSpPr>
          <p:cNvPr id="5" name="Прямоугольник 4"/>
          <p:cNvSpPr/>
          <p:nvPr/>
        </p:nvSpPr>
        <p:spPr>
          <a:xfrm>
            <a:off x="1379971" y="221067"/>
            <a:ext cx="4538805" cy="707886"/>
          </a:xfrm>
          <a:prstGeom prst="rect">
            <a:avLst/>
          </a:prstGeom>
        </p:spPr>
        <p:txBody>
          <a:bodyPr wrap="square">
            <a:spAutoFit/>
          </a:bodyPr>
          <a:lstStyle/>
          <a:p>
            <a:r>
              <a:rPr lang="ru-RU" sz="2000" dirty="0" smtClean="0">
                <a:solidFill>
                  <a:srgbClr val="1F1F1F"/>
                </a:solidFill>
                <a:effectLst>
                  <a:outerShdw blurRad="38100" dist="38100" dir="2700000" algn="tl">
                    <a:schemeClr val="bg1">
                      <a:alpha val="43000"/>
                    </a:schemeClr>
                  </a:outerShdw>
                </a:effectLst>
                <a:latin typeface="GothamPro-Light"/>
              </a:rPr>
              <a:t>Ханты-Мансийский </a:t>
            </a:r>
            <a:br>
              <a:rPr lang="ru-RU" sz="2000" dirty="0" smtClean="0">
                <a:solidFill>
                  <a:srgbClr val="1F1F1F"/>
                </a:solidFill>
                <a:effectLst>
                  <a:outerShdw blurRad="38100" dist="38100" dir="2700000" algn="tl">
                    <a:schemeClr val="bg1">
                      <a:alpha val="43000"/>
                    </a:schemeClr>
                  </a:outerShdw>
                </a:effectLst>
                <a:latin typeface="GothamPro-Light"/>
              </a:rPr>
            </a:br>
            <a:r>
              <a:rPr lang="ru-RU" sz="2000" dirty="0" smtClean="0">
                <a:solidFill>
                  <a:srgbClr val="1F1F1F"/>
                </a:solidFill>
                <a:effectLst>
                  <a:outerShdw blurRad="38100" dist="38100" dir="2700000" algn="tl">
                    <a:schemeClr val="bg1">
                      <a:alpha val="43000"/>
                    </a:schemeClr>
                  </a:outerShdw>
                </a:effectLst>
                <a:latin typeface="GothamPro-Light"/>
              </a:rPr>
              <a:t>автономной округ - Югра</a:t>
            </a:r>
            <a:endParaRPr lang="ru-RU" sz="2000" dirty="0">
              <a:effectLst>
                <a:outerShdw blurRad="38100" dist="38100" dir="2700000" algn="tl">
                  <a:schemeClr val="bg1">
                    <a:alpha val="43000"/>
                  </a:schemeClr>
                </a:outerShdw>
              </a:effectLst>
            </a:endParaRPr>
          </a:p>
        </p:txBody>
      </p:sp>
      <p:sp>
        <p:nvSpPr>
          <p:cNvPr id="6" name="Прямоугольник с одним вырезанным углом 4"/>
          <p:cNvSpPr/>
          <p:nvPr/>
        </p:nvSpPr>
        <p:spPr>
          <a:xfrm flipH="1" flipV="1">
            <a:off x="3705726" y="1155492"/>
            <a:ext cx="8486270" cy="1135317"/>
          </a:xfrm>
          <a:custGeom>
            <a:avLst/>
            <a:gdLst>
              <a:gd name="connsiteX0" fmla="*/ 0 w 5531318"/>
              <a:gd name="connsiteY0" fmla="*/ 0 h 712270"/>
              <a:gd name="connsiteX1" fmla="*/ 5412604 w 5531318"/>
              <a:gd name="connsiteY1" fmla="*/ 0 h 712270"/>
              <a:gd name="connsiteX2" fmla="*/ 5531318 w 5531318"/>
              <a:gd name="connsiteY2" fmla="*/ 118714 h 712270"/>
              <a:gd name="connsiteX3" fmla="*/ 5531318 w 5531318"/>
              <a:gd name="connsiteY3" fmla="*/ 712270 h 712270"/>
              <a:gd name="connsiteX4" fmla="*/ 0 w 5531318"/>
              <a:gd name="connsiteY4" fmla="*/ 712270 h 712270"/>
              <a:gd name="connsiteX5" fmla="*/ 0 w 5531318"/>
              <a:gd name="connsiteY5" fmla="*/ 0 h 712270"/>
              <a:gd name="connsiteX0" fmla="*/ 0 w 5540943"/>
              <a:gd name="connsiteY0" fmla="*/ 0 h 712270"/>
              <a:gd name="connsiteX1" fmla="*/ 5412604 w 5540943"/>
              <a:gd name="connsiteY1" fmla="*/ 0 h 712270"/>
              <a:gd name="connsiteX2" fmla="*/ 5540943 w 5540943"/>
              <a:gd name="connsiteY2" fmla="*/ 368971 h 712270"/>
              <a:gd name="connsiteX3" fmla="*/ 5531318 w 5540943"/>
              <a:gd name="connsiteY3" fmla="*/ 712270 h 712270"/>
              <a:gd name="connsiteX4" fmla="*/ 0 w 5540943"/>
              <a:gd name="connsiteY4" fmla="*/ 712270 h 712270"/>
              <a:gd name="connsiteX5" fmla="*/ 0 w 5540943"/>
              <a:gd name="connsiteY5" fmla="*/ 0 h 712270"/>
              <a:gd name="connsiteX0" fmla="*/ 0 w 5540943"/>
              <a:gd name="connsiteY0" fmla="*/ 9625 h 721895"/>
              <a:gd name="connsiteX1" fmla="*/ 5200848 w 5540943"/>
              <a:gd name="connsiteY1" fmla="*/ 0 h 721895"/>
              <a:gd name="connsiteX2" fmla="*/ 5540943 w 5540943"/>
              <a:gd name="connsiteY2" fmla="*/ 378596 h 721895"/>
              <a:gd name="connsiteX3" fmla="*/ 5531318 w 5540943"/>
              <a:gd name="connsiteY3" fmla="*/ 721895 h 721895"/>
              <a:gd name="connsiteX4" fmla="*/ 0 w 5540943"/>
              <a:gd name="connsiteY4" fmla="*/ 721895 h 721895"/>
              <a:gd name="connsiteX5" fmla="*/ 0 w 5540943"/>
              <a:gd name="connsiteY5" fmla="*/ 9625 h 721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40943" h="721895">
                <a:moveTo>
                  <a:pt x="0" y="9625"/>
                </a:moveTo>
                <a:lnTo>
                  <a:pt x="5200848" y="0"/>
                </a:lnTo>
                <a:lnTo>
                  <a:pt x="5540943" y="378596"/>
                </a:lnTo>
                <a:lnTo>
                  <a:pt x="5531318" y="721895"/>
                </a:lnTo>
                <a:lnTo>
                  <a:pt x="0" y="721895"/>
                </a:lnTo>
                <a:lnTo>
                  <a:pt x="0" y="9625"/>
                </a:lnTo>
                <a:close/>
              </a:path>
            </a:pathLst>
          </a:custGeom>
          <a:solidFill>
            <a:srgbClr val="B3D9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Заголовок 1"/>
          <p:cNvSpPr txBox="1">
            <a:spLocks/>
          </p:cNvSpPr>
          <p:nvPr/>
        </p:nvSpPr>
        <p:spPr>
          <a:xfrm>
            <a:off x="3561347" y="1155500"/>
            <a:ext cx="8630652" cy="1062774"/>
          </a:xfrm>
          <a:prstGeom prst="snipRound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ru-RU" sz="2400" dirty="0">
                <a:effectLst>
                  <a:outerShdw blurRad="38100" dist="38100" dir="2700000" algn="tl">
                    <a:schemeClr val="accent5">
                      <a:alpha val="43000"/>
                    </a:schemeClr>
                  </a:outerShdw>
                </a:effectLst>
                <a:latin typeface="GothamPro-Light"/>
              </a:rPr>
              <a:t>Создание единого цифрового контура в здравоохранении на основе единой государственной информационной системы в сфере здравоохранения</a:t>
            </a:r>
          </a:p>
        </p:txBody>
      </p:sp>
      <p:graphicFrame>
        <p:nvGraphicFramePr>
          <p:cNvPr id="2" name="Схема 1"/>
          <p:cNvGraphicFramePr/>
          <p:nvPr>
            <p:extLst>
              <p:ext uri="{D42A27DB-BD31-4B8C-83A1-F6EECF244321}">
                <p14:modId xmlns:p14="http://schemas.microsoft.com/office/powerpoint/2010/main" val="1165396981"/>
              </p:ext>
            </p:extLst>
          </p:nvPr>
        </p:nvGraphicFramePr>
        <p:xfrm>
          <a:off x="251912" y="2517348"/>
          <a:ext cx="11683414" cy="40811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Прямоугольник 7">
            <a:extLst>
              <a:ext uri="{FF2B5EF4-FFF2-40B4-BE49-F238E27FC236}">
                <a16:creationId xmlns:a16="http://schemas.microsoft.com/office/drawing/2014/main" id="{62343EF8-8CFB-48E3-8C74-E27363755075}"/>
              </a:ext>
            </a:extLst>
          </p:cNvPr>
          <p:cNvSpPr/>
          <p:nvPr/>
        </p:nvSpPr>
        <p:spPr>
          <a:xfrm>
            <a:off x="251909" y="2142411"/>
            <a:ext cx="3523913" cy="369332"/>
          </a:xfrm>
          <a:prstGeom prst="rect">
            <a:avLst/>
          </a:prstGeom>
        </p:spPr>
        <p:txBody>
          <a:bodyPr wrap="none">
            <a:spAutoFit/>
          </a:bodyPr>
          <a:lstStyle/>
          <a:p>
            <a:r>
              <a:rPr lang="ru-RU" b="1" dirty="0">
                <a:solidFill>
                  <a:srgbClr val="000000"/>
                </a:solidFill>
                <a:effectLst>
                  <a:outerShdw blurRad="38100" dist="38100" dir="2700000" algn="tl">
                    <a:schemeClr val="tx1">
                      <a:alpha val="68000"/>
                    </a:schemeClr>
                  </a:outerShdw>
                </a:effectLst>
                <a:latin typeface="GothamPro-Light"/>
              </a:rPr>
              <a:t>ОСНОВНЫЕ МЕРОПРИЯТИЯ </a:t>
            </a:r>
            <a:endParaRPr lang="ru-RU" dirty="0">
              <a:effectLst>
                <a:outerShdw blurRad="38100" dist="38100" dir="2700000" algn="tl">
                  <a:schemeClr val="tx1">
                    <a:alpha val="68000"/>
                  </a:schemeClr>
                </a:outerShdw>
              </a:effectLst>
              <a:latin typeface="GothamPro-Light"/>
            </a:endParaRPr>
          </a:p>
        </p:txBody>
      </p:sp>
    </p:spTree>
    <p:extLst>
      <p:ext uri="{BB962C8B-B14F-4D97-AF65-F5344CB8AC3E}">
        <p14:creationId xmlns:p14="http://schemas.microsoft.com/office/powerpoint/2010/main" val="26703707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3"/>
          <p:cNvSpPr>
            <a:spLocks noChangeArrowheads="1"/>
          </p:cNvSpPr>
          <p:nvPr/>
        </p:nvSpPr>
        <p:spPr bwMode="auto">
          <a:xfrm>
            <a:off x="4059238" y="20589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Arial" panose="020B0604020202020204" pitchFamily="34" charset="0"/>
              </a:rPr>
              <a:t/>
            </a:r>
            <a:br>
              <a:rPr kumimoji="0" lang="ru-RU" altLang="ru-RU" sz="1800" b="0" i="0" u="none" strike="noStrike" cap="none" normalizeH="0" baseline="0" smtClean="0">
                <a:ln>
                  <a:noFill/>
                </a:ln>
                <a:solidFill>
                  <a:schemeClr val="tx1"/>
                </a:solidFill>
                <a:effectLst/>
                <a:latin typeface="Arial" panose="020B0604020202020204" pitchFamily="34" charset="0"/>
              </a:rPr>
            </a:br>
            <a:endParaRPr kumimoji="0" lang="ru-RU" altLang="ru-RU" sz="1800" b="0" i="0" u="none" strike="noStrike" cap="none" normalizeH="0" baseline="0" smtClean="0">
              <a:ln>
                <a:noFill/>
              </a:ln>
              <a:solidFill>
                <a:schemeClr val="tx1"/>
              </a:solidFill>
              <a:effectLst/>
              <a:latin typeface="Arial" panose="020B0604020202020204" pitchFamily="34" charset="0"/>
            </a:endParaRPr>
          </a:p>
        </p:txBody>
      </p:sp>
      <p:sp>
        <p:nvSpPr>
          <p:cNvPr id="5" name="Прямоугольник 4"/>
          <p:cNvSpPr/>
          <p:nvPr/>
        </p:nvSpPr>
        <p:spPr>
          <a:xfrm>
            <a:off x="1379971" y="221067"/>
            <a:ext cx="4538805" cy="707886"/>
          </a:xfrm>
          <a:prstGeom prst="rect">
            <a:avLst/>
          </a:prstGeom>
        </p:spPr>
        <p:txBody>
          <a:bodyPr wrap="square">
            <a:spAutoFit/>
          </a:bodyPr>
          <a:lstStyle/>
          <a:p>
            <a:r>
              <a:rPr lang="ru-RU" sz="2000" dirty="0" smtClean="0">
                <a:solidFill>
                  <a:srgbClr val="1F1F1F"/>
                </a:solidFill>
                <a:effectLst>
                  <a:outerShdw blurRad="38100" dist="38100" dir="2700000" algn="tl">
                    <a:schemeClr val="bg1">
                      <a:alpha val="43000"/>
                    </a:schemeClr>
                  </a:outerShdw>
                </a:effectLst>
                <a:latin typeface="GothamPro-Light"/>
              </a:rPr>
              <a:t>Ханты-Мансийский </a:t>
            </a:r>
            <a:br>
              <a:rPr lang="ru-RU" sz="2000" dirty="0" smtClean="0">
                <a:solidFill>
                  <a:srgbClr val="1F1F1F"/>
                </a:solidFill>
                <a:effectLst>
                  <a:outerShdw blurRad="38100" dist="38100" dir="2700000" algn="tl">
                    <a:schemeClr val="bg1">
                      <a:alpha val="43000"/>
                    </a:schemeClr>
                  </a:outerShdw>
                </a:effectLst>
                <a:latin typeface="GothamPro-Light"/>
              </a:rPr>
            </a:br>
            <a:r>
              <a:rPr lang="ru-RU" sz="2000" dirty="0" smtClean="0">
                <a:solidFill>
                  <a:srgbClr val="1F1F1F"/>
                </a:solidFill>
                <a:effectLst>
                  <a:outerShdw blurRad="38100" dist="38100" dir="2700000" algn="tl">
                    <a:schemeClr val="bg1">
                      <a:alpha val="43000"/>
                    </a:schemeClr>
                  </a:outerShdw>
                </a:effectLst>
                <a:latin typeface="GothamPro-Light"/>
              </a:rPr>
              <a:t>автономной округ - Югра</a:t>
            </a:r>
            <a:endParaRPr lang="ru-RU" sz="2000" dirty="0">
              <a:effectLst>
                <a:outerShdw blurRad="38100" dist="38100" dir="2700000" algn="tl">
                  <a:schemeClr val="bg1">
                    <a:alpha val="43000"/>
                  </a:schemeClr>
                </a:outerShdw>
              </a:effectLst>
            </a:endParaRPr>
          </a:p>
        </p:txBody>
      </p:sp>
      <p:sp>
        <p:nvSpPr>
          <p:cNvPr id="6" name="Прямоугольник с одним вырезанным углом 4"/>
          <p:cNvSpPr/>
          <p:nvPr/>
        </p:nvSpPr>
        <p:spPr>
          <a:xfrm flipH="1" flipV="1">
            <a:off x="3705726" y="1155492"/>
            <a:ext cx="8486270" cy="1135317"/>
          </a:xfrm>
          <a:custGeom>
            <a:avLst/>
            <a:gdLst>
              <a:gd name="connsiteX0" fmla="*/ 0 w 5531318"/>
              <a:gd name="connsiteY0" fmla="*/ 0 h 712270"/>
              <a:gd name="connsiteX1" fmla="*/ 5412604 w 5531318"/>
              <a:gd name="connsiteY1" fmla="*/ 0 h 712270"/>
              <a:gd name="connsiteX2" fmla="*/ 5531318 w 5531318"/>
              <a:gd name="connsiteY2" fmla="*/ 118714 h 712270"/>
              <a:gd name="connsiteX3" fmla="*/ 5531318 w 5531318"/>
              <a:gd name="connsiteY3" fmla="*/ 712270 h 712270"/>
              <a:gd name="connsiteX4" fmla="*/ 0 w 5531318"/>
              <a:gd name="connsiteY4" fmla="*/ 712270 h 712270"/>
              <a:gd name="connsiteX5" fmla="*/ 0 w 5531318"/>
              <a:gd name="connsiteY5" fmla="*/ 0 h 712270"/>
              <a:gd name="connsiteX0" fmla="*/ 0 w 5540943"/>
              <a:gd name="connsiteY0" fmla="*/ 0 h 712270"/>
              <a:gd name="connsiteX1" fmla="*/ 5412604 w 5540943"/>
              <a:gd name="connsiteY1" fmla="*/ 0 h 712270"/>
              <a:gd name="connsiteX2" fmla="*/ 5540943 w 5540943"/>
              <a:gd name="connsiteY2" fmla="*/ 368971 h 712270"/>
              <a:gd name="connsiteX3" fmla="*/ 5531318 w 5540943"/>
              <a:gd name="connsiteY3" fmla="*/ 712270 h 712270"/>
              <a:gd name="connsiteX4" fmla="*/ 0 w 5540943"/>
              <a:gd name="connsiteY4" fmla="*/ 712270 h 712270"/>
              <a:gd name="connsiteX5" fmla="*/ 0 w 5540943"/>
              <a:gd name="connsiteY5" fmla="*/ 0 h 712270"/>
              <a:gd name="connsiteX0" fmla="*/ 0 w 5540943"/>
              <a:gd name="connsiteY0" fmla="*/ 9625 h 721895"/>
              <a:gd name="connsiteX1" fmla="*/ 5200848 w 5540943"/>
              <a:gd name="connsiteY1" fmla="*/ 0 h 721895"/>
              <a:gd name="connsiteX2" fmla="*/ 5540943 w 5540943"/>
              <a:gd name="connsiteY2" fmla="*/ 378596 h 721895"/>
              <a:gd name="connsiteX3" fmla="*/ 5531318 w 5540943"/>
              <a:gd name="connsiteY3" fmla="*/ 721895 h 721895"/>
              <a:gd name="connsiteX4" fmla="*/ 0 w 5540943"/>
              <a:gd name="connsiteY4" fmla="*/ 721895 h 721895"/>
              <a:gd name="connsiteX5" fmla="*/ 0 w 5540943"/>
              <a:gd name="connsiteY5" fmla="*/ 9625 h 721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40943" h="721895">
                <a:moveTo>
                  <a:pt x="0" y="9625"/>
                </a:moveTo>
                <a:lnTo>
                  <a:pt x="5200848" y="0"/>
                </a:lnTo>
                <a:lnTo>
                  <a:pt x="5540943" y="378596"/>
                </a:lnTo>
                <a:lnTo>
                  <a:pt x="5531318" y="721895"/>
                </a:lnTo>
                <a:lnTo>
                  <a:pt x="0" y="721895"/>
                </a:lnTo>
                <a:lnTo>
                  <a:pt x="0" y="9625"/>
                </a:lnTo>
                <a:close/>
              </a:path>
            </a:pathLst>
          </a:custGeom>
          <a:solidFill>
            <a:srgbClr val="B3D9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Заголовок 1"/>
          <p:cNvSpPr txBox="1">
            <a:spLocks/>
          </p:cNvSpPr>
          <p:nvPr/>
        </p:nvSpPr>
        <p:spPr>
          <a:xfrm>
            <a:off x="3561347" y="1155500"/>
            <a:ext cx="8630652" cy="1062774"/>
          </a:xfrm>
          <a:prstGeom prst="snipRound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ru-RU" sz="2400" dirty="0">
                <a:effectLst>
                  <a:outerShdw blurRad="38100" dist="38100" dir="2700000" algn="tl">
                    <a:schemeClr val="accent5">
                      <a:alpha val="43000"/>
                    </a:schemeClr>
                  </a:outerShdw>
                </a:effectLst>
                <a:latin typeface="GothamPro-Light"/>
              </a:rPr>
              <a:t>Создание единого цифрового контура в здравоохранении на основе единой государственной информационной системы в сфере здравоохранения</a:t>
            </a:r>
          </a:p>
        </p:txBody>
      </p:sp>
      <p:sp>
        <p:nvSpPr>
          <p:cNvPr id="14" name="Шеврон 13"/>
          <p:cNvSpPr/>
          <p:nvPr/>
        </p:nvSpPr>
        <p:spPr>
          <a:xfrm rot="5400000">
            <a:off x="179746" y="3082229"/>
            <a:ext cx="1001011" cy="939347"/>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12" name="Группа 11"/>
          <p:cNvGrpSpPr/>
          <p:nvPr/>
        </p:nvGrpSpPr>
        <p:grpSpPr>
          <a:xfrm>
            <a:off x="1159165" y="3051396"/>
            <a:ext cx="10763554" cy="540000"/>
            <a:chOff x="958947" y="303"/>
            <a:chExt cx="10763554" cy="890450"/>
          </a:xfrm>
        </p:grpSpPr>
        <p:sp>
          <p:nvSpPr>
            <p:cNvPr id="13" name="Прямоугольник с двумя скругленными соседними углами 12"/>
            <p:cNvSpPr/>
            <p:nvPr/>
          </p:nvSpPr>
          <p:spPr>
            <a:xfrm rot="5400000">
              <a:off x="5895499" y="-4936249"/>
              <a:ext cx="890450" cy="10763554"/>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5" name="TextBox 14"/>
            <p:cNvSpPr txBox="1"/>
            <p:nvPr/>
          </p:nvSpPr>
          <p:spPr>
            <a:xfrm>
              <a:off x="958947" y="43771"/>
              <a:ext cx="10720086" cy="80351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9568" tIns="8890" rIns="8890" bIns="8890" numCol="1" spcCol="1270" anchor="ctr" anchorCtr="0">
              <a:noAutofit/>
            </a:bodyPr>
            <a:lstStyle/>
            <a:p>
              <a:pPr marL="114300" lvl="1" indent="-114300" algn="just" defTabSz="622300">
                <a:lnSpc>
                  <a:spcPct val="100000"/>
                </a:lnSpc>
                <a:spcBef>
                  <a:spcPct val="0"/>
                </a:spcBef>
                <a:spcAft>
                  <a:spcPct val="15000"/>
                </a:spcAft>
                <a:buChar char="••"/>
              </a:pPr>
              <a:r>
                <a:rPr lang="ru-RU" sz="1400" kern="1200" dirty="0" smtClean="0">
                  <a:latin typeface="GothamPro-Light"/>
                  <a:cs typeface="Times New Roman" pitchFamily="18" charset="0"/>
                </a:rPr>
                <a:t>Число граждан, воспользовавшихся услугами (сервисами) в Личном кабинете пациента «Мое здоровье» на Едином портале государственных услуг составит к 2024 году не менее 687,4 тысяч человек</a:t>
              </a:r>
              <a:endParaRPr lang="ru-RU" sz="1400" b="0" i="0" kern="1200" dirty="0">
                <a:latin typeface="GothamPro-Light"/>
                <a:cs typeface="Times New Roman" pitchFamily="18" charset="0"/>
              </a:endParaRPr>
            </a:p>
          </p:txBody>
        </p:sp>
      </p:grpSp>
      <p:grpSp>
        <p:nvGrpSpPr>
          <p:cNvPr id="16" name="Группа 15"/>
          <p:cNvGrpSpPr/>
          <p:nvPr/>
        </p:nvGrpSpPr>
        <p:grpSpPr>
          <a:xfrm>
            <a:off x="1159165" y="3663931"/>
            <a:ext cx="10763554" cy="720000"/>
            <a:chOff x="958947" y="303"/>
            <a:chExt cx="10763554" cy="890450"/>
          </a:xfrm>
        </p:grpSpPr>
        <p:sp>
          <p:nvSpPr>
            <p:cNvPr id="17" name="Прямоугольник с двумя скругленными соседними углами 16"/>
            <p:cNvSpPr/>
            <p:nvPr/>
          </p:nvSpPr>
          <p:spPr>
            <a:xfrm rot="5400000">
              <a:off x="5895499" y="-4936249"/>
              <a:ext cx="890450" cy="10763554"/>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8" name="TextBox 17"/>
            <p:cNvSpPr txBox="1"/>
            <p:nvPr/>
          </p:nvSpPr>
          <p:spPr>
            <a:xfrm>
              <a:off x="958947" y="43771"/>
              <a:ext cx="10720086" cy="80351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9568" tIns="8890" rIns="8890" bIns="8890" numCol="1" spcCol="1270" anchor="ctr" anchorCtr="0">
              <a:noAutofit/>
            </a:bodyPr>
            <a:lstStyle/>
            <a:p>
              <a:pPr marL="114300" lvl="1" indent="-114300" algn="just" defTabSz="622300">
                <a:lnSpc>
                  <a:spcPct val="100000"/>
                </a:lnSpc>
                <a:spcBef>
                  <a:spcPct val="0"/>
                </a:spcBef>
                <a:spcAft>
                  <a:spcPct val="15000"/>
                </a:spcAft>
                <a:buChar char="••"/>
              </a:pPr>
              <a:r>
                <a:rPr lang="ru-RU" sz="1400" dirty="0">
                  <a:latin typeface="GothamPro-Light"/>
                  <a:cs typeface="Times New Roman" pitchFamily="18" charset="0"/>
                </a:rPr>
                <a:t>100% медицинских организаций государственной системы здравоохранения к 2021 году будут использовать медицинские информационные системы для организации и оказания медицинской помощи гражданам, обеспечивающих информационное взаимодействие с ЕГИСЗ</a:t>
              </a:r>
            </a:p>
          </p:txBody>
        </p:sp>
      </p:grpSp>
      <p:grpSp>
        <p:nvGrpSpPr>
          <p:cNvPr id="19" name="Группа 18"/>
          <p:cNvGrpSpPr/>
          <p:nvPr/>
        </p:nvGrpSpPr>
        <p:grpSpPr>
          <a:xfrm>
            <a:off x="1147946" y="4452109"/>
            <a:ext cx="10763554" cy="720000"/>
            <a:chOff x="958947" y="303"/>
            <a:chExt cx="10763554" cy="890450"/>
          </a:xfrm>
        </p:grpSpPr>
        <p:sp>
          <p:nvSpPr>
            <p:cNvPr id="20" name="Прямоугольник с двумя скругленными соседними углами 19"/>
            <p:cNvSpPr/>
            <p:nvPr/>
          </p:nvSpPr>
          <p:spPr>
            <a:xfrm rot="5400000">
              <a:off x="5895499" y="-4936249"/>
              <a:ext cx="890450" cy="10763554"/>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6" name="TextBox 25"/>
            <p:cNvSpPr txBox="1"/>
            <p:nvPr/>
          </p:nvSpPr>
          <p:spPr>
            <a:xfrm>
              <a:off x="958947" y="43771"/>
              <a:ext cx="10720086" cy="80351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9568" tIns="8890" rIns="8890" bIns="8890" numCol="1" spcCol="1270" anchor="ctr" anchorCtr="0">
              <a:noAutofit/>
            </a:bodyPr>
            <a:lstStyle/>
            <a:p>
              <a:pPr marL="114300" lvl="1" indent="-114300" algn="just" defTabSz="622300">
                <a:lnSpc>
                  <a:spcPct val="100000"/>
                </a:lnSpc>
                <a:spcBef>
                  <a:spcPct val="0"/>
                </a:spcBef>
                <a:spcAft>
                  <a:spcPct val="15000"/>
                </a:spcAft>
                <a:buChar char="••"/>
              </a:pPr>
              <a:r>
                <a:rPr lang="ru-RU" sz="1400" dirty="0">
                  <a:latin typeface="GothamPro-Light"/>
                  <a:cs typeface="Times New Roman" pitchFamily="18" charset="0"/>
                </a:rPr>
                <a:t>100% медицинских организаций государственной системы здравоохранения к 2022 году будут обеспечивать преемственность оказания медицинской помощи путем организации информационного взаимодействия с централизованными подсистемами государственной информационной системы в сфере здравоохранения Ханты-Мансийского автономного округа – Югры</a:t>
              </a:r>
            </a:p>
          </p:txBody>
        </p:sp>
      </p:grpSp>
      <p:grpSp>
        <p:nvGrpSpPr>
          <p:cNvPr id="27" name="Группа 26"/>
          <p:cNvGrpSpPr/>
          <p:nvPr/>
        </p:nvGrpSpPr>
        <p:grpSpPr>
          <a:xfrm>
            <a:off x="1147946" y="5244644"/>
            <a:ext cx="10763554" cy="720000"/>
            <a:chOff x="958947" y="303"/>
            <a:chExt cx="10763554" cy="890450"/>
          </a:xfrm>
        </p:grpSpPr>
        <p:sp>
          <p:nvSpPr>
            <p:cNvPr id="28" name="Прямоугольник с двумя скругленными соседними углами 27"/>
            <p:cNvSpPr/>
            <p:nvPr/>
          </p:nvSpPr>
          <p:spPr>
            <a:xfrm rot="5400000">
              <a:off x="5895499" y="-4936249"/>
              <a:ext cx="890450" cy="10763554"/>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9" name="TextBox 28"/>
            <p:cNvSpPr txBox="1"/>
            <p:nvPr/>
          </p:nvSpPr>
          <p:spPr>
            <a:xfrm>
              <a:off x="958947" y="43771"/>
              <a:ext cx="10720086" cy="80351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9568" tIns="8890" rIns="8890" bIns="8890" numCol="1" spcCol="1270" anchor="ctr" anchorCtr="0">
              <a:noAutofit/>
            </a:bodyPr>
            <a:lstStyle/>
            <a:p>
              <a:pPr marL="114300" lvl="1" indent="-114300" algn="just" defTabSz="622300">
                <a:lnSpc>
                  <a:spcPct val="100000"/>
                </a:lnSpc>
                <a:spcBef>
                  <a:spcPct val="0"/>
                </a:spcBef>
                <a:spcAft>
                  <a:spcPct val="15000"/>
                </a:spcAft>
                <a:buChar char="••"/>
              </a:pPr>
              <a:r>
                <a:rPr lang="ru-RU" sz="1400" dirty="0">
                  <a:latin typeface="GothamPro-Light"/>
                  <a:cs typeface="Times New Roman" pitchFamily="18" charset="0"/>
                </a:rPr>
                <a:t>100% медицинских организаций государственной системы здравоохранения к 2023 году будут обеспечивать доступ гражданам к электронным медицинским документам в Личном кабинете пациента «Мое здоровье» на Едином портале государственных услуг</a:t>
              </a:r>
            </a:p>
          </p:txBody>
        </p:sp>
      </p:grpSp>
      <p:sp>
        <p:nvSpPr>
          <p:cNvPr id="30" name="Шеврон 29"/>
          <p:cNvSpPr/>
          <p:nvPr/>
        </p:nvSpPr>
        <p:spPr>
          <a:xfrm rot="5400000">
            <a:off x="89747" y="3784764"/>
            <a:ext cx="1181011" cy="939347"/>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1" name="Шеврон 30"/>
          <p:cNvSpPr/>
          <p:nvPr/>
        </p:nvSpPr>
        <p:spPr>
          <a:xfrm rot="5400000">
            <a:off x="100816" y="4563854"/>
            <a:ext cx="1170094" cy="946604"/>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2" name="Шеврон 31"/>
          <p:cNvSpPr/>
          <p:nvPr/>
        </p:nvSpPr>
        <p:spPr>
          <a:xfrm rot="5400000">
            <a:off x="82981" y="5363005"/>
            <a:ext cx="1183326" cy="946604"/>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37" name="Группа 36"/>
          <p:cNvGrpSpPr/>
          <p:nvPr/>
        </p:nvGrpSpPr>
        <p:grpSpPr>
          <a:xfrm>
            <a:off x="201342" y="2490826"/>
            <a:ext cx="2079859" cy="466806"/>
            <a:chOff x="5706" y="525739"/>
            <a:chExt cx="1753637" cy="466806"/>
          </a:xfrm>
        </p:grpSpPr>
        <p:sp>
          <p:nvSpPr>
            <p:cNvPr id="38" name="Скругленный прямоугольник 37"/>
            <p:cNvSpPr/>
            <p:nvPr/>
          </p:nvSpPr>
          <p:spPr>
            <a:xfrm>
              <a:off x="5706" y="525739"/>
              <a:ext cx="1753637" cy="46680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9" name="Скругленный прямоугольник 4"/>
            <p:cNvSpPr txBox="1"/>
            <p:nvPr/>
          </p:nvSpPr>
          <p:spPr>
            <a:xfrm>
              <a:off x="19378" y="539411"/>
              <a:ext cx="1726293" cy="43946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u-RU" sz="1600" kern="1200" dirty="0">
                  <a:latin typeface="GothamPro-Medium"/>
                </a:rPr>
                <a:t>Результаты проекта</a:t>
              </a:r>
            </a:p>
          </p:txBody>
        </p:sp>
      </p:grpSp>
    </p:spTree>
    <p:extLst>
      <p:ext uri="{BB962C8B-B14F-4D97-AF65-F5344CB8AC3E}">
        <p14:creationId xmlns:p14="http://schemas.microsoft.com/office/powerpoint/2010/main" val="4011742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3"/>
          <p:cNvSpPr>
            <a:spLocks noChangeArrowheads="1"/>
          </p:cNvSpPr>
          <p:nvPr/>
        </p:nvSpPr>
        <p:spPr bwMode="auto">
          <a:xfrm>
            <a:off x="4059238" y="20589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Arial" panose="020B0604020202020204" pitchFamily="34" charset="0"/>
              </a:rPr>
              <a:t/>
            </a:r>
            <a:br>
              <a:rPr kumimoji="0" lang="ru-RU" altLang="ru-RU" sz="1800" b="0" i="0" u="none" strike="noStrike" cap="none" normalizeH="0" baseline="0" smtClean="0">
                <a:ln>
                  <a:noFill/>
                </a:ln>
                <a:solidFill>
                  <a:schemeClr val="tx1"/>
                </a:solidFill>
                <a:effectLst/>
                <a:latin typeface="Arial" panose="020B0604020202020204" pitchFamily="34" charset="0"/>
              </a:rPr>
            </a:br>
            <a:endParaRPr kumimoji="0" lang="ru-RU" altLang="ru-RU" sz="1800" b="0" i="0" u="none" strike="noStrike" cap="none" normalizeH="0" baseline="0" smtClean="0">
              <a:ln>
                <a:noFill/>
              </a:ln>
              <a:solidFill>
                <a:schemeClr val="tx1"/>
              </a:solidFill>
              <a:effectLst/>
              <a:latin typeface="Arial" panose="020B0604020202020204" pitchFamily="34" charset="0"/>
            </a:endParaRPr>
          </a:p>
        </p:txBody>
      </p:sp>
      <p:sp>
        <p:nvSpPr>
          <p:cNvPr id="5" name="Прямоугольник 4"/>
          <p:cNvSpPr/>
          <p:nvPr/>
        </p:nvSpPr>
        <p:spPr>
          <a:xfrm>
            <a:off x="1379971" y="221067"/>
            <a:ext cx="4538805" cy="707886"/>
          </a:xfrm>
          <a:prstGeom prst="rect">
            <a:avLst/>
          </a:prstGeom>
        </p:spPr>
        <p:txBody>
          <a:bodyPr wrap="square">
            <a:spAutoFit/>
          </a:bodyPr>
          <a:lstStyle/>
          <a:p>
            <a:r>
              <a:rPr lang="ru-RU" sz="2000" dirty="0" smtClean="0">
                <a:solidFill>
                  <a:srgbClr val="1F1F1F"/>
                </a:solidFill>
                <a:effectLst>
                  <a:outerShdw blurRad="38100" dist="38100" dir="2700000" algn="tl">
                    <a:schemeClr val="bg1">
                      <a:alpha val="43000"/>
                    </a:schemeClr>
                  </a:outerShdw>
                </a:effectLst>
                <a:latin typeface="GothamPro-Light"/>
              </a:rPr>
              <a:t>Ханты-Мансийский </a:t>
            </a:r>
            <a:br>
              <a:rPr lang="ru-RU" sz="2000" dirty="0" smtClean="0">
                <a:solidFill>
                  <a:srgbClr val="1F1F1F"/>
                </a:solidFill>
                <a:effectLst>
                  <a:outerShdw blurRad="38100" dist="38100" dir="2700000" algn="tl">
                    <a:schemeClr val="bg1">
                      <a:alpha val="43000"/>
                    </a:schemeClr>
                  </a:outerShdw>
                </a:effectLst>
                <a:latin typeface="GothamPro-Light"/>
              </a:rPr>
            </a:br>
            <a:r>
              <a:rPr lang="ru-RU" sz="2000" dirty="0" smtClean="0">
                <a:solidFill>
                  <a:srgbClr val="1F1F1F"/>
                </a:solidFill>
                <a:effectLst>
                  <a:outerShdw blurRad="38100" dist="38100" dir="2700000" algn="tl">
                    <a:schemeClr val="bg1">
                      <a:alpha val="43000"/>
                    </a:schemeClr>
                  </a:outerShdw>
                </a:effectLst>
                <a:latin typeface="GothamPro-Light"/>
              </a:rPr>
              <a:t>автономной округ - Югра</a:t>
            </a:r>
            <a:endParaRPr lang="ru-RU" sz="2000" dirty="0">
              <a:effectLst>
                <a:outerShdw blurRad="38100" dist="38100" dir="2700000" algn="tl">
                  <a:schemeClr val="bg1">
                    <a:alpha val="43000"/>
                  </a:schemeClr>
                </a:outerShdw>
              </a:effectLst>
            </a:endParaRPr>
          </a:p>
        </p:txBody>
      </p:sp>
      <p:sp>
        <p:nvSpPr>
          <p:cNvPr id="6" name="Прямоугольник с одним вырезанным углом 4"/>
          <p:cNvSpPr/>
          <p:nvPr/>
        </p:nvSpPr>
        <p:spPr>
          <a:xfrm flipH="1" flipV="1">
            <a:off x="3705726" y="1155492"/>
            <a:ext cx="8486270" cy="1135317"/>
          </a:xfrm>
          <a:custGeom>
            <a:avLst/>
            <a:gdLst>
              <a:gd name="connsiteX0" fmla="*/ 0 w 5531318"/>
              <a:gd name="connsiteY0" fmla="*/ 0 h 712270"/>
              <a:gd name="connsiteX1" fmla="*/ 5412604 w 5531318"/>
              <a:gd name="connsiteY1" fmla="*/ 0 h 712270"/>
              <a:gd name="connsiteX2" fmla="*/ 5531318 w 5531318"/>
              <a:gd name="connsiteY2" fmla="*/ 118714 h 712270"/>
              <a:gd name="connsiteX3" fmla="*/ 5531318 w 5531318"/>
              <a:gd name="connsiteY3" fmla="*/ 712270 h 712270"/>
              <a:gd name="connsiteX4" fmla="*/ 0 w 5531318"/>
              <a:gd name="connsiteY4" fmla="*/ 712270 h 712270"/>
              <a:gd name="connsiteX5" fmla="*/ 0 w 5531318"/>
              <a:gd name="connsiteY5" fmla="*/ 0 h 712270"/>
              <a:gd name="connsiteX0" fmla="*/ 0 w 5540943"/>
              <a:gd name="connsiteY0" fmla="*/ 0 h 712270"/>
              <a:gd name="connsiteX1" fmla="*/ 5412604 w 5540943"/>
              <a:gd name="connsiteY1" fmla="*/ 0 h 712270"/>
              <a:gd name="connsiteX2" fmla="*/ 5540943 w 5540943"/>
              <a:gd name="connsiteY2" fmla="*/ 368971 h 712270"/>
              <a:gd name="connsiteX3" fmla="*/ 5531318 w 5540943"/>
              <a:gd name="connsiteY3" fmla="*/ 712270 h 712270"/>
              <a:gd name="connsiteX4" fmla="*/ 0 w 5540943"/>
              <a:gd name="connsiteY4" fmla="*/ 712270 h 712270"/>
              <a:gd name="connsiteX5" fmla="*/ 0 w 5540943"/>
              <a:gd name="connsiteY5" fmla="*/ 0 h 712270"/>
              <a:gd name="connsiteX0" fmla="*/ 0 w 5540943"/>
              <a:gd name="connsiteY0" fmla="*/ 9625 h 721895"/>
              <a:gd name="connsiteX1" fmla="*/ 5200848 w 5540943"/>
              <a:gd name="connsiteY1" fmla="*/ 0 h 721895"/>
              <a:gd name="connsiteX2" fmla="*/ 5540943 w 5540943"/>
              <a:gd name="connsiteY2" fmla="*/ 378596 h 721895"/>
              <a:gd name="connsiteX3" fmla="*/ 5531318 w 5540943"/>
              <a:gd name="connsiteY3" fmla="*/ 721895 h 721895"/>
              <a:gd name="connsiteX4" fmla="*/ 0 w 5540943"/>
              <a:gd name="connsiteY4" fmla="*/ 721895 h 721895"/>
              <a:gd name="connsiteX5" fmla="*/ 0 w 5540943"/>
              <a:gd name="connsiteY5" fmla="*/ 9625 h 721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40943" h="721895">
                <a:moveTo>
                  <a:pt x="0" y="9625"/>
                </a:moveTo>
                <a:lnTo>
                  <a:pt x="5200848" y="0"/>
                </a:lnTo>
                <a:lnTo>
                  <a:pt x="5540943" y="378596"/>
                </a:lnTo>
                <a:lnTo>
                  <a:pt x="5531318" y="721895"/>
                </a:lnTo>
                <a:lnTo>
                  <a:pt x="0" y="721895"/>
                </a:lnTo>
                <a:lnTo>
                  <a:pt x="0" y="9625"/>
                </a:lnTo>
                <a:close/>
              </a:path>
            </a:pathLst>
          </a:custGeom>
          <a:solidFill>
            <a:srgbClr val="B3D9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Заголовок 1"/>
          <p:cNvSpPr txBox="1">
            <a:spLocks/>
          </p:cNvSpPr>
          <p:nvPr/>
        </p:nvSpPr>
        <p:spPr>
          <a:xfrm>
            <a:off x="3561347" y="1155500"/>
            <a:ext cx="8630652" cy="1062774"/>
          </a:xfrm>
          <a:prstGeom prst="snipRound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ru-RU" sz="2400" dirty="0">
                <a:effectLst>
                  <a:outerShdw blurRad="38100" dist="38100" dir="2700000" algn="tl">
                    <a:schemeClr val="accent5">
                      <a:alpha val="43000"/>
                    </a:schemeClr>
                  </a:outerShdw>
                </a:effectLst>
                <a:latin typeface="GothamPro-Light"/>
              </a:rPr>
              <a:t>Создание единого цифрового контура в здравоохранении на основе единой государственной информационной системы в сфере здравоохранения</a:t>
            </a:r>
          </a:p>
        </p:txBody>
      </p:sp>
      <p:graphicFrame>
        <p:nvGraphicFramePr>
          <p:cNvPr id="3" name="Таблица 2"/>
          <p:cNvGraphicFramePr>
            <a:graphicFrameLocks noGrp="1"/>
          </p:cNvGraphicFramePr>
          <p:nvPr>
            <p:extLst>
              <p:ext uri="{D42A27DB-BD31-4B8C-83A1-F6EECF244321}">
                <p14:modId xmlns:p14="http://schemas.microsoft.com/office/powerpoint/2010/main" val="2724985103"/>
              </p:ext>
            </p:extLst>
          </p:nvPr>
        </p:nvGraphicFramePr>
        <p:xfrm>
          <a:off x="232159" y="2792689"/>
          <a:ext cx="11703169" cy="3439816"/>
        </p:xfrm>
        <a:graphic>
          <a:graphicData uri="http://schemas.openxmlformats.org/drawingml/2006/table">
            <a:tbl>
              <a:tblPr firstRow="1" firstCol="1" bandRow="1">
                <a:tableStyleId>{E8B1032C-EA38-4F05-BA0D-38AFFFC7BED3}</a:tableStyleId>
              </a:tblPr>
              <a:tblGrid>
                <a:gridCol w="4762478">
                  <a:extLst>
                    <a:ext uri="{9D8B030D-6E8A-4147-A177-3AD203B41FA5}">
                      <a16:colId xmlns:a16="http://schemas.microsoft.com/office/drawing/2014/main" val="20000"/>
                    </a:ext>
                  </a:extLst>
                </a:gridCol>
                <a:gridCol w="946711">
                  <a:extLst>
                    <a:ext uri="{9D8B030D-6E8A-4147-A177-3AD203B41FA5}">
                      <a16:colId xmlns:a16="http://schemas.microsoft.com/office/drawing/2014/main" val="20001"/>
                    </a:ext>
                  </a:extLst>
                </a:gridCol>
                <a:gridCol w="946711">
                  <a:extLst>
                    <a:ext uri="{9D8B030D-6E8A-4147-A177-3AD203B41FA5}">
                      <a16:colId xmlns:a16="http://schemas.microsoft.com/office/drawing/2014/main" val="20002"/>
                    </a:ext>
                  </a:extLst>
                </a:gridCol>
                <a:gridCol w="946711">
                  <a:extLst>
                    <a:ext uri="{9D8B030D-6E8A-4147-A177-3AD203B41FA5}">
                      <a16:colId xmlns:a16="http://schemas.microsoft.com/office/drawing/2014/main" val="20003"/>
                    </a:ext>
                  </a:extLst>
                </a:gridCol>
                <a:gridCol w="946711">
                  <a:extLst>
                    <a:ext uri="{9D8B030D-6E8A-4147-A177-3AD203B41FA5}">
                      <a16:colId xmlns:a16="http://schemas.microsoft.com/office/drawing/2014/main" val="20004"/>
                    </a:ext>
                  </a:extLst>
                </a:gridCol>
                <a:gridCol w="946711">
                  <a:extLst>
                    <a:ext uri="{9D8B030D-6E8A-4147-A177-3AD203B41FA5}">
                      <a16:colId xmlns:a16="http://schemas.microsoft.com/office/drawing/2014/main" val="20005"/>
                    </a:ext>
                  </a:extLst>
                </a:gridCol>
                <a:gridCol w="1103568">
                  <a:extLst>
                    <a:ext uri="{9D8B030D-6E8A-4147-A177-3AD203B41FA5}">
                      <a16:colId xmlns:a16="http://schemas.microsoft.com/office/drawing/2014/main" val="20006"/>
                    </a:ext>
                  </a:extLst>
                </a:gridCol>
                <a:gridCol w="1103568">
                  <a:extLst>
                    <a:ext uri="{9D8B030D-6E8A-4147-A177-3AD203B41FA5}">
                      <a16:colId xmlns:a16="http://schemas.microsoft.com/office/drawing/2014/main" val="20007"/>
                    </a:ext>
                  </a:extLst>
                </a:gridCol>
              </a:tblGrid>
              <a:tr h="605458">
                <a:tc rowSpan="2">
                  <a:txBody>
                    <a:bodyPr/>
                    <a:lstStyle/>
                    <a:p>
                      <a:pPr algn="ctr">
                        <a:lnSpc>
                          <a:spcPts val="1200"/>
                        </a:lnSpc>
                        <a:spcAft>
                          <a:spcPts val="0"/>
                        </a:spcAft>
                      </a:pPr>
                      <a:r>
                        <a:rPr lang="ru-RU" sz="1200" b="0" dirty="0">
                          <a:effectLst>
                            <a:outerShdw blurRad="38100" dist="38100" dir="2700000" algn="tl">
                              <a:srgbClr val="000000">
                                <a:alpha val="43137"/>
                              </a:srgbClr>
                            </a:outerShdw>
                          </a:effectLst>
                          <a:latin typeface="GothamPro-Light"/>
                        </a:rPr>
                        <a:t>Наименование результата и источники финансирования</a:t>
                      </a:r>
                      <a:endParaRPr lang="ru-RU" sz="1200" b="0" dirty="0">
                        <a:solidFill>
                          <a:srgbClr val="000000"/>
                        </a:solidFill>
                        <a:effectLst>
                          <a:outerShdw blurRad="38100" dist="38100" dir="2700000" algn="tl">
                            <a:srgbClr val="000000">
                              <a:alpha val="43137"/>
                            </a:srgbClr>
                          </a:outerShdw>
                        </a:effectLst>
                        <a:latin typeface="GothamPro-Light"/>
                        <a:ea typeface="Calibri"/>
                        <a:cs typeface="Calibri"/>
                      </a:endParaRPr>
                    </a:p>
                  </a:txBody>
                  <a:tcPr marL="17780" marR="1778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gridSpan="7">
                  <a:txBody>
                    <a:bodyPr/>
                    <a:lstStyle/>
                    <a:p>
                      <a:pPr algn="ctr">
                        <a:lnSpc>
                          <a:spcPct val="107000"/>
                        </a:lnSpc>
                        <a:spcAft>
                          <a:spcPts val="300"/>
                        </a:spcAft>
                      </a:pPr>
                      <a:r>
                        <a:rPr lang="ru-RU" sz="1200" b="0" dirty="0">
                          <a:effectLst>
                            <a:outerShdw blurRad="38100" dist="38100" dir="2700000" algn="tl">
                              <a:srgbClr val="000000">
                                <a:alpha val="43137"/>
                              </a:srgbClr>
                            </a:outerShdw>
                          </a:effectLst>
                          <a:latin typeface="GothamPro-Light"/>
                        </a:rPr>
                        <a:t>Объем финансового обеспечения по годам реализации (млн. </a:t>
                      </a:r>
                      <a:r>
                        <a:rPr lang="ru-RU" sz="1200" b="0" dirty="0" smtClean="0">
                          <a:effectLst>
                            <a:outerShdw blurRad="38100" dist="38100" dir="2700000" algn="tl">
                              <a:srgbClr val="000000">
                                <a:alpha val="43137"/>
                              </a:srgbClr>
                            </a:outerShdw>
                          </a:effectLst>
                          <a:latin typeface="GothamPro-Light"/>
                        </a:rPr>
                        <a:t>рублей)</a:t>
                      </a:r>
                      <a:endParaRPr lang="ru-RU" sz="1200" b="0" dirty="0">
                        <a:solidFill>
                          <a:srgbClr val="000000"/>
                        </a:solidFill>
                        <a:effectLst>
                          <a:outerShdw blurRad="38100" dist="38100" dir="2700000" algn="tl">
                            <a:srgbClr val="000000">
                              <a:alpha val="43137"/>
                            </a:srgbClr>
                          </a:outerShdw>
                        </a:effectLst>
                        <a:latin typeface="GothamPro-Light"/>
                        <a:ea typeface="Calibri"/>
                        <a:cs typeface="Calibri"/>
                      </a:endParaRPr>
                    </a:p>
                  </a:txBody>
                  <a:tcPr marL="17780" marR="1778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540922">
                <a:tc vMerge="1">
                  <a:txBody>
                    <a:bodyPr/>
                    <a:lstStyle/>
                    <a:p>
                      <a:endParaRPr lang="ru-RU"/>
                    </a:p>
                  </a:txBody>
                  <a:tcPr/>
                </a:tc>
                <a:tc>
                  <a:txBody>
                    <a:bodyPr/>
                    <a:lstStyle/>
                    <a:p>
                      <a:pPr algn="ctr">
                        <a:lnSpc>
                          <a:spcPts val="1200"/>
                        </a:lnSpc>
                        <a:spcAft>
                          <a:spcPts val="800"/>
                        </a:spcAft>
                      </a:pPr>
                      <a:r>
                        <a:rPr lang="ru-RU" sz="1200" dirty="0">
                          <a:effectLst>
                            <a:outerShdw blurRad="38100" dist="38100" dir="2700000" algn="tl">
                              <a:srgbClr val="000000">
                                <a:alpha val="43137"/>
                              </a:srgbClr>
                            </a:outerShdw>
                          </a:effectLst>
                          <a:latin typeface="GothamPro-Light"/>
                        </a:rPr>
                        <a:t>2019</a:t>
                      </a:r>
                      <a:endParaRPr lang="ru-RU" sz="1200" dirty="0">
                        <a:solidFill>
                          <a:srgbClr val="000000"/>
                        </a:solidFill>
                        <a:effectLst>
                          <a:outerShdw blurRad="38100" dist="38100" dir="2700000" algn="tl">
                            <a:srgbClr val="000000">
                              <a:alpha val="43137"/>
                            </a:srgbClr>
                          </a:outerShdw>
                        </a:effectLst>
                        <a:latin typeface="GothamPro-Light"/>
                        <a:ea typeface="Calibri"/>
                        <a:cs typeface="Calibri"/>
                      </a:endParaRPr>
                    </a:p>
                  </a:txBody>
                  <a:tcPr marL="17780" marR="1778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ts val="1200"/>
                        </a:lnSpc>
                        <a:spcAft>
                          <a:spcPts val="800"/>
                        </a:spcAft>
                      </a:pPr>
                      <a:r>
                        <a:rPr lang="ru-RU" sz="1200" dirty="0">
                          <a:effectLst>
                            <a:outerShdw blurRad="38100" dist="38100" dir="2700000" algn="tl">
                              <a:srgbClr val="000000">
                                <a:alpha val="43137"/>
                              </a:srgbClr>
                            </a:outerShdw>
                          </a:effectLst>
                          <a:latin typeface="GothamPro-Light"/>
                        </a:rPr>
                        <a:t>2020</a:t>
                      </a:r>
                      <a:endParaRPr lang="ru-RU" sz="1200" dirty="0">
                        <a:solidFill>
                          <a:srgbClr val="000000"/>
                        </a:solidFill>
                        <a:effectLst>
                          <a:outerShdw blurRad="38100" dist="38100" dir="2700000" algn="tl">
                            <a:srgbClr val="000000">
                              <a:alpha val="43137"/>
                            </a:srgbClr>
                          </a:outerShdw>
                        </a:effectLst>
                        <a:latin typeface="GothamPro-Light"/>
                        <a:ea typeface="Calibri"/>
                        <a:cs typeface="Calibri"/>
                      </a:endParaRPr>
                    </a:p>
                  </a:txBody>
                  <a:tcPr marL="17780" marR="1778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ts val="1200"/>
                        </a:lnSpc>
                        <a:spcAft>
                          <a:spcPts val="800"/>
                        </a:spcAft>
                      </a:pPr>
                      <a:r>
                        <a:rPr lang="ru-RU" sz="1200" dirty="0">
                          <a:effectLst>
                            <a:outerShdw blurRad="38100" dist="38100" dir="2700000" algn="tl">
                              <a:srgbClr val="000000">
                                <a:alpha val="43137"/>
                              </a:srgbClr>
                            </a:outerShdw>
                          </a:effectLst>
                          <a:latin typeface="GothamPro-Light"/>
                        </a:rPr>
                        <a:t>2021</a:t>
                      </a:r>
                      <a:endParaRPr lang="ru-RU" sz="1200" dirty="0">
                        <a:solidFill>
                          <a:srgbClr val="000000"/>
                        </a:solidFill>
                        <a:effectLst>
                          <a:outerShdw blurRad="38100" dist="38100" dir="2700000" algn="tl">
                            <a:srgbClr val="000000">
                              <a:alpha val="43137"/>
                            </a:srgbClr>
                          </a:outerShdw>
                        </a:effectLst>
                        <a:latin typeface="GothamPro-Light"/>
                        <a:ea typeface="Calibri"/>
                        <a:cs typeface="Calibri"/>
                      </a:endParaRPr>
                    </a:p>
                  </a:txBody>
                  <a:tcPr marL="17780" marR="1778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ts val="1200"/>
                        </a:lnSpc>
                        <a:spcAft>
                          <a:spcPts val="800"/>
                        </a:spcAft>
                      </a:pPr>
                      <a:r>
                        <a:rPr lang="ru-RU" sz="1200" dirty="0">
                          <a:effectLst>
                            <a:outerShdw blurRad="38100" dist="38100" dir="2700000" algn="tl">
                              <a:srgbClr val="000000">
                                <a:alpha val="43137"/>
                              </a:srgbClr>
                            </a:outerShdw>
                          </a:effectLst>
                          <a:latin typeface="GothamPro-Light"/>
                        </a:rPr>
                        <a:t>2022</a:t>
                      </a:r>
                      <a:endParaRPr lang="ru-RU" sz="1200" dirty="0">
                        <a:solidFill>
                          <a:srgbClr val="000000"/>
                        </a:solidFill>
                        <a:effectLst>
                          <a:outerShdw blurRad="38100" dist="38100" dir="2700000" algn="tl">
                            <a:srgbClr val="000000">
                              <a:alpha val="43137"/>
                            </a:srgbClr>
                          </a:outerShdw>
                        </a:effectLst>
                        <a:latin typeface="GothamPro-Light"/>
                        <a:ea typeface="Calibri"/>
                        <a:cs typeface="Calibri"/>
                      </a:endParaRPr>
                    </a:p>
                  </a:txBody>
                  <a:tcPr marL="17780" marR="1778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ts val="1200"/>
                        </a:lnSpc>
                        <a:spcAft>
                          <a:spcPts val="800"/>
                        </a:spcAft>
                      </a:pPr>
                      <a:r>
                        <a:rPr lang="ru-RU" sz="1200" dirty="0">
                          <a:effectLst>
                            <a:outerShdw blurRad="38100" dist="38100" dir="2700000" algn="tl">
                              <a:srgbClr val="000000">
                                <a:alpha val="43137"/>
                              </a:srgbClr>
                            </a:outerShdw>
                          </a:effectLst>
                          <a:latin typeface="GothamPro-Light"/>
                        </a:rPr>
                        <a:t>2023</a:t>
                      </a:r>
                      <a:endParaRPr lang="ru-RU" sz="1200" dirty="0">
                        <a:solidFill>
                          <a:srgbClr val="000000"/>
                        </a:solidFill>
                        <a:effectLst>
                          <a:outerShdw blurRad="38100" dist="38100" dir="2700000" algn="tl">
                            <a:srgbClr val="000000">
                              <a:alpha val="43137"/>
                            </a:srgbClr>
                          </a:outerShdw>
                        </a:effectLst>
                        <a:latin typeface="GothamPro-Light"/>
                        <a:ea typeface="Calibri"/>
                        <a:cs typeface="Calibri"/>
                      </a:endParaRPr>
                    </a:p>
                  </a:txBody>
                  <a:tcPr marL="17780" marR="1778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ts val="1200"/>
                        </a:lnSpc>
                        <a:spcAft>
                          <a:spcPts val="800"/>
                        </a:spcAft>
                      </a:pPr>
                      <a:r>
                        <a:rPr lang="ru-RU" sz="1200" dirty="0">
                          <a:effectLst>
                            <a:outerShdw blurRad="38100" dist="38100" dir="2700000" algn="tl">
                              <a:srgbClr val="000000">
                                <a:alpha val="43137"/>
                              </a:srgbClr>
                            </a:outerShdw>
                          </a:effectLst>
                          <a:latin typeface="GothamPro-Light"/>
                        </a:rPr>
                        <a:t>2024</a:t>
                      </a:r>
                      <a:endParaRPr lang="ru-RU" sz="1200" dirty="0">
                        <a:solidFill>
                          <a:srgbClr val="000000"/>
                        </a:solidFill>
                        <a:effectLst>
                          <a:outerShdw blurRad="38100" dist="38100" dir="2700000" algn="tl">
                            <a:srgbClr val="000000">
                              <a:alpha val="43137"/>
                            </a:srgbClr>
                          </a:outerShdw>
                        </a:effectLst>
                        <a:latin typeface="GothamPro-Light"/>
                        <a:ea typeface="Calibri"/>
                        <a:cs typeface="Calibri"/>
                      </a:endParaRPr>
                    </a:p>
                  </a:txBody>
                  <a:tcPr marL="17780" marR="1778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107000"/>
                        </a:lnSpc>
                        <a:spcAft>
                          <a:spcPts val="300"/>
                        </a:spcAft>
                      </a:pPr>
                      <a:r>
                        <a:rPr lang="ru-RU" sz="1200" dirty="0">
                          <a:effectLst>
                            <a:outerShdw blurRad="38100" dist="38100" dir="2700000" algn="tl">
                              <a:srgbClr val="000000">
                                <a:alpha val="43137"/>
                              </a:srgbClr>
                            </a:outerShdw>
                          </a:effectLst>
                          <a:latin typeface="GothamPro-Light"/>
                        </a:rPr>
                        <a:t>Всего (млн. руб.)</a:t>
                      </a:r>
                      <a:endParaRPr lang="ru-RU" sz="1200" dirty="0">
                        <a:solidFill>
                          <a:srgbClr val="000000"/>
                        </a:solidFill>
                        <a:effectLst>
                          <a:outerShdw blurRad="38100" dist="38100" dir="2700000" algn="tl">
                            <a:srgbClr val="000000">
                              <a:alpha val="43137"/>
                            </a:srgbClr>
                          </a:outerShdw>
                        </a:effectLst>
                        <a:latin typeface="GothamPro-Light"/>
                        <a:ea typeface="Calibri"/>
                        <a:cs typeface="Calibri"/>
                      </a:endParaRPr>
                    </a:p>
                  </a:txBody>
                  <a:tcPr marL="17780" marR="1778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001"/>
                  </a:ext>
                </a:extLst>
              </a:tr>
              <a:tr h="467910">
                <a:tc>
                  <a:txBody>
                    <a:bodyPr/>
                    <a:lstStyle/>
                    <a:p>
                      <a:pPr algn="l">
                        <a:lnSpc>
                          <a:spcPts val="1200"/>
                        </a:lnSpc>
                        <a:spcAft>
                          <a:spcPts val="0"/>
                        </a:spcAft>
                      </a:pPr>
                      <a:r>
                        <a:rPr lang="ru-RU" sz="1200" b="0" dirty="0" smtClean="0">
                          <a:effectLst>
                            <a:outerShdw blurRad="38100" dist="38100" dir="2700000" algn="tl">
                              <a:srgbClr val="000000">
                                <a:alpha val="43137"/>
                              </a:srgbClr>
                            </a:outerShdw>
                          </a:effectLst>
                          <a:latin typeface="GothamPro-Light"/>
                        </a:rPr>
                        <a:t> Всего </a:t>
                      </a:r>
                      <a:r>
                        <a:rPr lang="ru-RU" sz="1200" b="0" dirty="0">
                          <a:effectLst>
                            <a:outerShdw blurRad="38100" dist="38100" dir="2700000" algn="tl">
                              <a:srgbClr val="000000">
                                <a:alpha val="43137"/>
                              </a:srgbClr>
                            </a:outerShdw>
                          </a:effectLst>
                          <a:latin typeface="GothamPro-Light"/>
                        </a:rPr>
                        <a:t>по федеральному </a:t>
                      </a:r>
                      <a:r>
                        <a:rPr lang="ru-RU" sz="1200" b="0" dirty="0" smtClean="0">
                          <a:effectLst>
                            <a:outerShdw blurRad="38100" dist="38100" dir="2700000" algn="tl">
                              <a:srgbClr val="000000">
                                <a:alpha val="43137"/>
                              </a:srgbClr>
                            </a:outerShdw>
                          </a:effectLst>
                          <a:latin typeface="GothamPro-Light"/>
                        </a:rPr>
                        <a:t>проекту</a:t>
                      </a:r>
                      <a:endParaRPr lang="ru-RU" sz="1600" b="0" dirty="0">
                        <a:solidFill>
                          <a:srgbClr val="000000"/>
                        </a:solidFill>
                        <a:effectLst>
                          <a:outerShdw blurRad="38100" dist="38100" dir="2700000" algn="tl">
                            <a:srgbClr val="000000">
                              <a:alpha val="43137"/>
                            </a:srgbClr>
                          </a:outerShdw>
                        </a:effectLst>
                        <a:latin typeface="GothamPro-Light"/>
                        <a:ea typeface="Calibri"/>
                        <a:cs typeface="Calibri"/>
                      </a:endParaRPr>
                    </a:p>
                  </a:txBody>
                  <a:tcPr marL="17780" marR="1778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300"/>
                        </a:spcAft>
                      </a:pPr>
                      <a:r>
                        <a:rPr lang="ru-RU" sz="1400" b="1" dirty="0">
                          <a:effectLst>
                            <a:outerShdw blurRad="38100" dist="38100" dir="2700000" algn="tl">
                              <a:srgbClr val="000000">
                                <a:alpha val="43137"/>
                              </a:srgbClr>
                            </a:outerShdw>
                          </a:effectLst>
                          <a:latin typeface="GothamPro-Light"/>
                        </a:rPr>
                        <a:t>176,83</a:t>
                      </a:r>
                      <a:endParaRPr lang="ru-RU" sz="1400" b="1" dirty="0">
                        <a:solidFill>
                          <a:srgbClr val="000000"/>
                        </a:solidFill>
                        <a:effectLst>
                          <a:outerShdw blurRad="38100" dist="38100" dir="2700000" algn="tl">
                            <a:srgbClr val="000000">
                              <a:alpha val="43137"/>
                            </a:srgbClr>
                          </a:outerShdw>
                        </a:effectLst>
                        <a:latin typeface="GothamPro-Light"/>
                        <a:ea typeface="Calibri"/>
                        <a:cs typeface="Calibri"/>
                      </a:endParaRPr>
                    </a:p>
                  </a:txBody>
                  <a:tcPr marL="17780" marR="1778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300"/>
                        </a:spcAft>
                      </a:pPr>
                      <a:r>
                        <a:rPr lang="ru-RU" sz="1400" b="1" dirty="0">
                          <a:effectLst>
                            <a:outerShdw blurRad="38100" dist="38100" dir="2700000" algn="tl">
                              <a:srgbClr val="000000">
                                <a:alpha val="43137"/>
                              </a:srgbClr>
                            </a:outerShdw>
                          </a:effectLst>
                          <a:latin typeface="GothamPro-Light"/>
                        </a:rPr>
                        <a:t>197,11</a:t>
                      </a:r>
                      <a:endParaRPr lang="ru-RU" sz="1400" b="1" dirty="0">
                        <a:solidFill>
                          <a:srgbClr val="000000"/>
                        </a:solidFill>
                        <a:effectLst>
                          <a:outerShdw blurRad="38100" dist="38100" dir="2700000" algn="tl">
                            <a:srgbClr val="000000">
                              <a:alpha val="43137"/>
                            </a:srgbClr>
                          </a:outerShdw>
                        </a:effectLst>
                        <a:latin typeface="GothamPro-Light"/>
                        <a:ea typeface="Calibri"/>
                        <a:cs typeface="Calibri"/>
                      </a:endParaRPr>
                    </a:p>
                  </a:txBody>
                  <a:tcPr marL="17780" marR="1778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300"/>
                        </a:spcAft>
                      </a:pPr>
                      <a:r>
                        <a:rPr lang="ru-RU" sz="1400" b="1" dirty="0">
                          <a:effectLst>
                            <a:outerShdw blurRad="38100" dist="38100" dir="2700000" algn="tl">
                              <a:srgbClr val="000000">
                                <a:alpha val="43137"/>
                              </a:srgbClr>
                            </a:outerShdw>
                          </a:effectLst>
                          <a:latin typeface="GothamPro-Light"/>
                        </a:rPr>
                        <a:t>124,69</a:t>
                      </a:r>
                      <a:endParaRPr lang="ru-RU" sz="1400" b="1" dirty="0">
                        <a:solidFill>
                          <a:srgbClr val="000000"/>
                        </a:solidFill>
                        <a:effectLst>
                          <a:outerShdw blurRad="38100" dist="38100" dir="2700000" algn="tl">
                            <a:srgbClr val="000000">
                              <a:alpha val="43137"/>
                            </a:srgbClr>
                          </a:outerShdw>
                        </a:effectLst>
                        <a:latin typeface="GothamPro-Light"/>
                        <a:ea typeface="Calibri"/>
                        <a:cs typeface="Calibri"/>
                      </a:endParaRPr>
                    </a:p>
                  </a:txBody>
                  <a:tcPr marL="17780" marR="1778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300"/>
                        </a:spcAft>
                      </a:pPr>
                      <a:r>
                        <a:rPr lang="ru-RU" sz="1400" b="1" dirty="0">
                          <a:effectLst>
                            <a:outerShdw blurRad="38100" dist="38100" dir="2700000" algn="tl">
                              <a:srgbClr val="000000">
                                <a:alpha val="43137"/>
                              </a:srgbClr>
                            </a:outerShdw>
                          </a:effectLst>
                          <a:latin typeface="GothamPro-Light"/>
                        </a:rPr>
                        <a:t>61,40</a:t>
                      </a:r>
                      <a:endParaRPr lang="ru-RU" sz="1400" b="1" dirty="0">
                        <a:solidFill>
                          <a:srgbClr val="000000"/>
                        </a:solidFill>
                        <a:effectLst>
                          <a:outerShdw blurRad="38100" dist="38100" dir="2700000" algn="tl">
                            <a:srgbClr val="000000">
                              <a:alpha val="43137"/>
                            </a:srgbClr>
                          </a:outerShdw>
                        </a:effectLst>
                        <a:latin typeface="GothamPro-Light"/>
                        <a:ea typeface="Calibri"/>
                        <a:cs typeface="Calibri"/>
                      </a:endParaRPr>
                    </a:p>
                  </a:txBody>
                  <a:tcPr marL="17780" marR="1778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300"/>
                        </a:spcAft>
                      </a:pPr>
                      <a:r>
                        <a:rPr lang="ru-RU" sz="1400" b="1" dirty="0">
                          <a:effectLst>
                            <a:outerShdw blurRad="38100" dist="38100" dir="2700000" algn="tl">
                              <a:srgbClr val="000000">
                                <a:alpha val="43137"/>
                              </a:srgbClr>
                            </a:outerShdw>
                          </a:effectLst>
                          <a:latin typeface="GothamPro-Light"/>
                        </a:rPr>
                        <a:t>63,46</a:t>
                      </a:r>
                      <a:endParaRPr lang="ru-RU" sz="1400" b="1" dirty="0">
                        <a:solidFill>
                          <a:srgbClr val="000000"/>
                        </a:solidFill>
                        <a:effectLst>
                          <a:outerShdw blurRad="38100" dist="38100" dir="2700000" algn="tl">
                            <a:srgbClr val="000000">
                              <a:alpha val="43137"/>
                            </a:srgbClr>
                          </a:outerShdw>
                        </a:effectLst>
                        <a:latin typeface="GothamPro-Light"/>
                        <a:ea typeface="Calibri"/>
                        <a:cs typeface="Calibri"/>
                      </a:endParaRPr>
                    </a:p>
                  </a:txBody>
                  <a:tcPr marL="17780" marR="1778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300"/>
                        </a:spcAft>
                      </a:pPr>
                      <a:r>
                        <a:rPr lang="ru-RU" sz="1400" b="1">
                          <a:effectLst>
                            <a:outerShdw blurRad="38100" dist="38100" dir="2700000" algn="tl">
                              <a:srgbClr val="000000">
                                <a:alpha val="43137"/>
                              </a:srgbClr>
                            </a:outerShdw>
                          </a:effectLst>
                          <a:latin typeface="GothamPro-Light"/>
                        </a:rPr>
                        <a:t>65,67</a:t>
                      </a:r>
                      <a:endParaRPr lang="ru-RU" sz="1400" b="1">
                        <a:solidFill>
                          <a:srgbClr val="000000"/>
                        </a:solidFill>
                        <a:effectLst>
                          <a:outerShdw blurRad="38100" dist="38100" dir="2700000" algn="tl">
                            <a:srgbClr val="000000">
                              <a:alpha val="43137"/>
                            </a:srgbClr>
                          </a:outerShdw>
                        </a:effectLst>
                        <a:latin typeface="GothamPro-Light"/>
                        <a:ea typeface="Calibri"/>
                        <a:cs typeface="Calibri"/>
                      </a:endParaRPr>
                    </a:p>
                  </a:txBody>
                  <a:tcPr marL="17780" marR="1778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300"/>
                        </a:spcAft>
                      </a:pPr>
                      <a:r>
                        <a:rPr lang="ru-RU" sz="1400" b="1" dirty="0">
                          <a:effectLst>
                            <a:outerShdw blurRad="38100" dist="38100" dir="2700000" algn="tl">
                              <a:srgbClr val="000000">
                                <a:alpha val="43137"/>
                              </a:srgbClr>
                            </a:outerShdw>
                          </a:effectLst>
                          <a:latin typeface="GothamPro-Light"/>
                        </a:rPr>
                        <a:t>689,16</a:t>
                      </a:r>
                      <a:endParaRPr lang="ru-RU" sz="1400" b="1" dirty="0">
                        <a:solidFill>
                          <a:srgbClr val="000000"/>
                        </a:solidFill>
                        <a:effectLst>
                          <a:outerShdw blurRad="38100" dist="38100" dir="2700000" algn="tl">
                            <a:srgbClr val="000000">
                              <a:alpha val="43137"/>
                            </a:srgbClr>
                          </a:outerShdw>
                        </a:effectLst>
                        <a:latin typeface="GothamPro-Light"/>
                        <a:ea typeface="Calibri"/>
                        <a:cs typeface="Calibri"/>
                      </a:endParaRPr>
                    </a:p>
                  </a:txBody>
                  <a:tcPr marL="17780" marR="1778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912763">
                <a:tc>
                  <a:txBody>
                    <a:bodyPr/>
                    <a:lstStyle/>
                    <a:p>
                      <a:pPr marL="51435" algn="l">
                        <a:lnSpc>
                          <a:spcPts val="1200"/>
                        </a:lnSpc>
                        <a:spcAft>
                          <a:spcPts val="0"/>
                        </a:spcAft>
                      </a:pPr>
                      <a:r>
                        <a:rPr lang="ru-RU" sz="1200" b="0" dirty="0" smtClean="0">
                          <a:effectLst>
                            <a:outerShdw blurRad="38100" dist="38100" dir="2700000" algn="tl">
                              <a:srgbClr val="000000">
                                <a:alpha val="43137"/>
                              </a:srgbClr>
                            </a:outerShdw>
                          </a:effectLst>
                          <a:latin typeface="GothamPro-Light"/>
                        </a:rPr>
                        <a:t>Федеральный </a:t>
                      </a:r>
                      <a:r>
                        <a:rPr lang="ru-RU" sz="1200" b="0" dirty="0">
                          <a:effectLst>
                            <a:outerShdw blurRad="38100" dist="38100" dir="2700000" algn="tl">
                              <a:srgbClr val="000000">
                                <a:alpha val="43137"/>
                              </a:srgbClr>
                            </a:outerShdw>
                          </a:effectLst>
                          <a:latin typeface="GothamPro-Light"/>
                        </a:rPr>
                        <a:t>бюджет (в т</a:t>
                      </a:r>
                      <a:r>
                        <a:rPr lang="ru-RU" sz="1200" b="0" dirty="0" smtClean="0">
                          <a:effectLst>
                            <a:outerShdw blurRad="38100" dist="38100" dir="2700000" algn="tl">
                              <a:srgbClr val="000000">
                                <a:alpha val="43137"/>
                              </a:srgbClr>
                            </a:outerShdw>
                          </a:effectLst>
                          <a:latin typeface="GothamPro-Light"/>
                        </a:rPr>
                        <a:t>. ч</a:t>
                      </a:r>
                      <a:r>
                        <a:rPr lang="ru-RU" sz="1200" b="0" dirty="0">
                          <a:effectLst>
                            <a:outerShdw blurRad="38100" dist="38100" dir="2700000" algn="tl">
                              <a:srgbClr val="000000">
                                <a:alpha val="43137"/>
                              </a:srgbClr>
                            </a:outerShdw>
                          </a:effectLst>
                          <a:latin typeface="GothamPro-Light"/>
                        </a:rPr>
                        <a:t>. межбюджетные трансферты бюджетам субъектов Российской Федерации)</a:t>
                      </a:r>
                      <a:endParaRPr lang="ru-RU" sz="1600" b="0" dirty="0">
                        <a:solidFill>
                          <a:srgbClr val="000000"/>
                        </a:solidFill>
                        <a:effectLst>
                          <a:outerShdw blurRad="38100" dist="38100" dir="2700000" algn="tl">
                            <a:srgbClr val="000000">
                              <a:alpha val="43137"/>
                            </a:srgbClr>
                          </a:outerShdw>
                        </a:effectLst>
                        <a:latin typeface="GothamPro-Light"/>
                        <a:ea typeface="Calibri"/>
                        <a:cs typeface="Calibri"/>
                      </a:endParaRPr>
                    </a:p>
                  </a:txBody>
                  <a:tcPr marL="17780" marR="1778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300"/>
                        </a:spcAft>
                      </a:pPr>
                      <a:r>
                        <a:rPr lang="ru-RU" sz="1400" b="1" dirty="0">
                          <a:effectLst>
                            <a:outerShdw blurRad="38100" dist="38100" dir="2700000" algn="tl">
                              <a:srgbClr val="000000">
                                <a:alpha val="43137"/>
                              </a:srgbClr>
                            </a:outerShdw>
                          </a:effectLst>
                          <a:latin typeface="GothamPro-Light"/>
                        </a:rPr>
                        <a:t>12,90</a:t>
                      </a:r>
                      <a:endParaRPr lang="ru-RU" sz="1400" b="1" dirty="0">
                        <a:solidFill>
                          <a:srgbClr val="000000"/>
                        </a:solidFill>
                        <a:effectLst>
                          <a:outerShdw blurRad="38100" dist="38100" dir="2700000" algn="tl">
                            <a:srgbClr val="000000">
                              <a:alpha val="43137"/>
                            </a:srgbClr>
                          </a:outerShdw>
                        </a:effectLst>
                        <a:latin typeface="GothamPro-Light"/>
                        <a:ea typeface="Calibri"/>
                        <a:cs typeface="Calibri"/>
                      </a:endParaRPr>
                    </a:p>
                  </a:txBody>
                  <a:tcPr marL="17780" marR="1778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300"/>
                        </a:spcAft>
                      </a:pPr>
                      <a:r>
                        <a:rPr lang="ru-RU" sz="1400" b="1" dirty="0">
                          <a:effectLst>
                            <a:outerShdw blurRad="38100" dist="38100" dir="2700000" algn="tl">
                              <a:srgbClr val="000000">
                                <a:alpha val="43137"/>
                              </a:srgbClr>
                            </a:outerShdw>
                          </a:effectLst>
                          <a:latin typeface="GothamPro-Light"/>
                        </a:rPr>
                        <a:t>43,50</a:t>
                      </a:r>
                      <a:endParaRPr lang="ru-RU" sz="1400" b="1" dirty="0">
                        <a:solidFill>
                          <a:srgbClr val="000000"/>
                        </a:solidFill>
                        <a:effectLst>
                          <a:outerShdw blurRad="38100" dist="38100" dir="2700000" algn="tl">
                            <a:srgbClr val="000000">
                              <a:alpha val="43137"/>
                            </a:srgbClr>
                          </a:outerShdw>
                        </a:effectLst>
                        <a:latin typeface="GothamPro-Light"/>
                        <a:ea typeface="Calibri"/>
                        <a:cs typeface="Calibri"/>
                      </a:endParaRPr>
                    </a:p>
                  </a:txBody>
                  <a:tcPr marL="17780" marR="1778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300"/>
                        </a:spcAft>
                      </a:pPr>
                      <a:r>
                        <a:rPr lang="ru-RU" sz="1400" b="1" dirty="0">
                          <a:effectLst>
                            <a:outerShdw blurRad="38100" dist="38100" dir="2700000" algn="tl">
                              <a:srgbClr val="000000">
                                <a:alpha val="43137"/>
                              </a:srgbClr>
                            </a:outerShdw>
                          </a:effectLst>
                          <a:latin typeface="GothamPro-Light"/>
                        </a:rPr>
                        <a:t>12,18</a:t>
                      </a:r>
                      <a:endParaRPr lang="ru-RU" sz="1400" b="1" dirty="0">
                        <a:solidFill>
                          <a:srgbClr val="000000"/>
                        </a:solidFill>
                        <a:effectLst>
                          <a:outerShdw blurRad="38100" dist="38100" dir="2700000" algn="tl">
                            <a:srgbClr val="000000">
                              <a:alpha val="43137"/>
                            </a:srgbClr>
                          </a:outerShdw>
                        </a:effectLst>
                        <a:latin typeface="GothamPro-Light"/>
                        <a:ea typeface="Calibri"/>
                        <a:cs typeface="Calibri"/>
                      </a:endParaRPr>
                    </a:p>
                  </a:txBody>
                  <a:tcPr marL="17780" marR="1778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300"/>
                        </a:spcAft>
                      </a:pPr>
                      <a:r>
                        <a:rPr lang="ru-RU" sz="1400" b="1" dirty="0">
                          <a:effectLst>
                            <a:outerShdw blurRad="38100" dist="38100" dir="2700000" algn="tl">
                              <a:srgbClr val="000000">
                                <a:alpha val="43137"/>
                              </a:srgbClr>
                            </a:outerShdw>
                          </a:effectLst>
                          <a:latin typeface="GothamPro-Light"/>
                        </a:rPr>
                        <a:t>Х</a:t>
                      </a:r>
                      <a:endParaRPr lang="ru-RU" sz="1400" b="1" dirty="0">
                        <a:solidFill>
                          <a:srgbClr val="000000"/>
                        </a:solidFill>
                        <a:effectLst>
                          <a:outerShdw blurRad="38100" dist="38100" dir="2700000" algn="tl">
                            <a:srgbClr val="000000">
                              <a:alpha val="43137"/>
                            </a:srgbClr>
                          </a:outerShdw>
                        </a:effectLst>
                        <a:latin typeface="GothamPro-Light"/>
                        <a:ea typeface="Calibri"/>
                        <a:cs typeface="Calibri"/>
                      </a:endParaRPr>
                    </a:p>
                  </a:txBody>
                  <a:tcPr marL="17780" marR="1778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300"/>
                        </a:spcAft>
                      </a:pPr>
                      <a:r>
                        <a:rPr lang="ru-RU" sz="1400" b="1" dirty="0">
                          <a:effectLst>
                            <a:outerShdw blurRad="38100" dist="38100" dir="2700000" algn="tl">
                              <a:srgbClr val="000000">
                                <a:alpha val="43137"/>
                              </a:srgbClr>
                            </a:outerShdw>
                          </a:effectLst>
                          <a:latin typeface="GothamPro-Light"/>
                        </a:rPr>
                        <a:t>Х</a:t>
                      </a:r>
                      <a:endParaRPr lang="ru-RU" sz="1400" b="1" dirty="0">
                        <a:solidFill>
                          <a:srgbClr val="000000"/>
                        </a:solidFill>
                        <a:effectLst>
                          <a:outerShdw blurRad="38100" dist="38100" dir="2700000" algn="tl">
                            <a:srgbClr val="000000">
                              <a:alpha val="43137"/>
                            </a:srgbClr>
                          </a:outerShdw>
                        </a:effectLst>
                        <a:latin typeface="GothamPro-Light"/>
                        <a:ea typeface="Calibri"/>
                        <a:cs typeface="Calibri"/>
                      </a:endParaRPr>
                    </a:p>
                  </a:txBody>
                  <a:tcPr marL="17780" marR="1778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300"/>
                        </a:spcAft>
                      </a:pPr>
                      <a:r>
                        <a:rPr lang="ru-RU" sz="1400" b="1" dirty="0">
                          <a:effectLst>
                            <a:outerShdw blurRad="38100" dist="38100" dir="2700000" algn="tl">
                              <a:srgbClr val="000000">
                                <a:alpha val="43137"/>
                              </a:srgbClr>
                            </a:outerShdw>
                          </a:effectLst>
                          <a:latin typeface="GothamPro-Light"/>
                        </a:rPr>
                        <a:t>Х</a:t>
                      </a:r>
                      <a:endParaRPr lang="ru-RU" sz="1400" b="1" dirty="0">
                        <a:solidFill>
                          <a:srgbClr val="000000"/>
                        </a:solidFill>
                        <a:effectLst>
                          <a:outerShdw blurRad="38100" dist="38100" dir="2700000" algn="tl">
                            <a:srgbClr val="000000">
                              <a:alpha val="43137"/>
                            </a:srgbClr>
                          </a:outerShdw>
                        </a:effectLst>
                        <a:latin typeface="GothamPro-Light"/>
                        <a:ea typeface="Calibri"/>
                        <a:cs typeface="Calibri"/>
                      </a:endParaRPr>
                    </a:p>
                  </a:txBody>
                  <a:tcPr marL="17780" marR="1778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300"/>
                        </a:spcAft>
                      </a:pPr>
                      <a:r>
                        <a:rPr lang="ru-RU" sz="1400" b="1" dirty="0">
                          <a:effectLst>
                            <a:outerShdw blurRad="38100" dist="38100" dir="2700000" algn="tl">
                              <a:srgbClr val="000000">
                                <a:alpha val="43137"/>
                              </a:srgbClr>
                            </a:outerShdw>
                          </a:effectLst>
                          <a:latin typeface="GothamPro-Light"/>
                        </a:rPr>
                        <a:t>68,58</a:t>
                      </a:r>
                      <a:endParaRPr lang="ru-RU" sz="1400" b="1" dirty="0">
                        <a:solidFill>
                          <a:srgbClr val="000000"/>
                        </a:solidFill>
                        <a:effectLst>
                          <a:outerShdw blurRad="38100" dist="38100" dir="2700000" algn="tl">
                            <a:srgbClr val="000000">
                              <a:alpha val="43137"/>
                            </a:srgbClr>
                          </a:outerShdw>
                        </a:effectLst>
                        <a:latin typeface="GothamPro-Light"/>
                        <a:ea typeface="Calibri"/>
                        <a:cs typeface="Calibri"/>
                      </a:endParaRPr>
                    </a:p>
                  </a:txBody>
                  <a:tcPr marL="17780" marR="1778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912763">
                <a:tc>
                  <a:txBody>
                    <a:bodyPr/>
                    <a:lstStyle/>
                    <a:p>
                      <a:pPr marL="51435" algn="l">
                        <a:lnSpc>
                          <a:spcPts val="1200"/>
                        </a:lnSpc>
                        <a:spcAft>
                          <a:spcPts val="0"/>
                        </a:spcAft>
                      </a:pPr>
                      <a:r>
                        <a:rPr lang="ru-RU" sz="1200" b="0" dirty="0" smtClean="0">
                          <a:effectLst>
                            <a:outerShdw blurRad="38100" dist="38100" dir="2700000" algn="tl">
                              <a:srgbClr val="000000">
                                <a:alpha val="43137"/>
                              </a:srgbClr>
                            </a:outerShdw>
                          </a:effectLst>
                          <a:latin typeface="GothamPro-Light"/>
                        </a:rPr>
                        <a:t>Бюджет Ханты-Мансийского</a:t>
                      </a:r>
                      <a:r>
                        <a:rPr lang="ru-RU" sz="1200" b="0" baseline="0" dirty="0" smtClean="0">
                          <a:effectLst>
                            <a:outerShdw blurRad="38100" dist="38100" dir="2700000" algn="tl">
                              <a:srgbClr val="000000">
                                <a:alpha val="43137"/>
                              </a:srgbClr>
                            </a:outerShdw>
                          </a:effectLst>
                          <a:latin typeface="GothamPro-Light"/>
                        </a:rPr>
                        <a:t> автономного округа - Югры</a:t>
                      </a:r>
                      <a:endParaRPr lang="ru-RU" sz="1600" b="0" dirty="0">
                        <a:solidFill>
                          <a:srgbClr val="000000"/>
                        </a:solidFill>
                        <a:effectLst>
                          <a:outerShdw blurRad="38100" dist="38100" dir="2700000" algn="tl">
                            <a:srgbClr val="000000">
                              <a:alpha val="43137"/>
                            </a:srgbClr>
                          </a:outerShdw>
                        </a:effectLst>
                        <a:latin typeface="GothamPro-Light"/>
                        <a:ea typeface="Calibri"/>
                        <a:cs typeface="Calibri"/>
                      </a:endParaRPr>
                    </a:p>
                  </a:txBody>
                  <a:tcPr marL="17780" marR="1778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ru-RU" sz="1400" b="1" dirty="0">
                          <a:effectLst>
                            <a:outerShdw blurRad="38100" dist="38100" dir="2700000" algn="tl">
                              <a:srgbClr val="000000">
                                <a:alpha val="43137"/>
                              </a:srgbClr>
                            </a:outerShdw>
                          </a:effectLst>
                          <a:latin typeface="GothamPro-Light"/>
                        </a:rPr>
                        <a:t>163,93</a:t>
                      </a:r>
                      <a:endParaRPr lang="ru-RU" sz="1400" b="1" dirty="0">
                        <a:solidFill>
                          <a:srgbClr val="000000"/>
                        </a:solidFill>
                        <a:effectLst>
                          <a:outerShdw blurRad="38100" dist="38100" dir="2700000" algn="tl">
                            <a:srgbClr val="000000">
                              <a:alpha val="43137"/>
                            </a:srgbClr>
                          </a:outerShdw>
                        </a:effectLst>
                        <a:latin typeface="GothamPro-Light"/>
                        <a:ea typeface="Calibri"/>
                        <a:cs typeface="Calibri"/>
                      </a:endParaRPr>
                    </a:p>
                  </a:txBody>
                  <a:tcPr marL="17780" marR="1778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ru-RU" sz="1400" b="1" dirty="0">
                          <a:effectLst>
                            <a:outerShdw blurRad="38100" dist="38100" dir="2700000" algn="tl">
                              <a:srgbClr val="000000">
                                <a:alpha val="43137"/>
                              </a:srgbClr>
                            </a:outerShdw>
                          </a:effectLst>
                          <a:latin typeface="GothamPro-Light"/>
                        </a:rPr>
                        <a:t>153,61</a:t>
                      </a:r>
                      <a:endParaRPr lang="ru-RU" sz="1400" b="1" dirty="0">
                        <a:solidFill>
                          <a:srgbClr val="000000"/>
                        </a:solidFill>
                        <a:effectLst>
                          <a:outerShdw blurRad="38100" dist="38100" dir="2700000" algn="tl">
                            <a:srgbClr val="000000">
                              <a:alpha val="43137"/>
                            </a:srgbClr>
                          </a:outerShdw>
                        </a:effectLst>
                        <a:latin typeface="GothamPro-Light"/>
                        <a:ea typeface="Calibri"/>
                        <a:cs typeface="Calibri"/>
                      </a:endParaRPr>
                    </a:p>
                  </a:txBody>
                  <a:tcPr marL="17780" marR="1778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ru-RU" sz="1400" b="1" dirty="0">
                          <a:effectLst>
                            <a:outerShdw blurRad="38100" dist="38100" dir="2700000" algn="tl">
                              <a:srgbClr val="000000">
                                <a:alpha val="43137"/>
                              </a:srgbClr>
                            </a:outerShdw>
                          </a:effectLst>
                          <a:latin typeface="GothamPro-Light"/>
                        </a:rPr>
                        <a:t>112,51</a:t>
                      </a:r>
                      <a:endParaRPr lang="ru-RU" sz="1400" b="1" dirty="0">
                        <a:solidFill>
                          <a:srgbClr val="000000"/>
                        </a:solidFill>
                        <a:effectLst>
                          <a:outerShdw blurRad="38100" dist="38100" dir="2700000" algn="tl">
                            <a:srgbClr val="000000">
                              <a:alpha val="43137"/>
                            </a:srgbClr>
                          </a:outerShdw>
                        </a:effectLst>
                        <a:latin typeface="GothamPro-Light"/>
                        <a:ea typeface="Calibri"/>
                        <a:cs typeface="Calibri"/>
                      </a:endParaRPr>
                    </a:p>
                  </a:txBody>
                  <a:tcPr marL="17780" marR="1778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ru-RU" sz="1400" b="1" dirty="0">
                          <a:effectLst>
                            <a:outerShdw blurRad="38100" dist="38100" dir="2700000" algn="tl">
                              <a:srgbClr val="000000">
                                <a:alpha val="43137"/>
                              </a:srgbClr>
                            </a:outerShdw>
                          </a:effectLst>
                          <a:latin typeface="GothamPro-Light"/>
                        </a:rPr>
                        <a:t>61,40</a:t>
                      </a:r>
                      <a:endParaRPr lang="ru-RU" sz="1400" b="1" dirty="0">
                        <a:solidFill>
                          <a:srgbClr val="000000"/>
                        </a:solidFill>
                        <a:effectLst>
                          <a:outerShdw blurRad="38100" dist="38100" dir="2700000" algn="tl">
                            <a:srgbClr val="000000">
                              <a:alpha val="43137"/>
                            </a:srgbClr>
                          </a:outerShdw>
                        </a:effectLst>
                        <a:latin typeface="GothamPro-Light"/>
                        <a:ea typeface="Calibri"/>
                        <a:cs typeface="Calibri"/>
                      </a:endParaRPr>
                    </a:p>
                  </a:txBody>
                  <a:tcPr marL="17780" marR="1778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ru-RU" sz="1400" b="1" dirty="0">
                          <a:effectLst>
                            <a:outerShdw blurRad="38100" dist="38100" dir="2700000" algn="tl">
                              <a:srgbClr val="000000">
                                <a:alpha val="43137"/>
                              </a:srgbClr>
                            </a:outerShdw>
                          </a:effectLst>
                          <a:latin typeface="GothamPro-Light"/>
                        </a:rPr>
                        <a:t>63,46</a:t>
                      </a:r>
                      <a:endParaRPr lang="ru-RU" sz="1400" b="1" dirty="0">
                        <a:solidFill>
                          <a:srgbClr val="000000"/>
                        </a:solidFill>
                        <a:effectLst>
                          <a:outerShdw blurRad="38100" dist="38100" dir="2700000" algn="tl">
                            <a:srgbClr val="000000">
                              <a:alpha val="43137"/>
                            </a:srgbClr>
                          </a:outerShdw>
                        </a:effectLst>
                        <a:latin typeface="GothamPro-Light"/>
                        <a:ea typeface="Calibri"/>
                        <a:cs typeface="Calibri"/>
                      </a:endParaRPr>
                    </a:p>
                  </a:txBody>
                  <a:tcPr marL="17780" marR="1778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ru-RU" sz="1400" b="1" dirty="0">
                          <a:effectLst>
                            <a:outerShdw blurRad="38100" dist="38100" dir="2700000" algn="tl">
                              <a:srgbClr val="000000">
                                <a:alpha val="43137"/>
                              </a:srgbClr>
                            </a:outerShdw>
                          </a:effectLst>
                          <a:latin typeface="GothamPro-Light"/>
                        </a:rPr>
                        <a:t>65,67</a:t>
                      </a:r>
                      <a:endParaRPr lang="ru-RU" sz="1400" b="1" dirty="0">
                        <a:solidFill>
                          <a:srgbClr val="000000"/>
                        </a:solidFill>
                        <a:effectLst>
                          <a:outerShdw blurRad="38100" dist="38100" dir="2700000" algn="tl">
                            <a:srgbClr val="000000">
                              <a:alpha val="43137"/>
                            </a:srgbClr>
                          </a:outerShdw>
                        </a:effectLst>
                        <a:latin typeface="GothamPro-Light"/>
                        <a:ea typeface="Calibri"/>
                        <a:cs typeface="Calibri"/>
                      </a:endParaRPr>
                    </a:p>
                  </a:txBody>
                  <a:tcPr marL="17780" marR="1778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ru-RU" sz="1400" b="1" dirty="0">
                          <a:effectLst>
                            <a:outerShdw blurRad="38100" dist="38100" dir="2700000" algn="tl">
                              <a:srgbClr val="000000">
                                <a:alpha val="43137"/>
                              </a:srgbClr>
                            </a:outerShdw>
                          </a:effectLst>
                          <a:latin typeface="GothamPro-Light"/>
                        </a:rPr>
                        <a:t>620,58</a:t>
                      </a:r>
                      <a:endParaRPr lang="ru-RU" sz="1400" b="1" dirty="0">
                        <a:solidFill>
                          <a:srgbClr val="000000"/>
                        </a:solidFill>
                        <a:effectLst>
                          <a:outerShdw blurRad="38100" dist="38100" dir="2700000" algn="tl">
                            <a:srgbClr val="000000">
                              <a:alpha val="43137"/>
                            </a:srgbClr>
                          </a:outerShdw>
                        </a:effectLst>
                        <a:latin typeface="GothamPro-Light"/>
                        <a:ea typeface="Calibri"/>
                        <a:cs typeface="Calibri"/>
                      </a:endParaRPr>
                    </a:p>
                  </a:txBody>
                  <a:tcPr marL="17780" marR="1778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2226613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379971" y="221067"/>
            <a:ext cx="4538805" cy="707886"/>
          </a:xfrm>
          <a:prstGeom prst="rect">
            <a:avLst/>
          </a:prstGeom>
        </p:spPr>
        <p:txBody>
          <a:bodyPr wrap="square">
            <a:spAutoFit/>
          </a:bodyPr>
          <a:lstStyle/>
          <a:p>
            <a:r>
              <a:rPr lang="ru-RU" sz="2000" dirty="0">
                <a:solidFill>
                  <a:srgbClr val="1F1F1F"/>
                </a:solidFill>
                <a:effectLst>
                  <a:outerShdw blurRad="38100" dist="38100" dir="2700000" algn="tl">
                    <a:schemeClr val="bg1">
                      <a:alpha val="43000"/>
                    </a:schemeClr>
                  </a:outerShdw>
                </a:effectLst>
                <a:latin typeface="GothamPro-Light"/>
              </a:rPr>
              <a:t>Ханты-Мансийский </a:t>
            </a:r>
            <a:br>
              <a:rPr lang="ru-RU" sz="2000" dirty="0">
                <a:solidFill>
                  <a:srgbClr val="1F1F1F"/>
                </a:solidFill>
                <a:effectLst>
                  <a:outerShdw blurRad="38100" dist="38100" dir="2700000" algn="tl">
                    <a:schemeClr val="bg1">
                      <a:alpha val="43000"/>
                    </a:schemeClr>
                  </a:outerShdw>
                </a:effectLst>
                <a:latin typeface="GothamPro-Light"/>
              </a:rPr>
            </a:br>
            <a:r>
              <a:rPr lang="ru-RU" sz="2000" dirty="0">
                <a:solidFill>
                  <a:srgbClr val="1F1F1F"/>
                </a:solidFill>
                <a:effectLst>
                  <a:outerShdw blurRad="38100" dist="38100" dir="2700000" algn="tl">
                    <a:schemeClr val="bg1">
                      <a:alpha val="43000"/>
                    </a:schemeClr>
                  </a:outerShdw>
                </a:effectLst>
                <a:latin typeface="GothamPro-Light"/>
              </a:rPr>
              <a:t>автономной округ - Югра</a:t>
            </a:r>
            <a:endParaRPr lang="ru-RU" sz="2000" dirty="0">
              <a:effectLst>
                <a:outerShdw blurRad="38100" dist="38100" dir="2700000" algn="tl">
                  <a:schemeClr val="bg1">
                    <a:alpha val="43000"/>
                  </a:schemeClr>
                </a:outerShdw>
              </a:effectLst>
            </a:endParaRPr>
          </a:p>
        </p:txBody>
      </p:sp>
      <p:sp>
        <p:nvSpPr>
          <p:cNvPr id="5" name="Прямоугольник с одним вырезанным углом 4"/>
          <p:cNvSpPr/>
          <p:nvPr/>
        </p:nvSpPr>
        <p:spPr>
          <a:xfrm flipH="1" flipV="1">
            <a:off x="5804033" y="1155498"/>
            <a:ext cx="6387965" cy="721895"/>
          </a:xfrm>
          <a:custGeom>
            <a:avLst/>
            <a:gdLst>
              <a:gd name="connsiteX0" fmla="*/ 0 w 5531318"/>
              <a:gd name="connsiteY0" fmla="*/ 0 h 712270"/>
              <a:gd name="connsiteX1" fmla="*/ 5412604 w 5531318"/>
              <a:gd name="connsiteY1" fmla="*/ 0 h 712270"/>
              <a:gd name="connsiteX2" fmla="*/ 5531318 w 5531318"/>
              <a:gd name="connsiteY2" fmla="*/ 118714 h 712270"/>
              <a:gd name="connsiteX3" fmla="*/ 5531318 w 5531318"/>
              <a:gd name="connsiteY3" fmla="*/ 712270 h 712270"/>
              <a:gd name="connsiteX4" fmla="*/ 0 w 5531318"/>
              <a:gd name="connsiteY4" fmla="*/ 712270 h 712270"/>
              <a:gd name="connsiteX5" fmla="*/ 0 w 5531318"/>
              <a:gd name="connsiteY5" fmla="*/ 0 h 712270"/>
              <a:gd name="connsiteX0" fmla="*/ 0 w 5540943"/>
              <a:gd name="connsiteY0" fmla="*/ 0 h 712270"/>
              <a:gd name="connsiteX1" fmla="*/ 5412604 w 5540943"/>
              <a:gd name="connsiteY1" fmla="*/ 0 h 712270"/>
              <a:gd name="connsiteX2" fmla="*/ 5540943 w 5540943"/>
              <a:gd name="connsiteY2" fmla="*/ 368971 h 712270"/>
              <a:gd name="connsiteX3" fmla="*/ 5531318 w 5540943"/>
              <a:gd name="connsiteY3" fmla="*/ 712270 h 712270"/>
              <a:gd name="connsiteX4" fmla="*/ 0 w 5540943"/>
              <a:gd name="connsiteY4" fmla="*/ 712270 h 712270"/>
              <a:gd name="connsiteX5" fmla="*/ 0 w 5540943"/>
              <a:gd name="connsiteY5" fmla="*/ 0 h 712270"/>
              <a:gd name="connsiteX0" fmla="*/ 0 w 5540943"/>
              <a:gd name="connsiteY0" fmla="*/ 9625 h 721895"/>
              <a:gd name="connsiteX1" fmla="*/ 5200848 w 5540943"/>
              <a:gd name="connsiteY1" fmla="*/ 0 h 721895"/>
              <a:gd name="connsiteX2" fmla="*/ 5540943 w 5540943"/>
              <a:gd name="connsiteY2" fmla="*/ 378596 h 721895"/>
              <a:gd name="connsiteX3" fmla="*/ 5531318 w 5540943"/>
              <a:gd name="connsiteY3" fmla="*/ 721895 h 721895"/>
              <a:gd name="connsiteX4" fmla="*/ 0 w 5540943"/>
              <a:gd name="connsiteY4" fmla="*/ 721895 h 721895"/>
              <a:gd name="connsiteX5" fmla="*/ 0 w 5540943"/>
              <a:gd name="connsiteY5" fmla="*/ 9625 h 721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40943" h="721895">
                <a:moveTo>
                  <a:pt x="0" y="9625"/>
                </a:moveTo>
                <a:lnTo>
                  <a:pt x="5200848" y="0"/>
                </a:lnTo>
                <a:lnTo>
                  <a:pt x="5540943" y="378596"/>
                </a:lnTo>
                <a:lnTo>
                  <a:pt x="5531318" y="721895"/>
                </a:lnTo>
                <a:lnTo>
                  <a:pt x="0" y="721895"/>
                </a:lnTo>
                <a:lnTo>
                  <a:pt x="0" y="9625"/>
                </a:lnTo>
                <a:close/>
              </a:path>
            </a:pathLst>
          </a:custGeom>
          <a:solidFill>
            <a:srgbClr val="B3D9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Заголовок 1"/>
          <p:cNvSpPr txBox="1">
            <a:spLocks/>
          </p:cNvSpPr>
          <p:nvPr/>
        </p:nvSpPr>
        <p:spPr>
          <a:xfrm>
            <a:off x="5727032" y="1155499"/>
            <a:ext cx="6464968" cy="626277"/>
          </a:xfrm>
          <a:prstGeom prst="snipRound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ru-RU" sz="2400" dirty="0">
                <a:effectLst>
                  <a:outerShdw blurRad="38100" dist="38100" dir="2700000" algn="tl">
                    <a:schemeClr val="accent5">
                      <a:alpha val="43000"/>
                    </a:schemeClr>
                  </a:outerShdw>
                </a:effectLst>
                <a:latin typeface="GothamPro-Light"/>
              </a:rPr>
              <a:t>Развитие системы оказания  первичной медико-санитарной помощи</a:t>
            </a:r>
          </a:p>
        </p:txBody>
      </p:sp>
      <p:graphicFrame>
        <p:nvGraphicFramePr>
          <p:cNvPr id="7" name="Схема 6"/>
          <p:cNvGraphicFramePr/>
          <p:nvPr>
            <p:extLst>
              <p:ext uri="{D42A27DB-BD31-4B8C-83A1-F6EECF244321}">
                <p14:modId xmlns:p14="http://schemas.microsoft.com/office/powerpoint/2010/main" val="398733831"/>
              </p:ext>
            </p:extLst>
          </p:nvPr>
        </p:nvGraphicFramePr>
        <p:xfrm>
          <a:off x="335546" y="1468637"/>
          <a:ext cx="11586946"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984275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3955" y="2412289"/>
            <a:ext cx="10515600" cy="1325563"/>
          </a:xfrm>
        </p:spPr>
        <p:txBody>
          <a:bodyPr>
            <a:normAutofit/>
          </a:bodyPr>
          <a:lstStyle/>
          <a:p>
            <a:pPr algn="ctr"/>
            <a:r>
              <a:rPr lang="ru-RU" sz="6000" b="1" dirty="0">
                <a:latin typeface="Arial" panose="020B0604020202020204" pitchFamily="34" charset="0"/>
                <a:cs typeface="Times New Roman CYR" panose="02020603050405020304" pitchFamily="18" charset="0"/>
              </a:rPr>
              <a:t>Благодарю за внимание!</a:t>
            </a:r>
          </a:p>
        </p:txBody>
      </p:sp>
    </p:spTree>
    <p:extLst>
      <p:ext uri="{BB962C8B-B14F-4D97-AF65-F5344CB8AC3E}">
        <p14:creationId xmlns:p14="http://schemas.microsoft.com/office/powerpoint/2010/main" val="1972727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Прямоугольник 26"/>
          <p:cNvSpPr/>
          <p:nvPr/>
        </p:nvSpPr>
        <p:spPr>
          <a:xfrm>
            <a:off x="1379971" y="221067"/>
            <a:ext cx="4538805" cy="707886"/>
          </a:xfrm>
          <a:prstGeom prst="rect">
            <a:avLst/>
          </a:prstGeom>
        </p:spPr>
        <p:txBody>
          <a:bodyPr wrap="square">
            <a:spAutoFit/>
          </a:bodyPr>
          <a:lstStyle/>
          <a:p>
            <a:r>
              <a:rPr lang="ru-RU" sz="2000" dirty="0" smtClean="0">
                <a:solidFill>
                  <a:srgbClr val="1F1F1F"/>
                </a:solidFill>
                <a:effectLst>
                  <a:outerShdw blurRad="38100" dist="38100" dir="2700000" algn="tl">
                    <a:schemeClr val="bg1">
                      <a:alpha val="43000"/>
                    </a:schemeClr>
                  </a:outerShdw>
                </a:effectLst>
                <a:latin typeface="GothamPro-Light"/>
              </a:rPr>
              <a:t>Ханты-Мансийский </a:t>
            </a:r>
            <a:br>
              <a:rPr lang="ru-RU" sz="2000" dirty="0" smtClean="0">
                <a:solidFill>
                  <a:srgbClr val="1F1F1F"/>
                </a:solidFill>
                <a:effectLst>
                  <a:outerShdw blurRad="38100" dist="38100" dir="2700000" algn="tl">
                    <a:schemeClr val="bg1">
                      <a:alpha val="43000"/>
                    </a:schemeClr>
                  </a:outerShdw>
                </a:effectLst>
                <a:latin typeface="GothamPro-Light"/>
              </a:rPr>
            </a:br>
            <a:r>
              <a:rPr lang="ru-RU" sz="2000" dirty="0" smtClean="0">
                <a:solidFill>
                  <a:srgbClr val="1F1F1F"/>
                </a:solidFill>
                <a:effectLst>
                  <a:outerShdw blurRad="38100" dist="38100" dir="2700000" algn="tl">
                    <a:schemeClr val="bg1">
                      <a:alpha val="43000"/>
                    </a:schemeClr>
                  </a:outerShdw>
                </a:effectLst>
                <a:latin typeface="GothamPro-Light"/>
              </a:rPr>
              <a:t>автономной округ - Югра</a:t>
            </a:r>
            <a:endParaRPr lang="ru-RU" sz="2000" dirty="0">
              <a:effectLst>
                <a:outerShdw blurRad="38100" dist="38100" dir="2700000" algn="tl">
                  <a:schemeClr val="bg1">
                    <a:alpha val="43000"/>
                  </a:schemeClr>
                </a:outerShdw>
              </a:effectLst>
            </a:endParaRPr>
          </a:p>
        </p:txBody>
      </p:sp>
      <p:graphicFrame>
        <p:nvGraphicFramePr>
          <p:cNvPr id="31" name="Схема 30"/>
          <p:cNvGraphicFramePr/>
          <p:nvPr>
            <p:extLst>
              <p:ext uri="{D42A27DB-BD31-4B8C-83A1-F6EECF244321}">
                <p14:modId xmlns:p14="http://schemas.microsoft.com/office/powerpoint/2010/main" val="169244468"/>
              </p:ext>
            </p:extLst>
          </p:nvPr>
        </p:nvGraphicFramePr>
        <p:xfrm>
          <a:off x="240632" y="2489075"/>
          <a:ext cx="11704319" cy="41101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Прямоугольник 6">
            <a:extLst>
              <a:ext uri="{FF2B5EF4-FFF2-40B4-BE49-F238E27FC236}">
                <a16:creationId xmlns:a16="http://schemas.microsoft.com/office/drawing/2014/main" id="{62343EF8-8CFB-48E3-8C74-E27363755075}"/>
              </a:ext>
            </a:extLst>
          </p:cNvPr>
          <p:cNvSpPr/>
          <p:nvPr/>
        </p:nvSpPr>
        <p:spPr>
          <a:xfrm>
            <a:off x="240632" y="2119743"/>
            <a:ext cx="3523913" cy="369332"/>
          </a:xfrm>
          <a:prstGeom prst="rect">
            <a:avLst/>
          </a:prstGeom>
        </p:spPr>
        <p:txBody>
          <a:bodyPr wrap="none">
            <a:spAutoFit/>
          </a:bodyPr>
          <a:lstStyle/>
          <a:p>
            <a:r>
              <a:rPr lang="ru-RU" b="1" dirty="0">
                <a:solidFill>
                  <a:srgbClr val="000000"/>
                </a:solidFill>
                <a:effectLst>
                  <a:outerShdw blurRad="38100" dist="38100" dir="2700000" algn="tl">
                    <a:schemeClr val="tx1">
                      <a:alpha val="68000"/>
                    </a:schemeClr>
                  </a:outerShdw>
                </a:effectLst>
                <a:latin typeface="GothamPro-Light"/>
              </a:rPr>
              <a:t>ОСНОВНЫЕ МЕРОПРИЯТИЯ </a:t>
            </a:r>
            <a:endParaRPr lang="ru-RU" dirty="0">
              <a:effectLst>
                <a:outerShdw blurRad="38100" dist="38100" dir="2700000" algn="tl">
                  <a:schemeClr val="tx1">
                    <a:alpha val="68000"/>
                  </a:schemeClr>
                </a:outerShdw>
              </a:effectLst>
              <a:latin typeface="GothamPro-Light"/>
            </a:endParaRPr>
          </a:p>
        </p:txBody>
      </p:sp>
      <p:sp>
        <p:nvSpPr>
          <p:cNvPr id="8" name="Прямоугольник с одним вырезанным углом 4"/>
          <p:cNvSpPr/>
          <p:nvPr/>
        </p:nvSpPr>
        <p:spPr>
          <a:xfrm flipH="1" flipV="1">
            <a:off x="5804033" y="1155498"/>
            <a:ext cx="6387965" cy="721895"/>
          </a:xfrm>
          <a:custGeom>
            <a:avLst/>
            <a:gdLst>
              <a:gd name="connsiteX0" fmla="*/ 0 w 5531318"/>
              <a:gd name="connsiteY0" fmla="*/ 0 h 712270"/>
              <a:gd name="connsiteX1" fmla="*/ 5412604 w 5531318"/>
              <a:gd name="connsiteY1" fmla="*/ 0 h 712270"/>
              <a:gd name="connsiteX2" fmla="*/ 5531318 w 5531318"/>
              <a:gd name="connsiteY2" fmla="*/ 118714 h 712270"/>
              <a:gd name="connsiteX3" fmla="*/ 5531318 w 5531318"/>
              <a:gd name="connsiteY3" fmla="*/ 712270 h 712270"/>
              <a:gd name="connsiteX4" fmla="*/ 0 w 5531318"/>
              <a:gd name="connsiteY4" fmla="*/ 712270 h 712270"/>
              <a:gd name="connsiteX5" fmla="*/ 0 w 5531318"/>
              <a:gd name="connsiteY5" fmla="*/ 0 h 712270"/>
              <a:gd name="connsiteX0" fmla="*/ 0 w 5540943"/>
              <a:gd name="connsiteY0" fmla="*/ 0 h 712270"/>
              <a:gd name="connsiteX1" fmla="*/ 5412604 w 5540943"/>
              <a:gd name="connsiteY1" fmla="*/ 0 h 712270"/>
              <a:gd name="connsiteX2" fmla="*/ 5540943 w 5540943"/>
              <a:gd name="connsiteY2" fmla="*/ 368971 h 712270"/>
              <a:gd name="connsiteX3" fmla="*/ 5531318 w 5540943"/>
              <a:gd name="connsiteY3" fmla="*/ 712270 h 712270"/>
              <a:gd name="connsiteX4" fmla="*/ 0 w 5540943"/>
              <a:gd name="connsiteY4" fmla="*/ 712270 h 712270"/>
              <a:gd name="connsiteX5" fmla="*/ 0 w 5540943"/>
              <a:gd name="connsiteY5" fmla="*/ 0 h 712270"/>
              <a:gd name="connsiteX0" fmla="*/ 0 w 5540943"/>
              <a:gd name="connsiteY0" fmla="*/ 9625 h 721895"/>
              <a:gd name="connsiteX1" fmla="*/ 5200848 w 5540943"/>
              <a:gd name="connsiteY1" fmla="*/ 0 h 721895"/>
              <a:gd name="connsiteX2" fmla="*/ 5540943 w 5540943"/>
              <a:gd name="connsiteY2" fmla="*/ 378596 h 721895"/>
              <a:gd name="connsiteX3" fmla="*/ 5531318 w 5540943"/>
              <a:gd name="connsiteY3" fmla="*/ 721895 h 721895"/>
              <a:gd name="connsiteX4" fmla="*/ 0 w 5540943"/>
              <a:gd name="connsiteY4" fmla="*/ 721895 h 721895"/>
              <a:gd name="connsiteX5" fmla="*/ 0 w 5540943"/>
              <a:gd name="connsiteY5" fmla="*/ 9625 h 721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40943" h="721895">
                <a:moveTo>
                  <a:pt x="0" y="9625"/>
                </a:moveTo>
                <a:lnTo>
                  <a:pt x="5200848" y="0"/>
                </a:lnTo>
                <a:lnTo>
                  <a:pt x="5540943" y="378596"/>
                </a:lnTo>
                <a:lnTo>
                  <a:pt x="5531318" y="721895"/>
                </a:lnTo>
                <a:lnTo>
                  <a:pt x="0" y="721895"/>
                </a:lnTo>
                <a:lnTo>
                  <a:pt x="0" y="9625"/>
                </a:lnTo>
                <a:close/>
              </a:path>
            </a:pathLst>
          </a:custGeom>
          <a:solidFill>
            <a:srgbClr val="B3D9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Заголовок 1"/>
          <p:cNvSpPr txBox="1">
            <a:spLocks/>
          </p:cNvSpPr>
          <p:nvPr/>
        </p:nvSpPr>
        <p:spPr>
          <a:xfrm>
            <a:off x="5727032" y="1155499"/>
            <a:ext cx="6464968" cy="626277"/>
          </a:xfrm>
          <a:prstGeom prst="snipRound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ru-RU" sz="2400" dirty="0">
                <a:effectLst>
                  <a:outerShdw blurRad="38100" dist="38100" dir="2700000" algn="tl">
                    <a:schemeClr val="accent5">
                      <a:alpha val="43000"/>
                    </a:schemeClr>
                  </a:outerShdw>
                </a:effectLst>
                <a:latin typeface="GothamPro-Light"/>
              </a:rPr>
              <a:t>Развитие системы оказания  первичной медико-санитарной помощи</a:t>
            </a:r>
          </a:p>
        </p:txBody>
      </p:sp>
    </p:spTree>
    <p:extLst>
      <p:ext uri="{BB962C8B-B14F-4D97-AF65-F5344CB8AC3E}">
        <p14:creationId xmlns:p14="http://schemas.microsoft.com/office/powerpoint/2010/main" val="37860858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Схема 34"/>
          <p:cNvGraphicFramePr/>
          <p:nvPr>
            <p:extLst>
              <p:ext uri="{D42A27DB-BD31-4B8C-83A1-F6EECF244321}">
                <p14:modId xmlns:p14="http://schemas.microsoft.com/office/powerpoint/2010/main" val="2616161589"/>
              </p:ext>
            </p:extLst>
          </p:nvPr>
        </p:nvGraphicFramePr>
        <p:xfrm>
          <a:off x="235391" y="2218100"/>
          <a:ext cx="11660862" cy="42370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6" name="Прямоугольник с одним вырезанным углом 4"/>
          <p:cNvSpPr/>
          <p:nvPr/>
        </p:nvSpPr>
        <p:spPr>
          <a:xfrm flipH="1" flipV="1">
            <a:off x="5804033" y="1155498"/>
            <a:ext cx="6387965" cy="721895"/>
          </a:xfrm>
          <a:custGeom>
            <a:avLst/>
            <a:gdLst>
              <a:gd name="connsiteX0" fmla="*/ 0 w 5531318"/>
              <a:gd name="connsiteY0" fmla="*/ 0 h 712270"/>
              <a:gd name="connsiteX1" fmla="*/ 5412604 w 5531318"/>
              <a:gd name="connsiteY1" fmla="*/ 0 h 712270"/>
              <a:gd name="connsiteX2" fmla="*/ 5531318 w 5531318"/>
              <a:gd name="connsiteY2" fmla="*/ 118714 h 712270"/>
              <a:gd name="connsiteX3" fmla="*/ 5531318 w 5531318"/>
              <a:gd name="connsiteY3" fmla="*/ 712270 h 712270"/>
              <a:gd name="connsiteX4" fmla="*/ 0 w 5531318"/>
              <a:gd name="connsiteY4" fmla="*/ 712270 h 712270"/>
              <a:gd name="connsiteX5" fmla="*/ 0 w 5531318"/>
              <a:gd name="connsiteY5" fmla="*/ 0 h 712270"/>
              <a:gd name="connsiteX0" fmla="*/ 0 w 5540943"/>
              <a:gd name="connsiteY0" fmla="*/ 0 h 712270"/>
              <a:gd name="connsiteX1" fmla="*/ 5412604 w 5540943"/>
              <a:gd name="connsiteY1" fmla="*/ 0 h 712270"/>
              <a:gd name="connsiteX2" fmla="*/ 5540943 w 5540943"/>
              <a:gd name="connsiteY2" fmla="*/ 368971 h 712270"/>
              <a:gd name="connsiteX3" fmla="*/ 5531318 w 5540943"/>
              <a:gd name="connsiteY3" fmla="*/ 712270 h 712270"/>
              <a:gd name="connsiteX4" fmla="*/ 0 w 5540943"/>
              <a:gd name="connsiteY4" fmla="*/ 712270 h 712270"/>
              <a:gd name="connsiteX5" fmla="*/ 0 w 5540943"/>
              <a:gd name="connsiteY5" fmla="*/ 0 h 712270"/>
              <a:gd name="connsiteX0" fmla="*/ 0 w 5540943"/>
              <a:gd name="connsiteY0" fmla="*/ 9625 h 721895"/>
              <a:gd name="connsiteX1" fmla="*/ 5200848 w 5540943"/>
              <a:gd name="connsiteY1" fmla="*/ 0 h 721895"/>
              <a:gd name="connsiteX2" fmla="*/ 5540943 w 5540943"/>
              <a:gd name="connsiteY2" fmla="*/ 378596 h 721895"/>
              <a:gd name="connsiteX3" fmla="*/ 5531318 w 5540943"/>
              <a:gd name="connsiteY3" fmla="*/ 721895 h 721895"/>
              <a:gd name="connsiteX4" fmla="*/ 0 w 5540943"/>
              <a:gd name="connsiteY4" fmla="*/ 721895 h 721895"/>
              <a:gd name="connsiteX5" fmla="*/ 0 w 5540943"/>
              <a:gd name="connsiteY5" fmla="*/ 9625 h 721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40943" h="721895">
                <a:moveTo>
                  <a:pt x="0" y="9625"/>
                </a:moveTo>
                <a:lnTo>
                  <a:pt x="5200848" y="0"/>
                </a:lnTo>
                <a:lnTo>
                  <a:pt x="5540943" y="378596"/>
                </a:lnTo>
                <a:lnTo>
                  <a:pt x="5531318" y="721895"/>
                </a:lnTo>
                <a:lnTo>
                  <a:pt x="0" y="721895"/>
                </a:lnTo>
                <a:lnTo>
                  <a:pt x="0" y="9625"/>
                </a:lnTo>
                <a:close/>
              </a:path>
            </a:pathLst>
          </a:custGeom>
          <a:solidFill>
            <a:srgbClr val="B3D9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7" name="Заголовок 1"/>
          <p:cNvSpPr txBox="1">
            <a:spLocks/>
          </p:cNvSpPr>
          <p:nvPr/>
        </p:nvSpPr>
        <p:spPr>
          <a:xfrm>
            <a:off x="5727032" y="1155499"/>
            <a:ext cx="6464968" cy="626277"/>
          </a:xfrm>
          <a:prstGeom prst="snipRound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ru-RU" sz="2400" dirty="0">
                <a:effectLst>
                  <a:outerShdw blurRad="38100" dist="38100" dir="2700000" algn="tl">
                    <a:schemeClr val="accent5">
                      <a:alpha val="43000"/>
                    </a:schemeClr>
                  </a:outerShdw>
                </a:effectLst>
                <a:latin typeface="GothamPro-Light"/>
              </a:rPr>
              <a:t>Развитие системы оказания  первичной медико-санитарной помощи</a:t>
            </a:r>
          </a:p>
        </p:txBody>
      </p:sp>
      <p:grpSp>
        <p:nvGrpSpPr>
          <p:cNvPr id="38" name="Группа 37"/>
          <p:cNvGrpSpPr/>
          <p:nvPr/>
        </p:nvGrpSpPr>
        <p:grpSpPr>
          <a:xfrm>
            <a:off x="221381" y="1643990"/>
            <a:ext cx="2079859" cy="466806"/>
            <a:chOff x="5706" y="525739"/>
            <a:chExt cx="1753637" cy="466806"/>
          </a:xfrm>
        </p:grpSpPr>
        <p:sp>
          <p:nvSpPr>
            <p:cNvPr id="39" name="Скругленный прямоугольник 38"/>
            <p:cNvSpPr/>
            <p:nvPr/>
          </p:nvSpPr>
          <p:spPr>
            <a:xfrm>
              <a:off x="5706" y="525739"/>
              <a:ext cx="1753637" cy="46680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0" name="Скругленный прямоугольник 4"/>
            <p:cNvSpPr txBox="1"/>
            <p:nvPr/>
          </p:nvSpPr>
          <p:spPr>
            <a:xfrm>
              <a:off x="19378" y="539411"/>
              <a:ext cx="1726293" cy="43946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u-RU" sz="1600" kern="1200" dirty="0" smtClean="0">
                  <a:latin typeface="GothamPro-Medium"/>
                </a:rPr>
                <a:t>Результаты проекта</a:t>
              </a:r>
              <a:endParaRPr lang="ru-RU" sz="1600" kern="1200" dirty="0">
                <a:latin typeface="GothamPro-Medium"/>
              </a:endParaRPr>
            </a:p>
          </p:txBody>
        </p:sp>
      </p:grpSp>
      <p:sp>
        <p:nvSpPr>
          <p:cNvPr id="41" name="Прямоугольник 40"/>
          <p:cNvSpPr/>
          <p:nvPr/>
        </p:nvSpPr>
        <p:spPr>
          <a:xfrm>
            <a:off x="1379971" y="221067"/>
            <a:ext cx="4538805" cy="707886"/>
          </a:xfrm>
          <a:prstGeom prst="rect">
            <a:avLst/>
          </a:prstGeom>
        </p:spPr>
        <p:txBody>
          <a:bodyPr wrap="square">
            <a:spAutoFit/>
          </a:bodyPr>
          <a:lstStyle/>
          <a:p>
            <a:r>
              <a:rPr lang="ru-RU" sz="2000" dirty="0">
                <a:solidFill>
                  <a:srgbClr val="1F1F1F"/>
                </a:solidFill>
                <a:effectLst>
                  <a:outerShdw blurRad="38100" dist="38100" dir="2700000" algn="tl">
                    <a:schemeClr val="bg1">
                      <a:alpha val="43000"/>
                    </a:schemeClr>
                  </a:outerShdw>
                </a:effectLst>
                <a:latin typeface="GothamPro-Light"/>
              </a:rPr>
              <a:t>Ханты-Мансийский </a:t>
            </a:r>
            <a:br>
              <a:rPr lang="ru-RU" sz="2000" dirty="0">
                <a:solidFill>
                  <a:srgbClr val="1F1F1F"/>
                </a:solidFill>
                <a:effectLst>
                  <a:outerShdw blurRad="38100" dist="38100" dir="2700000" algn="tl">
                    <a:schemeClr val="bg1">
                      <a:alpha val="43000"/>
                    </a:schemeClr>
                  </a:outerShdw>
                </a:effectLst>
                <a:latin typeface="GothamPro-Light"/>
              </a:rPr>
            </a:br>
            <a:r>
              <a:rPr lang="ru-RU" sz="2000" dirty="0">
                <a:solidFill>
                  <a:srgbClr val="1F1F1F"/>
                </a:solidFill>
                <a:effectLst>
                  <a:outerShdw blurRad="38100" dist="38100" dir="2700000" algn="tl">
                    <a:schemeClr val="bg1">
                      <a:alpha val="43000"/>
                    </a:schemeClr>
                  </a:outerShdw>
                </a:effectLst>
                <a:latin typeface="GothamPro-Light"/>
              </a:rPr>
              <a:t>автономной округ - Югра</a:t>
            </a:r>
            <a:endParaRPr lang="ru-RU" sz="2000" dirty="0">
              <a:effectLst>
                <a:outerShdw blurRad="38100" dist="38100" dir="2700000" algn="tl">
                  <a:schemeClr val="bg1">
                    <a:alpha val="43000"/>
                  </a:schemeClr>
                </a:outerShdw>
              </a:effectLst>
            </a:endParaRPr>
          </a:p>
        </p:txBody>
      </p:sp>
    </p:spTree>
    <p:extLst>
      <p:ext uri="{BB962C8B-B14F-4D97-AF65-F5344CB8AC3E}">
        <p14:creationId xmlns:p14="http://schemas.microsoft.com/office/powerpoint/2010/main" val="1784714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1379971" y="221067"/>
            <a:ext cx="4538805" cy="707886"/>
          </a:xfrm>
          <a:prstGeom prst="rect">
            <a:avLst/>
          </a:prstGeom>
        </p:spPr>
        <p:txBody>
          <a:bodyPr wrap="square">
            <a:spAutoFit/>
          </a:bodyPr>
          <a:lstStyle/>
          <a:p>
            <a:r>
              <a:rPr lang="ru-RU" sz="2000" dirty="0">
                <a:solidFill>
                  <a:srgbClr val="1F1F1F"/>
                </a:solidFill>
                <a:effectLst>
                  <a:outerShdw blurRad="38100" dist="38100" dir="2700000" algn="tl">
                    <a:schemeClr val="bg1">
                      <a:alpha val="43000"/>
                    </a:schemeClr>
                  </a:outerShdw>
                </a:effectLst>
                <a:latin typeface="GothamPro-Light"/>
              </a:rPr>
              <a:t>Ханты-Мансийский </a:t>
            </a:r>
            <a:br>
              <a:rPr lang="ru-RU" sz="2000" dirty="0">
                <a:solidFill>
                  <a:srgbClr val="1F1F1F"/>
                </a:solidFill>
                <a:effectLst>
                  <a:outerShdw blurRad="38100" dist="38100" dir="2700000" algn="tl">
                    <a:schemeClr val="bg1">
                      <a:alpha val="43000"/>
                    </a:schemeClr>
                  </a:outerShdw>
                </a:effectLst>
                <a:latin typeface="GothamPro-Light"/>
              </a:rPr>
            </a:br>
            <a:r>
              <a:rPr lang="ru-RU" sz="2000" dirty="0">
                <a:solidFill>
                  <a:srgbClr val="1F1F1F"/>
                </a:solidFill>
                <a:effectLst>
                  <a:outerShdw blurRad="38100" dist="38100" dir="2700000" algn="tl">
                    <a:schemeClr val="bg1">
                      <a:alpha val="43000"/>
                    </a:schemeClr>
                  </a:outerShdw>
                </a:effectLst>
                <a:latin typeface="GothamPro-Light"/>
              </a:rPr>
              <a:t>автономной округ - Югра</a:t>
            </a:r>
            <a:endParaRPr lang="ru-RU" sz="2000" dirty="0">
              <a:effectLst>
                <a:outerShdw blurRad="38100" dist="38100" dir="2700000" algn="tl">
                  <a:schemeClr val="bg1">
                    <a:alpha val="43000"/>
                  </a:schemeClr>
                </a:outerShdw>
              </a:effectLst>
            </a:endParaRPr>
          </a:p>
        </p:txBody>
      </p:sp>
      <p:sp>
        <p:nvSpPr>
          <p:cNvPr id="10" name="Прямоугольник с одним вырезанным углом 4"/>
          <p:cNvSpPr/>
          <p:nvPr/>
        </p:nvSpPr>
        <p:spPr>
          <a:xfrm flipH="1" flipV="1">
            <a:off x="5804033" y="1155498"/>
            <a:ext cx="6387965" cy="721895"/>
          </a:xfrm>
          <a:custGeom>
            <a:avLst/>
            <a:gdLst>
              <a:gd name="connsiteX0" fmla="*/ 0 w 5531318"/>
              <a:gd name="connsiteY0" fmla="*/ 0 h 712270"/>
              <a:gd name="connsiteX1" fmla="*/ 5412604 w 5531318"/>
              <a:gd name="connsiteY1" fmla="*/ 0 h 712270"/>
              <a:gd name="connsiteX2" fmla="*/ 5531318 w 5531318"/>
              <a:gd name="connsiteY2" fmla="*/ 118714 h 712270"/>
              <a:gd name="connsiteX3" fmla="*/ 5531318 w 5531318"/>
              <a:gd name="connsiteY3" fmla="*/ 712270 h 712270"/>
              <a:gd name="connsiteX4" fmla="*/ 0 w 5531318"/>
              <a:gd name="connsiteY4" fmla="*/ 712270 h 712270"/>
              <a:gd name="connsiteX5" fmla="*/ 0 w 5531318"/>
              <a:gd name="connsiteY5" fmla="*/ 0 h 712270"/>
              <a:gd name="connsiteX0" fmla="*/ 0 w 5540943"/>
              <a:gd name="connsiteY0" fmla="*/ 0 h 712270"/>
              <a:gd name="connsiteX1" fmla="*/ 5412604 w 5540943"/>
              <a:gd name="connsiteY1" fmla="*/ 0 h 712270"/>
              <a:gd name="connsiteX2" fmla="*/ 5540943 w 5540943"/>
              <a:gd name="connsiteY2" fmla="*/ 368971 h 712270"/>
              <a:gd name="connsiteX3" fmla="*/ 5531318 w 5540943"/>
              <a:gd name="connsiteY3" fmla="*/ 712270 h 712270"/>
              <a:gd name="connsiteX4" fmla="*/ 0 w 5540943"/>
              <a:gd name="connsiteY4" fmla="*/ 712270 h 712270"/>
              <a:gd name="connsiteX5" fmla="*/ 0 w 5540943"/>
              <a:gd name="connsiteY5" fmla="*/ 0 h 712270"/>
              <a:gd name="connsiteX0" fmla="*/ 0 w 5540943"/>
              <a:gd name="connsiteY0" fmla="*/ 9625 h 721895"/>
              <a:gd name="connsiteX1" fmla="*/ 5200848 w 5540943"/>
              <a:gd name="connsiteY1" fmla="*/ 0 h 721895"/>
              <a:gd name="connsiteX2" fmla="*/ 5540943 w 5540943"/>
              <a:gd name="connsiteY2" fmla="*/ 378596 h 721895"/>
              <a:gd name="connsiteX3" fmla="*/ 5531318 w 5540943"/>
              <a:gd name="connsiteY3" fmla="*/ 721895 h 721895"/>
              <a:gd name="connsiteX4" fmla="*/ 0 w 5540943"/>
              <a:gd name="connsiteY4" fmla="*/ 721895 h 721895"/>
              <a:gd name="connsiteX5" fmla="*/ 0 w 5540943"/>
              <a:gd name="connsiteY5" fmla="*/ 9625 h 721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40943" h="721895">
                <a:moveTo>
                  <a:pt x="0" y="9625"/>
                </a:moveTo>
                <a:lnTo>
                  <a:pt x="5200848" y="0"/>
                </a:lnTo>
                <a:lnTo>
                  <a:pt x="5540943" y="378596"/>
                </a:lnTo>
                <a:lnTo>
                  <a:pt x="5531318" y="721895"/>
                </a:lnTo>
                <a:lnTo>
                  <a:pt x="0" y="721895"/>
                </a:lnTo>
                <a:lnTo>
                  <a:pt x="0" y="9625"/>
                </a:lnTo>
                <a:close/>
              </a:path>
            </a:pathLst>
          </a:custGeom>
          <a:solidFill>
            <a:srgbClr val="B3D9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Заголовок 1"/>
          <p:cNvSpPr txBox="1">
            <a:spLocks/>
          </p:cNvSpPr>
          <p:nvPr/>
        </p:nvSpPr>
        <p:spPr>
          <a:xfrm>
            <a:off x="5727032" y="1155499"/>
            <a:ext cx="6464968" cy="626277"/>
          </a:xfrm>
          <a:prstGeom prst="snipRound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ru-RU" sz="2400" dirty="0">
                <a:effectLst>
                  <a:outerShdw blurRad="38100" dist="38100" dir="2700000" algn="tl">
                    <a:schemeClr val="accent5">
                      <a:alpha val="43000"/>
                    </a:schemeClr>
                  </a:outerShdw>
                </a:effectLst>
                <a:latin typeface="GothamPro-Light"/>
              </a:rPr>
              <a:t>Развитие системы оказания  первичной медико-санитарной помощи</a:t>
            </a:r>
          </a:p>
        </p:txBody>
      </p:sp>
      <p:grpSp>
        <p:nvGrpSpPr>
          <p:cNvPr id="7" name="Группа 6"/>
          <p:cNvGrpSpPr/>
          <p:nvPr/>
        </p:nvGrpSpPr>
        <p:grpSpPr>
          <a:xfrm>
            <a:off x="221381" y="1476052"/>
            <a:ext cx="2079859" cy="466806"/>
            <a:chOff x="5706" y="525739"/>
            <a:chExt cx="1753637" cy="466806"/>
          </a:xfrm>
        </p:grpSpPr>
        <p:sp>
          <p:nvSpPr>
            <p:cNvPr id="9" name="Скругленный прямоугольник 8"/>
            <p:cNvSpPr/>
            <p:nvPr/>
          </p:nvSpPr>
          <p:spPr>
            <a:xfrm>
              <a:off x="5706" y="525739"/>
              <a:ext cx="1753637" cy="46680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Скругленный прямоугольник 4"/>
            <p:cNvSpPr txBox="1"/>
            <p:nvPr/>
          </p:nvSpPr>
          <p:spPr>
            <a:xfrm>
              <a:off x="19378" y="539411"/>
              <a:ext cx="1726293" cy="43946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u-RU" sz="1600" kern="1200" dirty="0">
                  <a:latin typeface="GothamPro-Medium"/>
                </a:rPr>
                <a:t>Результаты проекта</a:t>
              </a:r>
            </a:p>
          </p:txBody>
        </p:sp>
      </p:grpSp>
      <p:graphicFrame>
        <p:nvGraphicFramePr>
          <p:cNvPr id="3" name="Схема 2"/>
          <p:cNvGraphicFramePr/>
          <p:nvPr>
            <p:extLst>
              <p:ext uri="{D42A27DB-BD31-4B8C-83A1-F6EECF244321}">
                <p14:modId xmlns:p14="http://schemas.microsoft.com/office/powerpoint/2010/main" val="771668703"/>
              </p:ext>
            </p:extLst>
          </p:nvPr>
        </p:nvGraphicFramePr>
        <p:xfrm>
          <a:off x="221381" y="2103938"/>
          <a:ext cx="11702033" cy="4333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91071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extLst>
              <p:ext uri="{D42A27DB-BD31-4B8C-83A1-F6EECF244321}">
                <p14:modId xmlns:p14="http://schemas.microsoft.com/office/powerpoint/2010/main" val="937026626"/>
              </p:ext>
            </p:extLst>
          </p:nvPr>
        </p:nvGraphicFramePr>
        <p:xfrm>
          <a:off x="231007" y="1948273"/>
          <a:ext cx="11710514" cy="4401326"/>
        </p:xfrm>
        <a:graphic>
          <a:graphicData uri="http://schemas.openxmlformats.org/drawingml/2006/table">
            <a:tbl>
              <a:tblPr>
                <a:tableStyleId>{E8B1032C-EA38-4F05-BA0D-38AFFFC7BED3}</a:tableStyleId>
              </a:tblPr>
              <a:tblGrid>
                <a:gridCol w="4026346">
                  <a:extLst>
                    <a:ext uri="{9D8B030D-6E8A-4147-A177-3AD203B41FA5}">
                      <a16:colId xmlns:a16="http://schemas.microsoft.com/office/drawing/2014/main" val="1269541688"/>
                    </a:ext>
                  </a:extLst>
                </a:gridCol>
                <a:gridCol w="1139697">
                  <a:extLst>
                    <a:ext uri="{9D8B030D-6E8A-4147-A177-3AD203B41FA5}">
                      <a16:colId xmlns:a16="http://schemas.microsoft.com/office/drawing/2014/main" val="997614137"/>
                    </a:ext>
                  </a:extLst>
                </a:gridCol>
                <a:gridCol w="1187893">
                  <a:extLst>
                    <a:ext uri="{9D8B030D-6E8A-4147-A177-3AD203B41FA5}">
                      <a16:colId xmlns:a16="http://schemas.microsoft.com/office/drawing/2014/main" val="3802918791"/>
                    </a:ext>
                  </a:extLst>
                </a:gridCol>
                <a:gridCol w="892763">
                  <a:extLst>
                    <a:ext uri="{9D8B030D-6E8A-4147-A177-3AD203B41FA5}">
                      <a16:colId xmlns:a16="http://schemas.microsoft.com/office/drawing/2014/main" val="2113580414"/>
                    </a:ext>
                  </a:extLst>
                </a:gridCol>
                <a:gridCol w="892763">
                  <a:extLst>
                    <a:ext uri="{9D8B030D-6E8A-4147-A177-3AD203B41FA5}">
                      <a16:colId xmlns:a16="http://schemas.microsoft.com/office/drawing/2014/main" val="1823875182"/>
                    </a:ext>
                  </a:extLst>
                </a:gridCol>
                <a:gridCol w="892763">
                  <a:extLst>
                    <a:ext uri="{9D8B030D-6E8A-4147-A177-3AD203B41FA5}">
                      <a16:colId xmlns:a16="http://schemas.microsoft.com/office/drawing/2014/main" val="538554658"/>
                    </a:ext>
                  </a:extLst>
                </a:gridCol>
                <a:gridCol w="892763">
                  <a:extLst>
                    <a:ext uri="{9D8B030D-6E8A-4147-A177-3AD203B41FA5}">
                      <a16:colId xmlns:a16="http://schemas.microsoft.com/office/drawing/2014/main" val="3752085336"/>
                    </a:ext>
                  </a:extLst>
                </a:gridCol>
                <a:gridCol w="892763">
                  <a:extLst>
                    <a:ext uri="{9D8B030D-6E8A-4147-A177-3AD203B41FA5}">
                      <a16:colId xmlns:a16="http://schemas.microsoft.com/office/drawing/2014/main" val="2434314901"/>
                    </a:ext>
                  </a:extLst>
                </a:gridCol>
                <a:gridCol w="892763">
                  <a:extLst>
                    <a:ext uri="{9D8B030D-6E8A-4147-A177-3AD203B41FA5}">
                      <a16:colId xmlns:a16="http://schemas.microsoft.com/office/drawing/2014/main" val="1265911962"/>
                    </a:ext>
                  </a:extLst>
                </a:gridCol>
              </a:tblGrid>
              <a:tr h="292116">
                <a:tc gridSpan="9">
                  <a:txBody>
                    <a:bodyPr/>
                    <a:lstStyle/>
                    <a:p>
                      <a:pPr marL="0" marR="0" lvl="0" indent="0" algn="ctr" defTabSz="914400" rtl="0" eaLnBrk="1" fontAlgn="auto" latinLnBrk="0" hangingPunct="1">
                        <a:lnSpc>
                          <a:spcPct val="120000"/>
                        </a:lnSpc>
                        <a:spcBef>
                          <a:spcPts val="0"/>
                        </a:spcBef>
                        <a:spcAft>
                          <a:spcPts val="0"/>
                        </a:spcAft>
                        <a:buClrTx/>
                        <a:buSzTx/>
                        <a:buFontTx/>
                        <a:buNone/>
                        <a:tabLst/>
                        <a:defRPr/>
                      </a:pPr>
                      <a:r>
                        <a:rPr lang="ru-RU" sz="1400" b="1" dirty="0">
                          <a:effectLst>
                            <a:outerShdw blurRad="38100" dist="38100" dir="2700000" algn="tl">
                              <a:srgbClr val="000000">
                                <a:alpha val="43137"/>
                              </a:srgbClr>
                            </a:outerShdw>
                          </a:effectLst>
                          <a:latin typeface="GothamPro-Light"/>
                        </a:rPr>
                        <a:t>Основные показатели</a:t>
                      </a:r>
                      <a:endParaRPr lang="ru-RU" sz="1400" b="1"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13403" marR="13403" marT="0" marB="0" anchor="ctr">
                    <a:solidFill>
                      <a:srgbClr val="EBF1E9"/>
                    </a:solidFill>
                  </a:tcPr>
                </a:tc>
                <a:tc hMerge="1">
                  <a:txBody>
                    <a:bodyPr/>
                    <a:lstStyle/>
                    <a:p>
                      <a:pPr algn="ctr">
                        <a:lnSpc>
                          <a:spcPct val="115000"/>
                        </a:lnSpc>
                        <a:spcAft>
                          <a:spcPts val="0"/>
                        </a:spcAft>
                      </a:pPr>
                      <a:endParaRPr lang="ru-RU" sz="1200"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solidFill>
                      <a:schemeClr val="accent6">
                        <a:lumMod val="20000"/>
                        <a:lumOff val="80000"/>
                      </a:schemeClr>
                    </a:solidFill>
                  </a:tcPr>
                </a:tc>
                <a:tc hMerge="1">
                  <a:txBody>
                    <a:bodyPr/>
                    <a:lstStyle/>
                    <a:p>
                      <a:pPr algn="ctr">
                        <a:lnSpc>
                          <a:spcPct val="115000"/>
                        </a:lnSpc>
                        <a:spcAft>
                          <a:spcPts val="0"/>
                        </a:spcAft>
                      </a:pPr>
                      <a:endParaRPr lang="ru-RU" sz="1200" dirty="0">
                        <a:effectLst>
                          <a:outerShdw blurRad="38100" dist="38100" dir="2700000" algn="tl">
                            <a:srgbClr val="000000">
                              <a:alpha val="43137"/>
                            </a:srgbClr>
                          </a:outerShdw>
                        </a:effectLst>
                        <a:latin typeface="GothamPro-Medium"/>
                      </a:endParaRPr>
                    </a:p>
                  </a:txBody>
                  <a:tcPr marL="13403" marR="13403" marT="0" marB="0" anchor="ctr">
                    <a:solidFill>
                      <a:schemeClr val="accent6">
                        <a:lumMod val="20000"/>
                        <a:lumOff val="80000"/>
                      </a:schemeClr>
                    </a:solidFill>
                  </a:tcPr>
                </a:tc>
                <a:tc hMerge="1">
                  <a:txBody>
                    <a:bodyPr/>
                    <a:lstStyle/>
                    <a:p>
                      <a:pPr algn="ctr">
                        <a:lnSpc>
                          <a:spcPct val="115000"/>
                        </a:lnSpc>
                        <a:spcAft>
                          <a:spcPts val="0"/>
                        </a:spcAft>
                      </a:pPr>
                      <a:endParaRPr lang="ru-RU" sz="1200"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solidFill>
                      <a:schemeClr val="accent6">
                        <a:lumMod val="20000"/>
                        <a:lumOff val="8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48522874"/>
                  </a:ext>
                </a:extLst>
              </a:tr>
              <a:tr h="292116">
                <a:tc rowSpan="2">
                  <a:txBody>
                    <a:bodyPr/>
                    <a:lstStyle/>
                    <a:p>
                      <a:pPr algn="ctr">
                        <a:lnSpc>
                          <a:spcPct val="120000"/>
                        </a:lnSpc>
                        <a:spcAft>
                          <a:spcPts val="0"/>
                        </a:spcAft>
                      </a:pPr>
                      <a:r>
                        <a:rPr lang="ru-RU" sz="1200" dirty="0">
                          <a:effectLst>
                            <a:outerShdw blurRad="38100" dist="38100" dir="2700000" algn="tl">
                              <a:srgbClr val="000000">
                                <a:alpha val="43137"/>
                              </a:srgbClr>
                            </a:outerShdw>
                          </a:effectLst>
                          <a:latin typeface="GothamPro-Medium"/>
                        </a:rPr>
                        <a:t>Наименование показателя</a:t>
                      </a:r>
                      <a:endParaRPr lang="ru-RU" sz="1200"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solidFill>
                      <a:schemeClr val="accent6">
                        <a:lumMod val="20000"/>
                        <a:lumOff val="80000"/>
                      </a:schemeClr>
                    </a:solidFill>
                  </a:tcPr>
                </a:tc>
                <a:tc rowSpan="2">
                  <a:txBody>
                    <a:bodyPr/>
                    <a:lstStyle/>
                    <a:p>
                      <a:pPr algn="ctr">
                        <a:lnSpc>
                          <a:spcPct val="120000"/>
                        </a:lnSpc>
                        <a:spcAft>
                          <a:spcPts val="0"/>
                        </a:spcAft>
                      </a:pPr>
                      <a:r>
                        <a:rPr lang="ru-RU" sz="1200" dirty="0">
                          <a:effectLst>
                            <a:outerShdw blurRad="38100" dist="38100" dir="2700000" algn="tl">
                              <a:srgbClr val="000000">
                                <a:alpha val="43137"/>
                              </a:srgbClr>
                            </a:outerShdw>
                          </a:effectLst>
                          <a:latin typeface="GothamPro-Medium"/>
                        </a:rPr>
                        <a:t>Единица измерения</a:t>
                      </a:r>
                      <a:endParaRPr lang="ru-RU" sz="1200"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solidFill>
                      <a:schemeClr val="accent6">
                        <a:lumMod val="20000"/>
                        <a:lumOff val="80000"/>
                      </a:schemeClr>
                    </a:solidFill>
                  </a:tcPr>
                </a:tc>
                <a:tc rowSpan="2">
                  <a:txBody>
                    <a:bodyPr/>
                    <a:lstStyle/>
                    <a:p>
                      <a:pPr algn="ctr">
                        <a:lnSpc>
                          <a:spcPct val="120000"/>
                        </a:lnSpc>
                        <a:spcAft>
                          <a:spcPts val="0"/>
                        </a:spcAft>
                      </a:pPr>
                      <a:r>
                        <a:rPr lang="ru-RU" sz="1200" dirty="0">
                          <a:effectLst>
                            <a:outerShdw blurRad="38100" dist="38100" dir="2700000" algn="tl">
                              <a:srgbClr val="000000">
                                <a:alpha val="43137"/>
                              </a:srgbClr>
                            </a:outerShdw>
                          </a:effectLst>
                          <a:latin typeface="GothamPro-Medium"/>
                        </a:rPr>
                        <a:t>Базовое </a:t>
                      </a:r>
                      <a:r>
                        <a:rPr lang="ru-RU" sz="1200" dirty="0" smtClean="0">
                          <a:effectLst>
                            <a:outerShdw blurRad="38100" dist="38100" dir="2700000" algn="tl">
                              <a:srgbClr val="000000">
                                <a:alpha val="43137"/>
                              </a:srgbClr>
                            </a:outerShdw>
                          </a:effectLst>
                          <a:latin typeface="GothamPro-Medium"/>
                        </a:rPr>
                        <a:t>значение</a:t>
                      </a:r>
                      <a:endParaRPr lang="ru-RU" sz="1200" dirty="0">
                        <a:effectLst>
                          <a:outerShdw blurRad="38100" dist="38100" dir="2700000" algn="tl">
                            <a:srgbClr val="000000">
                              <a:alpha val="43137"/>
                            </a:srgbClr>
                          </a:outerShdw>
                        </a:effectLst>
                        <a:latin typeface="GothamPro-Medium"/>
                      </a:endParaRPr>
                    </a:p>
                  </a:txBody>
                  <a:tcPr marL="13403" marR="13403" marT="0" marB="0" anchor="ctr">
                    <a:solidFill>
                      <a:schemeClr val="accent6">
                        <a:lumMod val="20000"/>
                        <a:lumOff val="80000"/>
                      </a:schemeClr>
                    </a:solidFill>
                  </a:tcPr>
                </a:tc>
                <a:tc gridSpan="6">
                  <a:txBody>
                    <a:bodyPr/>
                    <a:lstStyle/>
                    <a:p>
                      <a:pPr algn="ctr">
                        <a:lnSpc>
                          <a:spcPct val="120000"/>
                        </a:lnSpc>
                        <a:spcAft>
                          <a:spcPts val="0"/>
                        </a:spcAft>
                      </a:pPr>
                      <a:r>
                        <a:rPr lang="ru-RU" sz="1200" dirty="0">
                          <a:effectLst>
                            <a:outerShdw blurRad="38100" dist="38100" dir="2700000" algn="tl">
                              <a:srgbClr val="000000">
                                <a:alpha val="43137"/>
                              </a:srgbClr>
                            </a:outerShdw>
                          </a:effectLst>
                          <a:latin typeface="GothamPro-Medium"/>
                        </a:rPr>
                        <a:t>Период, год</a:t>
                      </a:r>
                      <a:endParaRPr lang="ru-RU" sz="1200"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solidFill>
                      <a:schemeClr val="accent6">
                        <a:lumMod val="20000"/>
                        <a:lumOff val="8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054689448"/>
                  </a:ext>
                </a:extLst>
              </a:tr>
              <a:tr h="291600">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20000"/>
                        </a:lnSpc>
                        <a:spcAft>
                          <a:spcPts val="0"/>
                        </a:spcAft>
                      </a:pPr>
                      <a:r>
                        <a:rPr lang="ru-RU" sz="1200" dirty="0">
                          <a:effectLst>
                            <a:outerShdw blurRad="38100" dist="38100" dir="2700000" algn="tl">
                              <a:srgbClr val="000000">
                                <a:alpha val="43137"/>
                              </a:srgbClr>
                            </a:outerShdw>
                          </a:effectLst>
                          <a:latin typeface="GothamPro-Medium"/>
                        </a:rPr>
                        <a:t>2019</a:t>
                      </a:r>
                      <a:endParaRPr lang="ru-RU" sz="1200"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solidFill>
                      <a:schemeClr val="accent6">
                        <a:lumMod val="20000"/>
                        <a:lumOff val="80000"/>
                      </a:schemeClr>
                    </a:solidFill>
                  </a:tcPr>
                </a:tc>
                <a:tc>
                  <a:txBody>
                    <a:bodyPr/>
                    <a:lstStyle/>
                    <a:p>
                      <a:pPr algn="ctr">
                        <a:lnSpc>
                          <a:spcPct val="120000"/>
                        </a:lnSpc>
                        <a:spcAft>
                          <a:spcPts val="0"/>
                        </a:spcAft>
                      </a:pPr>
                      <a:r>
                        <a:rPr lang="ru-RU" sz="1200" dirty="0">
                          <a:effectLst>
                            <a:outerShdw blurRad="38100" dist="38100" dir="2700000" algn="tl">
                              <a:srgbClr val="000000">
                                <a:alpha val="43137"/>
                              </a:srgbClr>
                            </a:outerShdw>
                          </a:effectLst>
                          <a:latin typeface="GothamPro-Medium"/>
                        </a:rPr>
                        <a:t>2020</a:t>
                      </a:r>
                      <a:endParaRPr lang="ru-RU" sz="1200"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solidFill>
                      <a:schemeClr val="accent6">
                        <a:lumMod val="20000"/>
                        <a:lumOff val="80000"/>
                      </a:schemeClr>
                    </a:solidFill>
                  </a:tcPr>
                </a:tc>
                <a:tc>
                  <a:txBody>
                    <a:bodyPr/>
                    <a:lstStyle/>
                    <a:p>
                      <a:pPr algn="ctr">
                        <a:lnSpc>
                          <a:spcPct val="120000"/>
                        </a:lnSpc>
                        <a:spcAft>
                          <a:spcPts val="0"/>
                        </a:spcAft>
                      </a:pPr>
                      <a:r>
                        <a:rPr lang="ru-RU" sz="1200" dirty="0">
                          <a:effectLst>
                            <a:outerShdw blurRad="38100" dist="38100" dir="2700000" algn="tl">
                              <a:srgbClr val="000000">
                                <a:alpha val="43137"/>
                              </a:srgbClr>
                            </a:outerShdw>
                          </a:effectLst>
                          <a:latin typeface="GothamPro-Medium"/>
                        </a:rPr>
                        <a:t>2021</a:t>
                      </a:r>
                      <a:endParaRPr lang="ru-RU" sz="1200"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solidFill>
                      <a:schemeClr val="accent6">
                        <a:lumMod val="20000"/>
                        <a:lumOff val="80000"/>
                      </a:schemeClr>
                    </a:solidFill>
                  </a:tcPr>
                </a:tc>
                <a:tc>
                  <a:txBody>
                    <a:bodyPr/>
                    <a:lstStyle/>
                    <a:p>
                      <a:pPr algn="ctr">
                        <a:lnSpc>
                          <a:spcPct val="120000"/>
                        </a:lnSpc>
                        <a:spcAft>
                          <a:spcPts val="0"/>
                        </a:spcAft>
                      </a:pPr>
                      <a:r>
                        <a:rPr lang="ru-RU" sz="1200" dirty="0">
                          <a:effectLst>
                            <a:outerShdw blurRad="38100" dist="38100" dir="2700000" algn="tl">
                              <a:srgbClr val="000000">
                                <a:alpha val="43137"/>
                              </a:srgbClr>
                            </a:outerShdw>
                          </a:effectLst>
                          <a:latin typeface="GothamPro-Medium"/>
                        </a:rPr>
                        <a:t>2022</a:t>
                      </a:r>
                      <a:endParaRPr lang="ru-RU" sz="1200"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solidFill>
                      <a:schemeClr val="accent6">
                        <a:lumMod val="20000"/>
                        <a:lumOff val="80000"/>
                      </a:schemeClr>
                    </a:solidFill>
                  </a:tcPr>
                </a:tc>
                <a:tc>
                  <a:txBody>
                    <a:bodyPr/>
                    <a:lstStyle/>
                    <a:p>
                      <a:pPr algn="ctr">
                        <a:lnSpc>
                          <a:spcPct val="120000"/>
                        </a:lnSpc>
                        <a:spcAft>
                          <a:spcPts val="0"/>
                        </a:spcAft>
                      </a:pPr>
                      <a:r>
                        <a:rPr lang="ru-RU" sz="1200" dirty="0">
                          <a:effectLst>
                            <a:outerShdw blurRad="38100" dist="38100" dir="2700000" algn="tl">
                              <a:srgbClr val="000000">
                                <a:alpha val="43137"/>
                              </a:srgbClr>
                            </a:outerShdw>
                          </a:effectLst>
                          <a:latin typeface="GothamPro-Medium"/>
                        </a:rPr>
                        <a:t>2023</a:t>
                      </a:r>
                      <a:endParaRPr lang="ru-RU" sz="1200"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solidFill>
                      <a:schemeClr val="accent6">
                        <a:lumMod val="20000"/>
                        <a:lumOff val="80000"/>
                      </a:schemeClr>
                    </a:solidFill>
                  </a:tcPr>
                </a:tc>
                <a:tc>
                  <a:txBody>
                    <a:bodyPr/>
                    <a:lstStyle/>
                    <a:p>
                      <a:pPr algn="ctr">
                        <a:lnSpc>
                          <a:spcPct val="120000"/>
                        </a:lnSpc>
                        <a:spcAft>
                          <a:spcPts val="0"/>
                        </a:spcAft>
                      </a:pPr>
                      <a:r>
                        <a:rPr lang="ru-RU" sz="1200" dirty="0">
                          <a:effectLst>
                            <a:outerShdw blurRad="38100" dist="38100" dir="2700000" algn="tl">
                              <a:srgbClr val="000000">
                                <a:alpha val="43137"/>
                              </a:srgbClr>
                            </a:outerShdw>
                          </a:effectLst>
                          <a:latin typeface="GothamPro-Medium"/>
                        </a:rPr>
                        <a:t>2024</a:t>
                      </a:r>
                      <a:endParaRPr lang="ru-RU" sz="1200"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solidFill>
                      <a:schemeClr val="accent6">
                        <a:lumMod val="20000"/>
                        <a:lumOff val="80000"/>
                      </a:schemeClr>
                    </a:solidFill>
                  </a:tcPr>
                </a:tc>
                <a:extLst>
                  <a:ext uri="{0D108BD9-81ED-4DB2-BD59-A6C34878D82A}">
                    <a16:rowId xmlns:a16="http://schemas.microsoft.com/office/drawing/2014/main" val="3551431667"/>
                  </a:ext>
                </a:extLst>
              </a:tr>
              <a:tr h="513497">
                <a:tc>
                  <a:txBody>
                    <a:bodyPr/>
                    <a:lstStyle/>
                    <a:p>
                      <a:pPr algn="just">
                        <a:lnSpc>
                          <a:spcPct val="120000"/>
                        </a:lnSpc>
                        <a:spcAft>
                          <a:spcPts val="0"/>
                        </a:spcAft>
                        <a:tabLst>
                          <a:tab pos="615315" algn="l"/>
                        </a:tabLst>
                      </a:pPr>
                      <a:r>
                        <a:rPr lang="ru-RU" sz="1200" dirty="0">
                          <a:effectLst>
                            <a:outerShdw blurRad="38100" dist="38100" dir="2700000" algn="tl">
                              <a:schemeClr val="accent5">
                                <a:alpha val="43000"/>
                              </a:schemeClr>
                            </a:outerShdw>
                          </a:effectLst>
                          <a:latin typeface="GothamPro-Medium"/>
                        </a:rPr>
                        <a:t>Число граждан, прошедших профилактические осмотры </a:t>
                      </a:r>
                    </a:p>
                  </a:txBody>
                  <a:tcPr marL="13403" marR="13403" marT="0" marB="0" anchor="ctr"/>
                </a:tc>
                <a:tc>
                  <a:txBody>
                    <a:bodyPr/>
                    <a:lstStyle/>
                    <a:p>
                      <a:pPr algn="ctr">
                        <a:lnSpc>
                          <a:spcPct val="120000"/>
                        </a:lnSpc>
                        <a:spcAft>
                          <a:spcPts val="0"/>
                        </a:spcAft>
                      </a:pPr>
                      <a:r>
                        <a:rPr lang="ru-RU" sz="1200" b="1" dirty="0">
                          <a:effectLst>
                            <a:outerShdw blurRad="38100" dist="38100" dir="2700000" algn="tl">
                              <a:srgbClr val="000000">
                                <a:alpha val="43137"/>
                              </a:srgbClr>
                            </a:outerShdw>
                          </a:effectLst>
                          <a:latin typeface="GothamPro-Medium"/>
                        </a:rPr>
                        <a:t>Млн. чел.</a:t>
                      </a:r>
                      <a:endParaRPr lang="ru-RU" sz="12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200" b="1" dirty="0">
                          <a:effectLst>
                            <a:outerShdw blurRad="38100" dist="38100" dir="2700000" algn="tl">
                              <a:srgbClr val="000000">
                                <a:alpha val="43137"/>
                              </a:srgbClr>
                            </a:outerShdw>
                          </a:effectLst>
                          <a:latin typeface="GothamPro-Medium"/>
                        </a:rPr>
                        <a:t>0,868 </a:t>
                      </a:r>
                      <a:endParaRPr lang="ru-RU" sz="12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dirty="0">
                          <a:effectLst>
                            <a:outerShdw blurRad="38100" dist="38100" dir="2700000" algn="tl">
                              <a:srgbClr val="000000">
                                <a:alpha val="43137"/>
                              </a:srgbClr>
                            </a:outerShdw>
                          </a:effectLst>
                          <a:latin typeface="GothamPro-Medium"/>
                        </a:rPr>
                        <a:t>0,904</a:t>
                      </a:r>
                      <a:endParaRPr lang="ru-RU" sz="14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a:effectLst>
                            <a:outerShdw blurRad="38100" dist="38100" dir="2700000" algn="tl">
                              <a:srgbClr val="000000">
                                <a:alpha val="43137"/>
                              </a:srgbClr>
                            </a:outerShdw>
                          </a:effectLst>
                          <a:latin typeface="GothamPro-Medium"/>
                        </a:rPr>
                        <a:t>0,922</a:t>
                      </a:r>
                      <a:endParaRPr lang="ru-RU" sz="1400" b="1">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dirty="0">
                          <a:effectLst>
                            <a:outerShdw blurRad="38100" dist="38100" dir="2700000" algn="tl">
                              <a:srgbClr val="000000">
                                <a:alpha val="43137"/>
                              </a:srgbClr>
                            </a:outerShdw>
                          </a:effectLst>
                          <a:latin typeface="GothamPro-Medium"/>
                        </a:rPr>
                        <a:t>0,968</a:t>
                      </a:r>
                      <a:endParaRPr lang="ru-RU" sz="14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dirty="0">
                          <a:effectLst>
                            <a:outerShdw blurRad="38100" dist="38100" dir="2700000" algn="tl">
                              <a:srgbClr val="000000">
                                <a:alpha val="43137"/>
                              </a:srgbClr>
                            </a:outerShdw>
                          </a:effectLst>
                          <a:latin typeface="GothamPro-Medium"/>
                        </a:rPr>
                        <a:t>1,000</a:t>
                      </a:r>
                      <a:endParaRPr lang="ru-RU" sz="14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dirty="0">
                          <a:effectLst>
                            <a:outerShdw blurRad="38100" dist="38100" dir="2700000" algn="tl">
                              <a:srgbClr val="000000">
                                <a:alpha val="43137"/>
                              </a:srgbClr>
                            </a:outerShdw>
                          </a:effectLst>
                          <a:latin typeface="GothamPro-Medium"/>
                        </a:rPr>
                        <a:t>1,034</a:t>
                      </a:r>
                      <a:endParaRPr lang="ru-RU" sz="14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dirty="0">
                          <a:effectLst>
                            <a:outerShdw blurRad="38100" dist="38100" dir="2700000" algn="tl">
                              <a:srgbClr val="000000">
                                <a:alpha val="43137"/>
                              </a:srgbClr>
                            </a:outerShdw>
                          </a:effectLst>
                          <a:latin typeface="GothamPro-Medium"/>
                        </a:rPr>
                        <a:t>1,201</a:t>
                      </a:r>
                      <a:endParaRPr lang="ru-RU" sz="14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extLst>
                  <a:ext uri="{0D108BD9-81ED-4DB2-BD59-A6C34878D82A}">
                    <a16:rowId xmlns:a16="http://schemas.microsoft.com/office/drawing/2014/main" val="318485947"/>
                  </a:ext>
                </a:extLst>
              </a:tr>
              <a:tr h="660599">
                <a:tc>
                  <a:txBody>
                    <a:bodyPr/>
                    <a:lstStyle/>
                    <a:p>
                      <a:pPr algn="just">
                        <a:lnSpc>
                          <a:spcPct val="120000"/>
                        </a:lnSpc>
                        <a:spcAft>
                          <a:spcPts val="0"/>
                        </a:spcAft>
                      </a:pPr>
                      <a:r>
                        <a:rPr lang="ru-RU" sz="1200" dirty="0">
                          <a:effectLst>
                            <a:outerShdw blurRad="38100" dist="38100" dir="2700000" algn="tl">
                              <a:schemeClr val="accent5">
                                <a:alpha val="43000"/>
                              </a:schemeClr>
                            </a:outerShdw>
                          </a:effectLst>
                          <a:latin typeface="GothamPro-Medium"/>
                        </a:rPr>
                        <a:t>Доля впервые в жизни установленных неинфекционных заболеваний, выявленных при проведении диспансеризации и </a:t>
                      </a:r>
                      <a:r>
                        <a:rPr lang="ru-RU" sz="1200" dirty="0" err="1">
                          <a:effectLst>
                            <a:outerShdw blurRad="38100" dist="38100" dir="2700000" algn="tl">
                              <a:schemeClr val="accent5">
                                <a:alpha val="43000"/>
                              </a:schemeClr>
                            </a:outerShdw>
                          </a:effectLst>
                          <a:latin typeface="GothamPro-Medium"/>
                        </a:rPr>
                        <a:t>профосмотре</a:t>
                      </a:r>
                      <a:r>
                        <a:rPr lang="ru-RU" sz="1200" dirty="0">
                          <a:effectLst>
                            <a:outerShdw blurRad="38100" dist="38100" dir="2700000" algn="tl">
                              <a:schemeClr val="accent5">
                                <a:alpha val="43000"/>
                              </a:schemeClr>
                            </a:outerShdw>
                          </a:effectLst>
                          <a:latin typeface="GothamPro-Medium"/>
                        </a:rPr>
                        <a:t> у взрослого населения, от общего числа   неинфекционных заболеваний с впервые установленным диагнозом  </a:t>
                      </a:r>
                      <a:endParaRPr lang="ru-RU" sz="1200" dirty="0">
                        <a:effectLst>
                          <a:outerShdw blurRad="38100" dist="38100" dir="2700000" algn="tl">
                            <a:schemeClr val="accent5">
                              <a:alpha val="43000"/>
                            </a:scheme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200" b="1" dirty="0">
                          <a:effectLst>
                            <a:outerShdw blurRad="38100" dist="38100" dir="2700000" algn="tl">
                              <a:srgbClr val="000000">
                                <a:alpha val="43137"/>
                              </a:srgbClr>
                            </a:outerShdw>
                          </a:effectLst>
                          <a:latin typeface="GothamPro-Medium"/>
                        </a:rPr>
                        <a:t>процент</a:t>
                      </a:r>
                      <a:endParaRPr lang="ru-RU" sz="12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200" b="1" dirty="0" smtClean="0">
                          <a:effectLst>
                            <a:outerShdw blurRad="38100" dist="38100" dir="2700000" algn="tl">
                              <a:srgbClr val="000000">
                                <a:alpha val="43137"/>
                              </a:srgbClr>
                            </a:outerShdw>
                          </a:effectLst>
                          <a:latin typeface="GothamPro-Medium"/>
                        </a:rPr>
                        <a:t>8,</a:t>
                      </a:r>
                      <a:r>
                        <a:rPr lang="en-US" sz="1200" b="1" dirty="0" smtClean="0">
                          <a:effectLst>
                            <a:outerShdw blurRad="38100" dist="38100" dir="2700000" algn="tl">
                              <a:srgbClr val="000000">
                                <a:alpha val="43137"/>
                              </a:srgbClr>
                            </a:outerShdw>
                          </a:effectLst>
                          <a:latin typeface="GothamPro-Medium"/>
                        </a:rPr>
                        <a:t>3</a:t>
                      </a:r>
                      <a:r>
                        <a:rPr lang="ru-RU" sz="1200" b="1" dirty="0" smtClean="0">
                          <a:effectLst>
                            <a:outerShdw blurRad="38100" dist="38100" dir="2700000" algn="tl">
                              <a:srgbClr val="000000">
                                <a:alpha val="43137"/>
                              </a:srgbClr>
                            </a:outerShdw>
                          </a:effectLst>
                          <a:latin typeface="GothamPro-Medium"/>
                        </a:rPr>
                        <a:t> </a:t>
                      </a:r>
                      <a:endParaRPr lang="ru-RU" sz="12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dirty="0">
                          <a:effectLst>
                            <a:outerShdw blurRad="38100" dist="38100" dir="2700000" algn="tl">
                              <a:srgbClr val="000000">
                                <a:alpha val="43137"/>
                              </a:srgbClr>
                            </a:outerShdw>
                          </a:effectLst>
                          <a:latin typeface="GothamPro-Medium"/>
                        </a:rPr>
                        <a:t>10,2</a:t>
                      </a:r>
                      <a:endParaRPr lang="ru-RU" sz="14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dirty="0">
                          <a:effectLst>
                            <a:outerShdw blurRad="38100" dist="38100" dir="2700000" algn="tl">
                              <a:srgbClr val="000000">
                                <a:alpha val="43137"/>
                              </a:srgbClr>
                            </a:outerShdw>
                          </a:effectLst>
                          <a:latin typeface="GothamPro-Medium"/>
                        </a:rPr>
                        <a:t>12,2</a:t>
                      </a:r>
                      <a:endParaRPr lang="ru-RU" sz="14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dirty="0">
                          <a:effectLst>
                            <a:outerShdw blurRad="38100" dist="38100" dir="2700000" algn="tl">
                              <a:srgbClr val="000000">
                                <a:alpha val="43137"/>
                              </a:srgbClr>
                            </a:outerShdw>
                          </a:effectLst>
                          <a:latin typeface="GothamPro-Medium"/>
                        </a:rPr>
                        <a:t>14,1</a:t>
                      </a:r>
                      <a:endParaRPr lang="ru-RU" sz="14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dirty="0">
                          <a:effectLst>
                            <a:outerShdw blurRad="38100" dist="38100" dir="2700000" algn="tl">
                              <a:srgbClr val="000000">
                                <a:alpha val="43137"/>
                              </a:srgbClr>
                            </a:outerShdw>
                          </a:effectLst>
                          <a:latin typeface="GothamPro-Medium"/>
                        </a:rPr>
                        <a:t>16,1</a:t>
                      </a:r>
                      <a:endParaRPr lang="ru-RU" sz="14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a:effectLst>
                            <a:outerShdw blurRad="38100" dist="38100" dir="2700000" algn="tl">
                              <a:srgbClr val="000000">
                                <a:alpha val="43137"/>
                              </a:srgbClr>
                            </a:outerShdw>
                          </a:effectLst>
                          <a:latin typeface="GothamPro-Medium"/>
                        </a:rPr>
                        <a:t>18,0</a:t>
                      </a:r>
                      <a:endParaRPr lang="ru-RU" sz="1400" b="1">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a:effectLst>
                            <a:outerShdw blurRad="38100" dist="38100" dir="2700000" algn="tl">
                              <a:srgbClr val="000000">
                                <a:alpha val="43137"/>
                              </a:srgbClr>
                            </a:outerShdw>
                          </a:effectLst>
                          <a:latin typeface="GothamPro-Medium"/>
                        </a:rPr>
                        <a:t>20,0</a:t>
                      </a:r>
                      <a:endParaRPr lang="ru-RU" sz="1400" b="1">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extLst>
                  <a:ext uri="{0D108BD9-81ED-4DB2-BD59-A6C34878D82A}">
                    <a16:rowId xmlns:a16="http://schemas.microsoft.com/office/drawing/2014/main" val="1220657747"/>
                  </a:ext>
                </a:extLst>
              </a:tr>
              <a:tr h="660599">
                <a:tc>
                  <a:txBody>
                    <a:bodyPr/>
                    <a:lstStyle/>
                    <a:p>
                      <a:pPr algn="just">
                        <a:lnSpc>
                          <a:spcPct val="120000"/>
                        </a:lnSpc>
                        <a:spcAft>
                          <a:spcPts val="0"/>
                        </a:spcAft>
                      </a:pPr>
                      <a:r>
                        <a:rPr lang="ru-RU" sz="1200" dirty="0">
                          <a:effectLst>
                            <a:outerShdw blurRad="38100" dist="38100" dir="2700000" algn="tl">
                              <a:schemeClr val="accent5">
                                <a:alpha val="43000"/>
                              </a:schemeClr>
                            </a:outerShdw>
                          </a:effectLst>
                          <a:latin typeface="GothamPro-Medium"/>
                        </a:rPr>
                        <a:t>Количество медицинских организаций, участвующих в создании и тиражировании «Новой модели медицинской организации, оказывающей первичную медико-санитарную помощь» от общего количества медицинских организаций, оказывающих данный вид помощи </a:t>
                      </a:r>
                      <a:endParaRPr lang="ru-RU" sz="1200" dirty="0">
                        <a:effectLst>
                          <a:outerShdw blurRad="38100" dist="38100" dir="2700000" algn="tl">
                            <a:schemeClr val="accent5">
                              <a:alpha val="43000"/>
                            </a:scheme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200" b="1" dirty="0">
                          <a:effectLst>
                            <a:outerShdw blurRad="38100" dist="38100" dir="2700000" algn="tl">
                              <a:srgbClr val="000000">
                                <a:alpha val="43137"/>
                              </a:srgbClr>
                            </a:outerShdw>
                          </a:effectLst>
                          <a:latin typeface="GothamPro-Medium"/>
                        </a:rPr>
                        <a:t>процент</a:t>
                      </a:r>
                      <a:endParaRPr lang="ru-RU" sz="12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200" b="1" dirty="0">
                          <a:effectLst>
                            <a:outerShdw blurRad="38100" dist="38100" dir="2700000" algn="tl">
                              <a:srgbClr val="000000">
                                <a:alpha val="43137"/>
                              </a:srgbClr>
                            </a:outerShdw>
                          </a:effectLst>
                          <a:latin typeface="GothamPro-Medium"/>
                        </a:rPr>
                        <a:t> </a:t>
                      </a:r>
                      <a:r>
                        <a:rPr lang="ru-RU" sz="1200" b="1" dirty="0" smtClean="0">
                          <a:effectLst>
                            <a:outerShdw blurRad="38100" dist="38100" dir="2700000" algn="tl">
                              <a:srgbClr val="000000">
                                <a:alpha val="43137"/>
                              </a:srgbClr>
                            </a:outerShdw>
                          </a:effectLst>
                          <a:latin typeface="GothamPro-Medium"/>
                        </a:rPr>
                        <a:t>0</a:t>
                      </a:r>
                      <a:endParaRPr lang="ru-RU" sz="1200" b="1" dirty="0">
                        <a:effectLst>
                          <a:outerShdw blurRad="38100" dist="38100" dir="2700000" algn="tl">
                            <a:srgbClr val="000000">
                              <a:alpha val="43137"/>
                            </a:srgbClr>
                          </a:outerShdw>
                        </a:effectLst>
                        <a:latin typeface="GothamPro-Medium"/>
                      </a:endParaRPr>
                    </a:p>
                  </a:txBody>
                  <a:tcPr marL="13403" marR="13403" marT="0" marB="0" anchor="ctr"/>
                </a:tc>
                <a:tc>
                  <a:txBody>
                    <a:bodyPr/>
                    <a:lstStyle/>
                    <a:p>
                      <a:pPr algn="ctr">
                        <a:lnSpc>
                          <a:spcPct val="100000"/>
                        </a:lnSpc>
                        <a:spcAft>
                          <a:spcPts val="0"/>
                        </a:spcAft>
                      </a:pPr>
                      <a:r>
                        <a:rPr lang="ru-RU" sz="1400" b="1" dirty="0">
                          <a:effectLst>
                            <a:outerShdw blurRad="38100" dist="38100" dir="2700000" algn="tl">
                              <a:srgbClr val="000000">
                                <a:alpha val="43137"/>
                              </a:srgbClr>
                            </a:outerShdw>
                          </a:effectLst>
                          <a:latin typeface="GothamPro-Medium"/>
                        </a:rPr>
                        <a:t> </a:t>
                      </a:r>
                      <a:r>
                        <a:rPr lang="ru-RU" sz="1400" b="1" dirty="0" smtClean="0">
                          <a:effectLst>
                            <a:outerShdw blurRad="38100" dist="38100" dir="2700000" algn="tl">
                              <a:srgbClr val="000000">
                                <a:alpha val="43137"/>
                              </a:srgbClr>
                            </a:outerShdw>
                          </a:effectLst>
                          <a:latin typeface="GothamPro-Medium"/>
                        </a:rPr>
                        <a:t>0</a:t>
                      </a:r>
                      <a:endParaRPr lang="ru-RU" sz="14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dirty="0">
                          <a:effectLst>
                            <a:outerShdw blurRad="38100" dist="38100" dir="2700000" algn="tl">
                              <a:srgbClr val="000000">
                                <a:alpha val="43137"/>
                              </a:srgbClr>
                            </a:outerShdw>
                          </a:effectLst>
                          <a:latin typeface="GothamPro-Medium"/>
                        </a:rPr>
                        <a:t>95</a:t>
                      </a:r>
                      <a:endParaRPr lang="ru-RU" sz="14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dirty="0">
                          <a:effectLst>
                            <a:outerShdw blurRad="38100" dist="38100" dir="2700000" algn="tl">
                              <a:srgbClr val="000000">
                                <a:alpha val="43137"/>
                              </a:srgbClr>
                            </a:outerShdw>
                          </a:effectLst>
                          <a:latin typeface="GothamPro-Medium"/>
                        </a:rPr>
                        <a:t>107</a:t>
                      </a:r>
                      <a:endParaRPr lang="ru-RU" sz="14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dirty="0">
                          <a:effectLst>
                            <a:outerShdw blurRad="38100" dist="38100" dir="2700000" algn="tl">
                              <a:srgbClr val="000000">
                                <a:alpha val="43137"/>
                              </a:srgbClr>
                            </a:outerShdw>
                          </a:effectLst>
                          <a:latin typeface="GothamPro-Medium"/>
                        </a:rPr>
                        <a:t>117</a:t>
                      </a:r>
                      <a:endParaRPr lang="ru-RU" sz="14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dirty="0">
                          <a:effectLst>
                            <a:outerShdw blurRad="38100" dist="38100" dir="2700000" algn="tl">
                              <a:srgbClr val="000000">
                                <a:alpha val="43137"/>
                              </a:srgbClr>
                            </a:outerShdw>
                          </a:effectLst>
                          <a:latin typeface="GothamPro-Medium"/>
                        </a:rPr>
                        <a:t>129</a:t>
                      </a:r>
                      <a:endParaRPr lang="ru-RU" sz="14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dirty="0">
                          <a:effectLst>
                            <a:outerShdw blurRad="38100" dist="38100" dir="2700000" algn="tl">
                              <a:srgbClr val="000000">
                                <a:alpha val="43137"/>
                              </a:srgbClr>
                            </a:outerShdw>
                          </a:effectLst>
                          <a:latin typeface="GothamPro-Medium"/>
                        </a:rPr>
                        <a:t>144</a:t>
                      </a:r>
                      <a:endParaRPr lang="ru-RU" sz="14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extLst>
                  <a:ext uri="{0D108BD9-81ED-4DB2-BD59-A6C34878D82A}">
                    <a16:rowId xmlns:a16="http://schemas.microsoft.com/office/drawing/2014/main" val="2488299151"/>
                  </a:ext>
                </a:extLst>
              </a:tr>
              <a:tr h="264240">
                <a:tc>
                  <a:txBody>
                    <a:bodyPr/>
                    <a:lstStyle/>
                    <a:p>
                      <a:pPr algn="just">
                        <a:lnSpc>
                          <a:spcPct val="120000"/>
                        </a:lnSpc>
                        <a:spcAft>
                          <a:spcPts val="0"/>
                        </a:spcAft>
                      </a:pPr>
                      <a:r>
                        <a:rPr lang="ru-RU" sz="1200" dirty="0">
                          <a:effectLst>
                            <a:outerShdw blurRad="38100" dist="38100" dir="2700000" algn="tl">
                              <a:schemeClr val="accent5">
                                <a:alpha val="43000"/>
                              </a:schemeClr>
                            </a:outerShdw>
                          </a:effectLst>
                          <a:latin typeface="GothamPro-Medium"/>
                        </a:rPr>
                        <a:t>Доля записей к врачу, совершенных гражданами без личного обращения в регистратуру медицинской организации</a:t>
                      </a:r>
                      <a:endParaRPr lang="ru-RU" sz="1200" dirty="0">
                        <a:effectLst>
                          <a:outerShdw blurRad="38100" dist="38100" dir="2700000" algn="tl">
                            <a:schemeClr val="accent5">
                              <a:alpha val="43000"/>
                            </a:scheme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200" b="1" dirty="0">
                          <a:effectLst>
                            <a:outerShdw blurRad="38100" dist="38100" dir="2700000" algn="tl">
                              <a:srgbClr val="000000">
                                <a:alpha val="43137"/>
                              </a:srgbClr>
                            </a:outerShdw>
                          </a:effectLst>
                          <a:latin typeface="GothamPro-Medium"/>
                        </a:rPr>
                        <a:t>процент</a:t>
                      </a:r>
                      <a:endParaRPr lang="ru-RU" sz="12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200" b="1" dirty="0">
                          <a:effectLst>
                            <a:outerShdw blurRad="38100" dist="38100" dir="2700000" algn="tl">
                              <a:srgbClr val="000000">
                                <a:alpha val="43137"/>
                              </a:srgbClr>
                            </a:outerShdw>
                          </a:effectLst>
                          <a:latin typeface="GothamPro-Medium"/>
                        </a:rPr>
                        <a:t>29</a:t>
                      </a:r>
                    </a:p>
                  </a:txBody>
                  <a:tcPr marL="13403" marR="13403" marT="0" marB="0" anchor="ctr"/>
                </a:tc>
                <a:tc>
                  <a:txBody>
                    <a:bodyPr/>
                    <a:lstStyle/>
                    <a:p>
                      <a:pPr algn="ctr">
                        <a:lnSpc>
                          <a:spcPct val="120000"/>
                        </a:lnSpc>
                        <a:spcAft>
                          <a:spcPts val="0"/>
                        </a:spcAft>
                      </a:pPr>
                      <a:r>
                        <a:rPr lang="ru-RU" sz="1400" b="1">
                          <a:effectLst>
                            <a:outerShdw blurRad="38100" dist="38100" dir="2700000" algn="tl">
                              <a:srgbClr val="000000">
                                <a:alpha val="43137"/>
                              </a:srgbClr>
                            </a:outerShdw>
                          </a:effectLst>
                          <a:latin typeface="GothamPro-Medium"/>
                        </a:rPr>
                        <a:t>35</a:t>
                      </a:r>
                      <a:endParaRPr lang="ru-RU" sz="1400" b="1">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a:effectLst>
                            <a:outerShdw blurRad="38100" dist="38100" dir="2700000" algn="tl">
                              <a:srgbClr val="000000">
                                <a:alpha val="43137"/>
                              </a:srgbClr>
                            </a:outerShdw>
                          </a:effectLst>
                          <a:latin typeface="GothamPro-Medium"/>
                        </a:rPr>
                        <a:t>41</a:t>
                      </a:r>
                      <a:endParaRPr lang="ru-RU" sz="1400" b="1">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a:effectLst>
                            <a:outerShdw blurRad="38100" dist="38100" dir="2700000" algn="tl">
                              <a:srgbClr val="000000">
                                <a:alpha val="43137"/>
                              </a:srgbClr>
                            </a:outerShdw>
                          </a:effectLst>
                          <a:latin typeface="GothamPro-Medium"/>
                        </a:rPr>
                        <a:t>47</a:t>
                      </a:r>
                      <a:endParaRPr lang="ru-RU" sz="1400" b="1">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a:effectLst>
                            <a:outerShdw blurRad="38100" dist="38100" dir="2700000" algn="tl">
                              <a:srgbClr val="000000">
                                <a:alpha val="43137"/>
                              </a:srgbClr>
                            </a:outerShdw>
                          </a:effectLst>
                          <a:latin typeface="GothamPro-Medium"/>
                        </a:rPr>
                        <a:t>53</a:t>
                      </a:r>
                      <a:endParaRPr lang="ru-RU" sz="1400" b="1">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dirty="0">
                          <a:effectLst>
                            <a:outerShdw blurRad="38100" dist="38100" dir="2700000" algn="tl">
                              <a:srgbClr val="000000">
                                <a:alpha val="43137"/>
                              </a:srgbClr>
                            </a:outerShdw>
                          </a:effectLst>
                          <a:latin typeface="GothamPro-Medium"/>
                        </a:rPr>
                        <a:t>59</a:t>
                      </a:r>
                      <a:endParaRPr lang="ru-RU" sz="14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dirty="0">
                          <a:effectLst>
                            <a:outerShdw blurRad="38100" dist="38100" dir="2700000" algn="tl">
                              <a:srgbClr val="000000">
                                <a:alpha val="43137"/>
                              </a:srgbClr>
                            </a:outerShdw>
                          </a:effectLst>
                          <a:latin typeface="GothamPro-Medium"/>
                        </a:rPr>
                        <a:t>65</a:t>
                      </a:r>
                      <a:endParaRPr lang="ru-RU" sz="14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extLst>
                  <a:ext uri="{0D108BD9-81ED-4DB2-BD59-A6C34878D82A}">
                    <a16:rowId xmlns:a16="http://schemas.microsoft.com/office/drawing/2014/main" val="679802625"/>
                  </a:ext>
                </a:extLst>
              </a:tr>
            </a:tbl>
          </a:graphicData>
        </a:graphic>
      </p:graphicFrame>
      <p:sp>
        <p:nvSpPr>
          <p:cNvPr id="8" name="Прямоугольник 7"/>
          <p:cNvSpPr/>
          <p:nvPr/>
        </p:nvSpPr>
        <p:spPr>
          <a:xfrm>
            <a:off x="1379971" y="221067"/>
            <a:ext cx="4538805" cy="707886"/>
          </a:xfrm>
          <a:prstGeom prst="rect">
            <a:avLst/>
          </a:prstGeom>
        </p:spPr>
        <p:txBody>
          <a:bodyPr wrap="square">
            <a:spAutoFit/>
          </a:bodyPr>
          <a:lstStyle/>
          <a:p>
            <a:r>
              <a:rPr lang="ru-RU" sz="2000" dirty="0">
                <a:solidFill>
                  <a:srgbClr val="1F1F1F"/>
                </a:solidFill>
                <a:effectLst>
                  <a:outerShdw blurRad="38100" dist="38100" dir="2700000" algn="tl">
                    <a:schemeClr val="bg1">
                      <a:alpha val="43000"/>
                    </a:schemeClr>
                  </a:outerShdw>
                </a:effectLst>
                <a:latin typeface="GothamPro-Light"/>
              </a:rPr>
              <a:t>Ханты-Мансийский </a:t>
            </a:r>
            <a:br>
              <a:rPr lang="ru-RU" sz="2000" dirty="0">
                <a:solidFill>
                  <a:srgbClr val="1F1F1F"/>
                </a:solidFill>
                <a:effectLst>
                  <a:outerShdw blurRad="38100" dist="38100" dir="2700000" algn="tl">
                    <a:schemeClr val="bg1">
                      <a:alpha val="43000"/>
                    </a:schemeClr>
                  </a:outerShdw>
                </a:effectLst>
                <a:latin typeface="GothamPro-Light"/>
              </a:rPr>
            </a:br>
            <a:r>
              <a:rPr lang="ru-RU" sz="2000" dirty="0">
                <a:solidFill>
                  <a:srgbClr val="1F1F1F"/>
                </a:solidFill>
                <a:effectLst>
                  <a:outerShdw blurRad="38100" dist="38100" dir="2700000" algn="tl">
                    <a:schemeClr val="bg1">
                      <a:alpha val="43000"/>
                    </a:schemeClr>
                  </a:outerShdw>
                </a:effectLst>
                <a:latin typeface="GothamPro-Light"/>
              </a:rPr>
              <a:t>автономной округ - Югра</a:t>
            </a:r>
            <a:endParaRPr lang="ru-RU" sz="2000" dirty="0">
              <a:effectLst>
                <a:outerShdw blurRad="38100" dist="38100" dir="2700000" algn="tl">
                  <a:schemeClr val="bg1">
                    <a:alpha val="43000"/>
                  </a:schemeClr>
                </a:outerShdw>
              </a:effectLst>
            </a:endParaRPr>
          </a:p>
        </p:txBody>
      </p:sp>
      <p:sp>
        <p:nvSpPr>
          <p:cNvPr id="10" name="Прямоугольник с одним вырезанным углом 4"/>
          <p:cNvSpPr/>
          <p:nvPr/>
        </p:nvSpPr>
        <p:spPr>
          <a:xfrm flipH="1" flipV="1">
            <a:off x="5804033" y="1155498"/>
            <a:ext cx="6387965" cy="721895"/>
          </a:xfrm>
          <a:custGeom>
            <a:avLst/>
            <a:gdLst>
              <a:gd name="connsiteX0" fmla="*/ 0 w 5531318"/>
              <a:gd name="connsiteY0" fmla="*/ 0 h 712270"/>
              <a:gd name="connsiteX1" fmla="*/ 5412604 w 5531318"/>
              <a:gd name="connsiteY1" fmla="*/ 0 h 712270"/>
              <a:gd name="connsiteX2" fmla="*/ 5531318 w 5531318"/>
              <a:gd name="connsiteY2" fmla="*/ 118714 h 712270"/>
              <a:gd name="connsiteX3" fmla="*/ 5531318 w 5531318"/>
              <a:gd name="connsiteY3" fmla="*/ 712270 h 712270"/>
              <a:gd name="connsiteX4" fmla="*/ 0 w 5531318"/>
              <a:gd name="connsiteY4" fmla="*/ 712270 h 712270"/>
              <a:gd name="connsiteX5" fmla="*/ 0 w 5531318"/>
              <a:gd name="connsiteY5" fmla="*/ 0 h 712270"/>
              <a:gd name="connsiteX0" fmla="*/ 0 w 5540943"/>
              <a:gd name="connsiteY0" fmla="*/ 0 h 712270"/>
              <a:gd name="connsiteX1" fmla="*/ 5412604 w 5540943"/>
              <a:gd name="connsiteY1" fmla="*/ 0 h 712270"/>
              <a:gd name="connsiteX2" fmla="*/ 5540943 w 5540943"/>
              <a:gd name="connsiteY2" fmla="*/ 368971 h 712270"/>
              <a:gd name="connsiteX3" fmla="*/ 5531318 w 5540943"/>
              <a:gd name="connsiteY3" fmla="*/ 712270 h 712270"/>
              <a:gd name="connsiteX4" fmla="*/ 0 w 5540943"/>
              <a:gd name="connsiteY4" fmla="*/ 712270 h 712270"/>
              <a:gd name="connsiteX5" fmla="*/ 0 w 5540943"/>
              <a:gd name="connsiteY5" fmla="*/ 0 h 712270"/>
              <a:gd name="connsiteX0" fmla="*/ 0 w 5540943"/>
              <a:gd name="connsiteY0" fmla="*/ 9625 h 721895"/>
              <a:gd name="connsiteX1" fmla="*/ 5200848 w 5540943"/>
              <a:gd name="connsiteY1" fmla="*/ 0 h 721895"/>
              <a:gd name="connsiteX2" fmla="*/ 5540943 w 5540943"/>
              <a:gd name="connsiteY2" fmla="*/ 378596 h 721895"/>
              <a:gd name="connsiteX3" fmla="*/ 5531318 w 5540943"/>
              <a:gd name="connsiteY3" fmla="*/ 721895 h 721895"/>
              <a:gd name="connsiteX4" fmla="*/ 0 w 5540943"/>
              <a:gd name="connsiteY4" fmla="*/ 721895 h 721895"/>
              <a:gd name="connsiteX5" fmla="*/ 0 w 5540943"/>
              <a:gd name="connsiteY5" fmla="*/ 9625 h 721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40943" h="721895">
                <a:moveTo>
                  <a:pt x="0" y="9625"/>
                </a:moveTo>
                <a:lnTo>
                  <a:pt x="5200848" y="0"/>
                </a:lnTo>
                <a:lnTo>
                  <a:pt x="5540943" y="378596"/>
                </a:lnTo>
                <a:lnTo>
                  <a:pt x="5531318" y="721895"/>
                </a:lnTo>
                <a:lnTo>
                  <a:pt x="0" y="721895"/>
                </a:lnTo>
                <a:lnTo>
                  <a:pt x="0" y="9625"/>
                </a:lnTo>
                <a:close/>
              </a:path>
            </a:pathLst>
          </a:custGeom>
          <a:solidFill>
            <a:srgbClr val="B3D9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Заголовок 1"/>
          <p:cNvSpPr txBox="1">
            <a:spLocks/>
          </p:cNvSpPr>
          <p:nvPr/>
        </p:nvSpPr>
        <p:spPr>
          <a:xfrm>
            <a:off x="5727032" y="1155499"/>
            <a:ext cx="6464968" cy="626277"/>
          </a:xfrm>
          <a:prstGeom prst="snipRound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ru-RU" sz="2400" dirty="0">
                <a:effectLst>
                  <a:outerShdw blurRad="38100" dist="38100" dir="2700000" algn="tl">
                    <a:schemeClr val="accent5">
                      <a:alpha val="43000"/>
                    </a:schemeClr>
                  </a:outerShdw>
                </a:effectLst>
                <a:latin typeface="GothamPro-Light"/>
              </a:rPr>
              <a:t>Развитие системы оказания  первичной медико-санитарной помощи</a:t>
            </a:r>
          </a:p>
        </p:txBody>
      </p:sp>
    </p:spTree>
    <p:extLst>
      <p:ext uri="{BB962C8B-B14F-4D97-AF65-F5344CB8AC3E}">
        <p14:creationId xmlns:p14="http://schemas.microsoft.com/office/powerpoint/2010/main" val="12239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extLst>
              <p:ext uri="{D42A27DB-BD31-4B8C-83A1-F6EECF244321}">
                <p14:modId xmlns:p14="http://schemas.microsoft.com/office/powerpoint/2010/main" val="3470178169"/>
              </p:ext>
            </p:extLst>
          </p:nvPr>
        </p:nvGraphicFramePr>
        <p:xfrm>
          <a:off x="234785" y="1951172"/>
          <a:ext cx="11697682" cy="4218574"/>
        </p:xfrm>
        <a:graphic>
          <a:graphicData uri="http://schemas.openxmlformats.org/drawingml/2006/table">
            <a:tbl>
              <a:tblPr>
                <a:tableStyleId>{E8B1032C-EA38-4F05-BA0D-38AFFFC7BED3}</a:tableStyleId>
              </a:tblPr>
              <a:tblGrid>
                <a:gridCol w="4020282">
                  <a:extLst>
                    <a:ext uri="{9D8B030D-6E8A-4147-A177-3AD203B41FA5}">
                      <a16:colId xmlns:a16="http://schemas.microsoft.com/office/drawing/2014/main" val="1269541688"/>
                    </a:ext>
                  </a:extLst>
                </a:gridCol>
                <a:gridCol w="1137981">
                  <a:extLst>
                    <a:ext uri="{9D8B030D-6E8A-4147-A177-3AD203B41FA5}">
                      <a16:colId xmlns:a16="http://schemas.microsoft.com/office/drawing/2014/main" val="997614137"/>
                    </a:ext>
                  </a:extLst>
                </a:gridCol>
                <a:gridCol w="1186105">
                  <a:extLst>
                    <a:ext uri="{9D8B030D-6E8A-4147-A177-3AD203B41FA5}">
                      <a16:colId xmlns:a16="http://schemas.microsoft.com/office/drawing/2014/main" val="3802918791"/>
                    </a:ext>
                  </a:extLst>
                </a:gridCol>
                <a:gridCol w="892219">
                  <a:extLst>
                    <a:ext uri="{9D8B030D-6E8A-4147-A177-3AD203B41FA5}">
                      <a16:colId xmlns:a16="http://schemas.microsoft.com/office/drawing/2014/main" val="2113580414"/>
                    </a:ext>
                  </a:extLst>
                </a:gridCol>
                <a:gridCol w="892219">
                  <a:extLst>
                    <a:ext uri="{9D8B030D-6E8A-4147-A177-3AD203B41FA5}">
                      <a16:colId xmlns:a16="http://schemas.microsoft.com/office/drawing/2014/main" val="1823875182"/>
                    </a:ext>
                  </a:extLst>
                </a:gridCol>
                <a:gridCol w="892219">
                  <a:extLst>
                    <a:ext uri="{9D8B030D-6E8A-4147-A177-3AD203B41FA5}">
                      <a16:colId xmlns:a16="http://schemas.microsoft.com/office/drawing/2014/main" val="538554658"/>
                    </a:ext>
                  </a:extLst>
                </a:gridCol>
                <a:gridCol w="892219">
                  <a:extLst>
                    <a:ext uri="{9D8B030D-6E8A-4147-A177-3AD203B41FA5}">
                      <a16:colId xmlns:a16="http://schemas.microsoft.com/office/drawing/2014/main" val="3752085336"/>
                    </a:ext>
                  </a:extLst>
                </a:gridCol>
                <a:gridCol w="892219">
                  <a:extLst>
                    <a:ext uri="{9D8B030D-6E8A-4147-A177-3AD203B41FA5}">
                      <a16:colId xmlns:a16="http://schemas.microsoft.com/office/drawing/2014/main" val="2434314901"/>
                    </a:ext>
                  </a:extLst>
                </a:gridCol>
                <a:gridCol w="892219">
                  <a:extLst>
                    <a:ext uri="{9D8B030D-6E8A-4147-A177-3AD203B41FA5}">
                      <a16:colId xmlns:a16="http://schemas.microsoft.com/office/drawing/2014/main" val="1265911962"/>
                    </a:ext>
                  </a:extLst>
                </a:gridCol>
              </a:tblGrid>
              <a:tr h="291600">
                <a:tc gridSpan="9">
                  <a:txBody>
                    <a:bodyPr/>
                    <a:lstStyle/>
                    <a:p>
                      <a:pPr marL="0" marR="0" lvl="0" indent="0" algn="ctr" defTabSz="914400" rtl="0" eaLnBrk="1" fontAlgn="auto" latinLnBrk="0" hangingPunct="1">
                        <a:lnSpc>
                          <a:spcPct val="120000"/>
                        </a:lnSpc>
                        <a:spcBef>
                          <a:spcPts val="0"/>
                        </a:spcBef>
                        <a:spcAft>
                          <a:spcPts val="0"/>
                        </a:spcAft>
                        <a:buClrTx/>
                        <a:buSzTx/>
                        <a:buFontTx/>
                        <a:buNone/>
                        <a:tabLst/>
                        <a:defRPr/>
                      </a:pPr>
                      <a:r>
                        <a:rPr lang="ru-RU" sz="1400" b="1" dirty="0">
                          <a:effectLst>
                            <a:outerShdw blurRad="38100" dist="38100" dir="2700000" algn="tl">
                              <a:srgbClr val="000000">
                                <a:alpha val="43137"/>
                              </a:srgbClr>
                            </a:outerShdw>
                          </a:effectLst>
                          <a:latin typeface="GothamPro-Light"/>
                        </a:rPr>
                        <a:t>Основные показатели</a:t>
                      </a:r>
                      <a:endParaRPr lang="ru-RU" sz="1400" b="1" dirty="0">
                        <a:effectLst>
                          <a:outerShdw blurRad="38100" dist="38100" dir="2700000" algn="tl">
                            <a:srgbClr val="000000">
                              <a:alpha val="43137"/>
                            </a:srgbClr>
                          </a:outerShdw>
                        </a:effectLst>
                        <a:latin typeface="GothamPro-Light"/>
                        <a:ea typeface="Calibri" panose="020F0502020204030204" pitchFamily="34" charset="0"/>
                        <a:cs typeface="Times New Roman" panose="02020603050405020304" pitchFamily="18" charset="0"/>
                      </a:endParaRPr>
                    </a:p>
                  </a:txBody>
                  <a:tcPr marL="13403" marR="13403" marT="0" marB="0" anchor="ctr">
                    <a:solidFill>
                      <a:srgbClr val="EBF1E9"/>
                    </a:solidFill>
                  </a:tcPr>
                </a:tc>
                <a:tc hMerge="1">
                  <a:txBody>
                    <a:bodyPr/>
                    <a:lstStyle/>
                    <a:p>
                      <a:pPr algn="ctr">
                        <a:lnSpc>
                          <a:spcPct val="115000"/>
                        </a:lnSpc>
                        <a:spcAft>
                          <a:spcPts val="0"/>
                        </a:spcAft>
                      </a:pPr>
                      <a:endParaRPr lang="ru-RU" sz="1200"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solidFill>
                      <a:schemeClr val="accent6">
                        <a:lumMod val="20000"/>
                        <a:lumOff val="80000"/>
                      </a:schemeClr>
                    </a:solidFill>
                  </a:tcPr>
                </a:tc>
                <a:tc hMerge="1">
                  <a:txBody>
                    <a:bodyPr/>
                    <a:lstStyle/>
                    <a:p>
                      <a:pPr algn="ctr">
                        <a:lnSpc>
                          <a:spcPct val="115000"/>
                        </a:lnSpc>
                        <a:spcAft>
                          <a:spcPts val="0"/>
                        </a:spcAft>
                      </a:pPr>
                      <a:endParaRPr lang="ru-RU" sz="1200"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solidFill>
                      <a:schemeClr val="accent6">
                        <a:lumMod val="20000"/>
                        <a:lumOff val="80000"/>
                      </a:schemeClr>
                    </a:solidFill>
                  </a:tcPr>
                </a:tc>
                <a:tc hMerge="1">
                  <a:txBody>
                    <a:bodyPr/>
                    <a:lstStyle/>
                    <a:p>
                      <a:pPr algn="ctr">
                        <a:lnSpc>
                          <a:spcPct val="115000"/>
                        </a:lnSpc>
                        <a:spcAft>
                          <a:spcPts val="0"/>
                        </a:spcAft>
                      </a:pPr>
                      <a:endParaRPr lang="ru-RU" sz="1200"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solidFill>
                      <a:schemeClr val="accent6">
                        <a:lumMod val="20000"/>
                        <a:lumOff val="8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354379300"/>
                  </a:ext>
                </a:extLst>
              </a:tr>
              <a:tr h="291600">
                <a:tc rowSpan="2">
                  <a:txBody>
                    <a:bodyPr/>
                    <a:lstStyle/>
                    <a:p>
                      <a:pPr algn="ctr">
                        <a:lnSpc>
                          <a:spcPct val="120000"/>
                        </a:lnSpc>
                        <a:spcAft>
                          <a:spcPts val="0"/>
                        </a:spcAft>
                      </a:pPr>
                      <a:r>
                        <a:rPr lang="ru-RU" sz="1200" dirty="0">
                          <a:effectLst>
                            <a:outerShdw blurRad="38100" dist="38100" dir="2700000" algn="tl">
                              <a:srgbClr val="000000">
                                <a:alpha val="43137"/>
                              </a:srgbClr>
                            </a:outerShdw>
                          </a:effectLst>
                          <a:latin typeface="GothamPro-Medium"/>
                        </a:rPr>
                        <a:t>Наименование показателя</a:t>
                      </a:r>
                      <a:endParaRPr lang="ru-RU" sz="1200"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solidFill>
                      <a:schemeClr val="accent6">
                        <a:lumMod val="20000"/>
                        <a:lumOff val="80000"/>
                      </a:schemeClr>
                    </a:solidFill>
                  </a:tcPr>
                </a:tc>
                <a:tc rowSpan="2">
                  <a:txBody>
                    <a:bodyPr/>
                    <a:lstStyle/>
                    <a:p>
                      <a:pPr algn="ctr">
                        <a:lnSpc>
                          <a:spcPct val="120000"/>
                        </a:lnSpc>
                        <a:spcAft>
                          <a:spcPts val="0"/>
                        </a:spcAft>
                      </a:pPr>
                      <a:r>
                        <a:rPr lang="ru-RU" sz="1200" dirty="0">
                          <a:effectLst>
                            <a:outerShdw blurRad="38100" dist="38100" dir="2700000" algn="tl">
                              <a:srgbClr val="000000">
                                <a:alpha val="43137"/>
                              </a:srgbClr>
                            </a:outerShdw>
                          </a:effectLst>
                          <a:latin typeface="GothamPro-Medium"/>
                        </a:rPr>
                        <a:t>Единица измерения</a:t>
                      </a:r>
                      <a:endParaRPr lang="ru-RU" sz="1200"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solidFill>
                      <a:schemeClr val="accent6">
                        <a:lumMod val="20000"/>
                        <a:lumOff val="80000"/>
                      </a:schemeClr>
                    </a:solidFill>
                  </a:tcPr>
                </a:tc>
                <a:tc rowSpan="2">
                  <a:txBody>
                    <a:bodyPr/>
                    <a:lstStyle/>
                    <a:p>
                      <a:pPr algn="ctr">
                        <a:lnSpc>
                          <a:spcPct val="120000"/>
                        </a:lnSpc>
                        <a:spcAft>
                          <a:spcPts val="0"/>
                        </a:spcAft>
                      </a:pPr>
                      <a:r>
                        <a:rPr lang="ru-RU" sz="1200" dirty="0">
                          <a:effectLst>
                            <a:outerShdw blurRad="38100" dist="38100" dir="2700000" algn="tl">
                              <a:srgbClr val="000000">
                                <a:alpha val="43137"/>
                              </a:srgbClr>
                            </a:outerShdw>
                          </a:effectLst>
                          <a:latin typeface="GothamPro-Medium"/>
                        </a:rPr>
                        <a:t>Базовое </a:t>
                      </a:r>
                      <a:r>
                        <a:rPr lang="ru-RU" sz="1200" dirty="0" smtClean="0">
                          <a:effectLst>
                            <a:outerShdw blurRad="38100" dist="38100" dir="2700000" algn="tl">
                              <a:srgbClr val="000000">
                                <a:alpha val="43137"/>
                              </a:srgbClr>
                            </a:outerShdw>
                          </a:effectLst>
                          <a:latin typeface="GothamPro-Medium"/>
                        </a:rPr>
                        <a:t>значение</a:t>
                      </a:r>
                      <a:endParaRPr lang="ru-RU" sz="1200" dirty="0">
                        <a:effectLst>
                          <a:outerShdw blurRad="38100" dist="38100" dir="2700000" algn="tl">
                            <a:srgbClr val="000000">
                              <a:alpha val="43137"/>
                            </a:srgbClr>
                          </a:outerShdw>
                        </a:effectLst>
                        <a:latin typeface="GothamPro-Medium"/>
                      </a:endParaRPr>
                    </a:p>
                  </a:txBody>
                  <a:tcPr marL="13403" marR="13403" marT="0" marB="0" anchor="ctr">
                    <a:solidFill>
                      <a:schemeClr val="accent6">
                        <a:lumMod val="20000"/>
                        <a:lumOff val="80000"/>
                      </a:schemeClr>
                    </a:solidFill>
                  </a:tcPr>
                </a:tc>
                <a:tc gridSpan="6">
                  <a:txBody>
                    <a:bodyPr/>
                    <a:lstStyle/>
                    <a:p>
                      <a:pPr algn="ctr">
                        <a:lnSpc>
                          <a:spcPct val="120000"/>
                        </a:lnSpc>
                        <a:spcAft>
                          <a:spcPts val="0"/>
                        </a:spcAft>
                      </a:pPr>
                      <a:r>
                        <a:rPr lang="ru-RU" sz="1200" dirty="0">
                          <a:effectLst>
                            <a:outerShdw blurRad="38100" dist="38100" dir="2700000" algn="tl">
                              <a:srgbClr val="000000">
                                <a:alpha val="43137"/>
                              </a:srgbClr>
                            </a:outerShdw>
                          </a:effectLst>
                          <a:latin typeface="GothamPro-Medium"/>
                        </a:rPr>
                        <a:t>Период, год</a:t>
                      </a:r>
                      <a:endParaRPr lang="ru-RU" sz="1200"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solidFill>
                      <a:schemeClr val="accent6">
                        <a:lumMod val="20000"/>
                        <a:lumOff val="8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054689448"/>
                  </a:ext>
                </a:extLst>
              </a:tr>
              <a:tr h="291600">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20000"/>
                        </a:lnSpc>
                        <a:spcAft>
                          <a:spcPts val="0"/>
                        </a:spcAft>
                      </a:pPr>
                      <a:r>
                        <a:rPr lang="ru-RU" sz="1200" dirty="0">
                          <a:effectLst>
                            <a:outerShdw blurRad="38100" dist="38100" dir="2700000" algn="tl">
                              <a:srgbClr val="000000">
                                <a:alpha val="43137"/>
                              </a:srgbClr>
                            </a:outerShdw>
                          </a:effectLst>
                          <a:latin typeface="GothamPro-Medium"/>
                        </a:rPr>
                        <a:t>2019</a:t>
                      </a:r>
                      <a:endParaRPr lang="ru-RU" sz="1200"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solidFill>
                      <a:schemeClr val="accent6">
                        <a:lumMod val="20000"/>
                        <a:lumOff val="80000"/>
                      </a:schemeClr>
                    </a:solidFill>
                  </a:tcPr>
                </a:tc>
                <a:tc>
                  <a:txBody>
                    <a:bodyPr/>
                    <a:lstStyle/>
                    <a:p>
                      <a:pPr algn="ctr">
                        <a:lnSpc>
                          <a:spcPct val="120000"/>
                        </a:lnSpc>
                        <a:spcAft>
                          <a:spcPts val="0"/>
                        </a:spcAft>
                      </a:pPr>
                      <a:r>
                        <a:rPr lang="ru-RU" sz="1200" dirty="0">
                          <a:effectLst>
                            <a:outerShdw blurRad="38100" dist="38100" dir="2700000" algn="tl">
                              <a:srgbClr val="000000">
                                <a:alpha val="43137"/>
                              </a:srgbClr>
                            </a:outerShdw>
                          </a:effectLst>
                          <a:latin typeface="GothamPro-Medium"/>
                        </a:rPr>
                        <a:t>2020</a:t>
                      </a:r>
                      <a:endParaRPr lang="ru-RU" sz="1200"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solidFill>
                      <a:schemeClr val="accent6">
                        <a:lumMod val="20000"/>
                        <a:lumOff val="80000"/>
                      </a:schemeClr>
                    </a:solidFill>
                  </a:tcPr>
                </a:tc>
                <a:tc>
                  <a:txBody>
                    <a:bodyPr/>
                    <a:lstStyle/>
                    <a:p>
                      <a:pPr algn="ctr">
                        <a:lnSpc>
                          <a:spcPct val="120000"/>
                        </a:lnSpc>
                        <a:spcAft>
                          <a:spcPts val="0"/>
                        </a:spcAft>
                      </a:pPr>
                      <a:r>
                        <a:rPr lang="ru-RU" sz="1200" dirty="0">
                          <a:effectLst>
                            <a:outerShdw blurRad="38100" dist="38100" dir="2700000" algn="tl">
                              <a:srgbClr val="000000">
                                <a:alpha val="43137"/>
                              </a:srgbClr>
                            </a:outerShdw>
                          </a:effectLst>
                          <a:latin typeface="GothamPro-Medium"/>
                        </a:rPr>
                        <a:t>2021</a:t>
                      </a:r>
                      <a:endParaRPr lang="ru-RU" sz="1200"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solidFill>
                      <a:schemeClr val="accent6">
                        <a:lumMod val="20000"/>
                        <a:lumOff val="80000"/>
                      </a:schemeClr>
                    </a:solidFill>
                  </a:tcPr>
                </a:tc>
                <a:tc>
                  <a:txBody>
                    <a:bodyPr/>
                    <a:lstStyle/>
                    <a:p>
                      <a:pPr algn="ctr">
                        <a:lnSpc>
                          <a:spcPct val="120000"/>
                        </a:lnSpc>
                        <a:spcAft>
                          <a:spcPts val="0"/>
                        </a:spcAft>
                      </a:pPr>
                      <a:r>
                        <a:rPr lang="ru-RU" sz="1200" dirty="0">
                          <a:effectLst>
                            <a:outerShdw blurRad="38100" dist="38100" dir="2700000" algn="tl">
                              <a:srgbClr val="000000">
                                <a:alpha val="43137"/>
                              </a:srgbClr>
                            </a:outerShdw>
                          </a:effectLst>
                          <a:latin typeface="GothamPro-Medium"/>
                        </a:rPr>
                        <a:t>2022</a:t>
                      </a:r>
                      <a:endParaRPr lang="ru-RU" sz="1200"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solidFill>
                      <a:schemeClr val="accent6">
                        <a:lumMod val="20000"/>
                        <a:lumOff val="80000"/>
                      </a:schemeClr>
                    </a:solidFill>
                  </a:tcPr>
                </a:tc>
                <a:tc>
                  <a:txBody>
                    <a:bodyPr/>
                    <a:lstStyle/>
                    <a:p>
                      <a:pPr algn="ctr">
                        <a:lnSpc>
                          <a:spcPct val="120000"/>
                        </a:lnSpc>
                        <a:spcAft>
                          <a:spcPts val="0"/>
                        </a:spcAft>
                      </a:pPr>
                      <a:r>
                        <a:rPr lang="ru-RU" sz="1200" dirty="0">
                          <a:effectLst>
                            <a:outerShdw blurRad="38100" dist="38100" dir="2700000" algn="tl">
                              <a:srgbClr val="000000">
                                <a:alpha val="43137"/>
                              </a:srgbClr>
                            </a:outerShdw>
                          </a:effectLst>
                          <a:latin typeface="GothamPro-Medium"/>
                        </a:rPr>
                        <a:t>2023</a:t>
                      </a:r>
                      <a:endParaRPr lang="ru-RU" sz="1200"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solidFill>
                      <a:schemeClr val="accent6">
                        <a:lumMod val="20000"/>
                        <a:lumOff val="80000"/>
                      </a:schemeClr>
                    </a:solidFill>
                  </a:tcPr>
                </a:tc>
                <a:tc>
                  <a:txBody>
                    <a:bodyPr/>
                    <a:lstStyle/>
                    <a:p>
                      <a:pPr algn="ctr">
                        <a:lnSpc>
                          <a:spcPct val="120000"/>
                        </a:lnSpc>
                        <a:spcAft>
                          <a:spcPts val="0"/>
                        </a:spcAft>
                      </a:pPr>
                      <a:r>
                        <a:rPr lang="ru-RU" sz="1200" dirty="0">
                          <a:effectLst>
                            <a:outerShdw blurRad="38100" dist="38100" dir="2700000" algn="tl">
                              <a:srgbClr val="000000">
                                <a:alpha val="43137"/>
                              </a:srgbClr>
                            </a:outerShdw>
                          </a:effectLst>
                          <a:latin typeface="GothamPro-Medium"/>
                        </a:rPr>
                        <a:t>2024</a:t>
                      </a:r>
                      <a:endParaRPr lang="ru-RU" sz="1200"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solidFill>
                      <a:schemeClr val="accent6">
                        <a:lumMod val="20000"/>
                        <a:lumOff val="80000"/>
                      </a:schemeClr>
                    </a:solidFill>
                  </a:tcPr>
                </a:tc>
                <a:extLst>
                  <a:ext uri="{0D108BD9-81ED-4DB2-BD59-A6C34878D82A}">
                    <a16:rowId xmlns:a16="http://schemas.microsoft.com/office/drawing/2014/main" val="3551431667"/>
                  </a:ext>
                </a:extLst>
              </a:tr>
              <a:tr h="666721">
                <a:tc>
                  <a:txBody>
                    <a:bodyPr/>
                    <a:lstStyle/>
                    <a:p>
                      <a:pPr algn="just">
                        <a:lnSpc>
                          <a:spcPct val="120000"/>
                        </a:lnSpc>
                        <a:spcAft>
                          <a:spcPts val="0"/>
                        </a:spcAft>
                      </a:pPr>
                      <a:r>
                        <a:rPr lang="ru-RU" sz="1200" dirty="0">
                          <a:effectLst>
                            <a:outerShdw blurRad="38100" dist="38100" dir="2700000" algn="tl">
                              <a:schemeClr val="accent5">
                                <a:alpha val="43000"/>
                              </a:schemeClr>
                            </a:outerShdw>
                          </a:effectLst>
                          <a:latin typeface="GothamPro-Medium"/>
                        </a:rPr>
                        <a:t>Доля обоснованных жалоб (от общего количества поступивших жалоб</a:t>
                      </a:r>
                      <a:r>
                        <a:rPr lang="ru-RU" sz="1200" dirty="0" smtClean="0">
                          <a:effectLst>
                            <a:outerShdw blurRad="38100" dist="38100" dir="2700000" algn="tl">
                              <a:schemeClr val="accent5">
                                <a:alpha val="43000"/>
                              </a:schemeClr>
                            </a:outerShdw>
                          </a:effectLst>
                          <a:latin typeface="GothamPro-Medium"/>
                        </a:rPr>
                        <a:t>), </a:t>
                      </a:r>
                      <a:r>
                        <a:rPr lang="ru-RU" sz="1200" dirty="0">
                          <a:effectLst>
                            <a:outerShdw blurRad="38100" dist="38100" dir="2700000" algn="tl">
                              <a:schemeClr val="accent5">
                                <a:alpha val="43000"/>
                              </a:schemeClr>
                            </a:outerShdw>
                          </a:effectLst>
                          <a:latin typeface="GothamPro-Medium"/>
                        </a:rPr>
                        <a:t>урегулированных в досудебном порядке страховыми медицинскими организациями </a:t>
                      </a:r>
                      <a:endParaRPr lang="ru-RU" sz="1200" dirty="0">
                        <a:effectLst>
                          <a:outerShdw blurRad="38100" dist="38100" dir="2700000" algn="tl">
                            <a:schemeClr val="accent5">
                              <a:alpha val="43000"/>
                            </a:scheme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200" b="1" dirty="0">
                          <a:effectLst>
                            <a:outerShdw blurRad="38100" dist="38100" dir="2700000" algn="tl">
                              <a:srgbClr val="000000">
                                <a:alpha val="43137"/>
                              </a:srgbClr>
                            </a:outerShdw>
                          </a:effectLst>
                          <a:latin typeface="GothamPro-Medium"/>
                        </a:rPr>
                        <a:t>процент</a:t>
                      </a:r>
                      <a:endParaRPr lang="ru-RU" sz="12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300" b="1" dirty="0">
                          <a:effectLst>
                            <a:outerShdw blurRad="38100" dist="38100" dir="2700000" algn="tl">
                              <a:srgbClr val="000000">
                                <a:alpha val="43137"/>
                              </a:srgbClr>
                            </a:outerShdw>
                          </a:effectLst>
                          <a:latin typeface="GothamPro-Medium"/>
                        </a:rPr>
                        <a:t>38,2</a:t>
                      </a:r>
                    </a:p>
                  </a:txBody>
                  <a:tcPr marL="13403" marR="13403" marT="0" marB="0" anchor="ctr"/>
                </a:tc>
                <a:tc>
                  <a:txBody>
                    <a:bodyPr/>
                    <a:lstStyle/>
                    <a:p>
                      <a:pPr algn="ctr">
                        <a:lnSpc>
                          <a:spcPct val="120000"/>
                        </a:lnSpc>
                        <a:spcAft>
                          <a:spcPts val="0"/>
                        </a:spcAft>
                      </a:pPr>
                      <a:r>
                        <a:rPr lang="ru-RU" sz="1400" b="1" dirty="0">
                          <a:effectLst>
                            <a:outerShdw blurRad="38100" dist="38100" dir="2700000" algn="tl">
                              <a:srgbClr val="000000">
                                <a:alpha val="43137"/>
                              </a:srgbClr>
                            </a:outerShdw>
                          </a:effectLst>
                          <a:latin typeface="GothamPro-Medium"/>
                        </a:rPr>
                        <a:t>41,2</a:t>
                      </a:r>
                      <a:endParaRPr lang="ru-RU" sz="14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dirty="0">
                          <a:effectLst>
                            <a:outerShdw blurRad="38100" dist="38100" dir="2700000" algn="tl">
                              <a:srgbClr val="000000">
                                <a:alpha val="43137"/>
                              </a:srgbClr>
                            </a:outerShdw>
                          </a:effectLst>
                          <a:latin typeface="GothamPro-Medium"/>
                        </a:rPr>
                        <a:t>45,2</a:t>
                      </a:r>
                      <a:endParaRPr lang="ru-RU" sz="14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dirty="0">
                          <a:effectLst>
                            <a:outerShdw blurRad="38100" dist="38100" dir="2700000" algn="tl">
                              <a:srgbClr val="000000">
                                <a:alpha val="43137"/>
                              </a:srgbClr>
                            </a:outerShdw>
                          </a:effectLst>
                          <a:latin typeface="GothamPro-Medium"/>
                        </a:rPr>
                        <a:t>49,7</a:t>
                      </a:r>
                      <a:endParaRPr lang="ru-RU" sz="14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dirty="0">
                          <a:effectLst>
                            <a:outerShdw blurRad="38100" dist="38100" dir="2700000" algn="tl">
                              <a:srgbClr val="000000">
                                <a:alpha val="43137"/>
                              </a:srgbClr>
                            </a:outerShdw>
                          </a:effectLst>
                          <a:latin typeface="GothamPro-Medium"/>
                        </a:rPr>
                        <a:t>53,7</a:t>
                      </a:r>
                      <a:endParaRPr lang="ru-RU" sz="14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dirty="0">
                          <a:effectLst>
                            <a:outerShdw blurRad="38100" dist="38100" dir="2700000" algn="tl">
                              <a:srgbClr val="000000">
                                <a:alpha val="43137"/>
                              </a:srgbClr>
                            </a:outerShdw>
                          </a:effectLst>
                          <a:latin typeface="GothamPro-Medium"/>
                        </a:rPr>
                        <a:t>57,7</a:t>
                      </a:r>
                      <a:endParaRPr lang="ru-RU" sz="14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dirty="0">
                          <a:effectLst>
                            <a:outerShdw blurRad="38100" dist="38100" dir="2700000" algn="tl">
                              <a:srgbClr val="000000">
                                <a:alpha val="43137"/>
                              </a:srgbClr>
                            </a:outerShdw>
                          </a:effectLst>
                          <a:latin typeface="GothamPro-Medium"/>
                        </a:rPr>
                        <a:t>61,7</a:t>
                      </a:r>
                      <a:endParaRPr lang="ru-RU" sz="14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extLst>
                  <a:ext uri="{0D108BD9-81ED-4DB2-BD59-A6C34878D82A}">
                    <a16:rowId xmlns:a16="http://schemas.microsoft.com/office/drawing/2014/main" val="1019103457"/>
                  </a:ext>
                </a:extLst>
              </a:tr>
              <a:tr h="1111202">
                <a:tc>
                  <a:txBody>
                    <a:bodyPr/>
                    <a:lstStyle/>
                    <a:p>
                      <a:pPr algn="just">
                        <a:lnSpc>
                          <a:spcPct val="120000"/>
                        </a:lnSpc>
                        <a:spcAft>
                          <a:spcPts val="0"/>
                        </a:spcAft>
                        <a:tabLst>
                          <a:tab pos="615315" algn="l"/>
                        </a:tabLst>
                      </a:pPr>
                      <a:r>
                        <a:rPr lang="ru-RU" sz="1200" dirty="0">
                          <a:effectLst>
                            <a:outerShdw blurRad="38100" dist="38100" dir="2700000" algn="tl">
                              <a:schemeClr val="accent5">
                                <a:alpha val="43000"/>
                              </a:schemeClr>
                            </a:outerShdw>
                          </a:effectLst>
                          <a:latin typeface="GothamPro-Medium"/>
                        </a:rPr>
                        <a:t>Доля медицинских организаций (стационар, поликлиника</a:t>
                      </a:r>
                      <a:r>
                        <a:rPr lang="ru-RU" sz="1200" dirty="0" smtClean="0">
                          <a:effectLst>
                            <a:outerShdw blurRad="38100" dist="38100" dir="2700000" algn="tl">
                              <a:schemeClr val="accent5">
                                <a:alpha val="43000"/>
                              </a:schemeClr>
                            </a:outerShdw>
                          </a:effectLst>
                          <a:latin typeface="GothamPro-Medium"/>
                        </a:rPr>
                        <a:t>), </a:t>
                      </a:r>
                      <a:r>
                        <a:rPr lang="ru-RU" sz="1200" dirty="0">
                          <a:effectLst>
                            <a:outerShdw blurRad="38100" dist="38100" dir="2700000" algn="tl">
                              <a:schemeClr val="accent5">
                                <a:alpha val="43000"/>
                              </a:schemeClr>
                            </a:outerShdw>
                          </a:effectLst>
                          <a:latin typeface="GothamPro-Medium"/>
                        </a:rPr>
                        <a:t>участвующих в реализации программы ОМС, на базе которых функционируют каналы оперативной связи граждан со страховыми представителями страховых медицинских организаций </a:t>
                      </a:r>
                      <a:endParaRPr lang="ru-RU" sz="1200" dirty="0">
                        <a:effectLst>
                          <a:outerShdw blurRad="38100" dist="38100" dir="2700000" algn="tl">
                            <a:schemeClr val="accent5">
                              <a:alpha val="43000"/>
                            </a:scheme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200" b="1" dirty="0">
                          <a:effectLst>
                            <a:outerShdw blurRad="38100" dist="38100" dir="2700000" algn="tl">
                              <a:srgbClr val="000000">
                                <a:alpha val="43137"/>
                              </a:srgbClr>
                            </a:outerShdw>
                          </a:effectLst>
                          <a:latin typeface="GothamPro-Medium"/>
                        </a:rPr>
                        <a:t>процент</a:t>
                      </a:r>
                      <a:endParaRPr lang="ru-RU" sz="12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300" b="1" dirty="0">
                          <a:effectLst>
                            <a:outerShdw blurRad="38100" dist="38100" dir="2700000" algn="tl">
                              <a:srgbClr val="000000">
                                <a:alpha val="43137"/>
                              </a:srgbClr>
                            </a:outerShdw>
                          </a:effectLst>
                          <a:latin typeface="GothamPro-Medium"/>
                        </a:rPr>
                        <a:t>0,0</a:t>
                      </a:r>
                    </a:p>
                  </a:txBody>
                  <a:tcPr marL="13403" marR="13403" marT="0" marB="0" anchor="ctr"/>
                </a:tc>
                <a:tc>
                  <a:txBody>
                    <a:bodyPr/>
                    <a:lstStyle/>
                    <a:p>
                      <a:pPr algn="ctr">
                        <a:lnSpc>
                          <a:spcPct val="120000"/>
                        </a:lnSpc>
                        <a:spcAft>
                          <a:spcPts val="0"/>
                        </a:spcAft>
                      </a:pPr>
                      <a:r>
                        <a:rPr lang="ru-RU" sz="1400" b="1" dirty="0">
                          <a:effectLst>
                            <a:outerShdw blurRad="38100" dist="38100" dir="2700000" algn="tl">
                              <a:srgbClr val="000000">
                                <a:alpha val="43137"/>
                              </a:srgbClr>
                            </a:outerShdw>
                          </a:effectLst>
                          <a:latin typeface="GothamPro-Medium"/>
                        </a:rPr>
                        <a:t>0,0</a:t>
                      </a:r>
                      <a:endParaRPr lang="ru-RU" sz="14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dirty="0">
                          <a:effectLst>
                            <a:outerShdw blurRad="38100" dist="38100" dir="2700000" algn="tl">
                              <a:srgbClr val="000000">
                                <a:alpha val="43137"/>
                              </a:srgbClr>
                            </a:outerShdw>
                          </a:effectLst>
                          <a:latin typeface="GothamPro-Medium"/>
                        </a:rPr>
                        <a:t>35,0</a:t>
                      </a:r>
                      <a:endParaRPr lang="ru-RU" sz="14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dirty="0">
                          <a:effectLst>
                            <a:outerShdw blurRad="38100" dist="38100" dir="2700000" algn="tl">
                              <a:srgbClr val="000000">
                                <a:alpha val="43137"/>
                              </a:srgbClr>
                            </a:outerShdw>
                          </a:effectLst>
                          <a:latin typeface="GothamPro-Medium"/>
                        </a:rPr>
                        <a:t>45,0</a:t>
                      </a:r>
                      <a:endParaRPr lang="ru-RU" sz="14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dirty="0">
                          <a:effectLst>
                            <a:outerShdw blurRad="38100" dist="38100" dir="2700000" algn="tl">
                              <a:srgbClr val="000000">
                                <a:alpha val="43137"/>
                              </a:srgbClr>
                            </a:outerShdw>
                          </a:effectLst>
                          <a:latin typeface="GothamPro-Medium"/>
                        </a:rPr>
                        <a:t>50,0</a:t>
                      </a:r>
                      <a:endParaRPr lang="ru-RU" sz="14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dirty="0">
                          <a:effectLst>
                            <a:outerShdw blurRad="38100" dist="38100" dir="2700000" algn="tl">
                              <a:srgbClr val="000000">
                                <a:alpha val="43137"/>
                              </a:srgbClr>
                            </a:outerShdw>
                          </a:effectLst>
                          <a:latin typeface="GothamPro-Medium"/>
                        </a:rPr>
                        <a:t>60,0</a:t>
                      </a:r>
                      <a:endParaRPr lang="ru-RU" sz="14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dirty="0">
                          <a:effectLst>
                            <a:outerShdw blurRad="38100" dist="38100" dir="2700000" algn="tl">
                              <a:srgbClr val="000000">
                                <a:alpha val="43137"/>
                              </a:srgbClr>
                            </a:outerShdw>
                          </a:effectLst>
                          <a:latin typeface="GothamPro-Medium"/>
                        </a:rPr>
                        <a:t>71,4</a:t>
                      </a:r>
                      <a:endParaRPr lang="ru-RU" sz="14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extLst>
                  <a:ext uri="{0D108BD9-81ED-4DB2-BD59-A6C34878D82A}">
                    <a16:rowId xmlns:a16="http://schemas.microsoft.com/office/drawing/2014/main" val="4213438127"/>
                  </a:ext>
                </a:extLst>
              </a:tr>
              <a:tr h="444481">
                <a:tc>
                  <a:txBody>
                    <a:bodyPr/>
                    <a:lstStyle/>
                    <a:p>
                      <a:pPr algn="just">
                        <a:lnSpc>
                          <a:spcPct val="120000"/>
                        </a:lnSpc>
                        <a:spcAft>
                          <a:spcPts val="0"/>
                        </a:spcAft>
                        <a:tabLst>
                          <a:tab pos="615315" algn="l"/>
                        </a:tabLst>
                      </a:pPr>
                      <a:r>
                        <a:rPr lang="ru-RU" sz="1200" dirty="0">
                          <a:effectLst>
                            <a:outerShdw blurRad="38100" dist="38100" dir="2700000" algn="tl">
                              <a:schemeClr val="accent5">
                                <a:alpha val="43000"/>
                              </a:schemeClr>
                            </a:outerShdw>
                          </a:effectLst>
                          <a:latin typeface="GothamPro-Medium"/>
                        </a:rPr>
                        <a:t>Число лиц (пациентов), дополнительно эвакуированных с использованием санитарной авиации </a:t>
                      </a:r>
                      <a:endParaRPr lang="ru-RU" sz="1200" dirty="0">
                        <a:effectLst>
                          <a:outerShdw blurRad="38100" dist="38100" dir="2700000" algn="tl">
                            <a:schemeClr val="accent5">
                              <a:alpha val="43000"/>
                            </a:scheme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200" b="1">
                          <a:effectLst>
                            <a:outerShdw blurRad="38100" dist="38100" dir="2700000" algn="tl">
                              <a:srgbClr val="000000">
                                <a:alpha val="43137"/>
                              </a:srgbClr>
                            </a:outerShdw>
                          </a:effectLst>
                          <a:latin typeface="GothamPro-Medium"/>
                        </a:rPr>
                        <a:t>ежегодно, человек</a:t>
                      </a:r>
                      <a:endParaRPr lang="ru-RU" sz="1200" b="1">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300" b="1" dirty="0">
                          <a:effectLst>
                            <a:outerShdw blurRad="38100" dist="38100" dir="2700000" algn="tl">
                              <a:srgbClr val="000000">
                                <a:alpha val="43137"/>
                              </a:srgbClr>
                            </a:outerShdw>
                          </a:effectLst>
                          <a:latin typeface="GothamPro-Medium"/>
                        </a:rPr>
                        <a:t>211</a:t>
                      </a:r>
                    </a:p>
                  </a:txBody>
                  <a:tcPr marL="13403" marR="13403" marT="0" marB="0" anchor="ctr"/>
                </a:tc>
                <a:tc>
                  <a:txBody>
                    <a:bodyPr/>
                    <a:lstStyle/>
                    <a:p>
                      <a:pPr algn="ctr">
                        <a:lnSpc>
                          <a:spcPct val="120000"/>
                        </a:lnSpc>
                        <a:spcAft>
                          <a:spcPts val="0"/>
                        </a:spcAft>
                      </a:pPr>
                      <a:r>
                        <a:rPr lang="ru-RU" sz="1400" b="1">
                          <a:effectLst>
                            <a:outerShdw blurRad="38100" dist="38100" dir="2700000" algn="tl">
                              <a:srgbClr val="000000">
                                <a:alpha val="43137"/>
                              </a:srgbClr>
                            </a:outerShdw>
                          </a:effectLst>
                          <a:latin typeface="GothamPro-Medium"/>
                        </a:rPr>
                        <a:t>262</a:t>
                      </a:r>
                      <a:endParaRPr lang="ru-RU" sz="1400" b="1">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dirty="0">
                          <a:effectLst>
                            <a:outerShdw blurRad="38100" dist="38100" dir="2700000" algn="tl">
                              <a:srgbClr val="000000">
                                <a:alpha val="43137"/>
                              </a:srgbClr>
                            </a:outerShdw>
                          </a:effectLst>
                          <a:latin typeface="GothamPro-Medium"/>
                        </a:rPr>
                        <a:t>245</a:t>
                      </a:r>
                      <a:endParaRPr lang="ru-RU" sz="14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dirty="0">
                          <a:effectLst>
                            <a:outerShdw blurRad="38100" dist="38100" dir="2700000" algn="tl">
                              <a:srgbClr val="000000">
                                <a:alpha val="43137"/>
                              </a:srgbClr>
                            </a:outerShdw>
                          </a:effectLst>
                          <a:latin typeface="GothamPro-Medium"/>
                        </a:rPr>
                        <a:t>250</a:t>
                      </a:r>
                      <a:endParaRPr lang="ru-RU" sz="14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dirty="0">
                          <a:effectLst>
                            <a:outerShdw blurRad="38100" dist="38100" dir="2700000" algn="tl">
                              <a:srgbClr val="000000">
                                <a:alpha val="43137"/>
                              </a:srgbClr>
                            </a:outerShdw>
                          </a:effectLst>
                          <a:latin typeface="GothamPro-Medium"/>
                        </a:rPr>
                        <a:t>277</a:t>
                      </a:r>
                      <a:endParaRPr lang="ru-RU" sz="14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a:effectLst>
                            <a:outerShdw blurRad="38100" dist="38100" dir="2700000" algn="tl">
                              <a:srgbClr val="000000">
                                <a:alpha val="43137"/>
                              </a:srgbClr>
                            </a:outerShdw>
                          </a:effectLst>
                          <a:latin typeface="GothamPro-Medium"/>
                        </a:rPr>
                        <a:t>303</a:t>
                      </a:r>
                      <a:endParaRPr lang="ru-RU" sz="1400" b="1">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dirty="0">
                          <a:effectLst>
                            <a:outerShdw blurRad="38100" dist="38100" dir="2700000" algn="tl">
                              <a:srgbClr val="000000">
                                <a:alpha val="43137"/>
                              </a:srgbClr>
                            </a:outerShdw>
                          </a:effectLst>
                          <a:latin typeface="GothamPro-Medium"/>
                        </a:rPr>
                        <a:t>329</a:t>
                      </a:r>
                      <a:endParaRPr lang="ru-RU" sz="14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extLst>
                  <a:ext uri="{0D108BD9-81ED-4DB2-BD59-A6C34878D82A}">
                    <a16:rowId xmlns:a16="http://schemas.microsoft.com/office/drawing/2014/main" val="2376650829"/>
                  </a:ext>
                </a:extLst>
              </a:tr>
              <a:tr h="483131">
                <a:tc>
                  <a:txBody>
                    <a:bodyPr/>
                    <a:lstStyle/>
                    <a:p>
                      <a:pPr marL="25400" algn="just">
                        <a:lnSpc>
                          <a:spcPct val="120000"/>
                        </a:lnSpc>
                        <a:spcAft>
                          <a:spcPts val="0"/>
                        </a:spcAft>
                      </a:pPr>
                      <a:r>
                        <a:rPr lang="ru-RU" sz="1200" dirty="0">
                          <a:effectLst>
                            <a:outerShdw blurRad="38100" dist="38100" dir="2700000" algn="tl">
                              <a:schemeClr val="accent5">
                                <a:alpha val="43000"/>
                              </a:schemeClr>
                            </a:outerShdw>
                          </a:effectLst>
                          <a:latin typeface="GothamPro-Medium"/>
                        </a:rPr>
                        <a:t>Количество посещений при выездах мобильных медицинских </a:t>
                      </a:r>
                      <a:r>
                        <a:rPr lang="ru-RU" sz="1200" dirty="0" smtClean="0">
                          <a:effectLst>
                            <a:outerShdw blurRad="38100" dist="38100" dir="2700000" algn="tl">
                              <a:schemeClr val="accent5">
                                <a:alpha val="43000"/>
                              </a:schemeClr>
                            </a:outerShdw>
                          </a:effectLst>
                          <a:latin typeface="GothamPro-Medium"/>
                        </a:rPr>
                        <a:t>бригад </a:t>
                      </a:r>
                      <a:endParaRPr lang="ru-RU" sz="1200" dirty="0">
                        <a:effectLst>
                          <a:outerShdw blurRad="38100" dist="38100" dir="2700000" algn="tl">
                            <a:schemeClr val="accent5">
                              <a:alpha val="43000"/>
                            </a:scheme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200" b="1">
                          <a:effectLst>
                            <a:outerShdw blurRad="38100" dist="38100" dir="2700000" algn="tl">
                              <a:srgbClr val="000000">
                                <a:alpha val="43137"/>
                              </a:srgbClr>
                            </a:outerShdw>
                          </a:effectLst>
                          <a:latin typeface="GothamPro-Medium"/>
                        </a:rPr>
                        <a:t>тыс. посещений</a:t>
                      </a:r>
                      <a:endParaRPr lang="ru-RU" sz="1200" b="1">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300" b="1" dirty="0">
                          <a:effectLst>
                            <a:outerShdw blurRad="38100" dist="38100" dir="2700000" algn="tl">
                              <a:srgbClr val="000000">
                                <a:alpha val="43137"/>
                              </a:srgbClr>
                            </a:outerShdw>
                          </a:effectLst>
                          <a:latin typeface="GothamPro-Medium"/>
                        </a:rPr>
                        <a:t>253,6</a:t>
                      </a:r>
                    </a:p>
                  </a:txBody>
                  <a:tcPr marL="13403" marR="13403" marT="0" marB="0" anchor="ctr"/>
                </a:tc>
                <a:tc>
                  <a:txBody>
                    <a:bodyPr/>
                    <a:lstStyle/>
                    <a:p>
                      <a:pPr algn="ctr">
                        <a:lnSpc>
                          <a:spcPct val="120000"/>
                        </a:lnSpc>
                        <a:spcAft>
                          <a:spcPts val="0"/>
                        </a:spcAft>
                      </a:pPr>
                      <a:r>
                        <a:rPr lang="ru-RU" sz="1400" b="1">
                          <a:effectLst>
                            <a:outerShdw blurRad="38100" dist="38100" dir="2700000" algn="tl">
                              <a:srgbClr val="000000">
                                <a:alpha val="43137"/>
                              </a:srgbClr>
                            </a:outerShdw>
                          </a:effectLst>
                          <a:latin typeface="GothamPro-Medium"/>
                        </a:rPr>
                        <a:t>253,6</a:t>
                      </a:r>
                      <a:endParaRPr lang="ru-RU" sz="1400" b="1">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a:effectLst>
                            <a:outerShdw blurRad="38100" dist="38100" dir="2700000" algn="tl">
                              <a:srgbClr val="000000">
                                <a:alpha val="43137"/>
                              </a:srgbClr>
                            </a:outerShdw>
                          </a:effectLst>
                          <a:latin typeface="GothamPro-Medium"/>
                        </a:rPr>
                        <a:t>253,6</a:t>
                      </a:r>
                      <a:endParaRPr lang="ru-RU" sz="1400" b="1">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dirty="0">
                          <a:effectLst>
                            <a:outerShdw blurRad="38100" dist="38100" dir="2700000" algn="tl">
                              <a:srgbClr val="000000">
                                <a:alpha val="43137"/>
                              </a:srgbClr>
                            </a:outerShdw>
                          </a:effectLst>
                          <a:latin typeface="GothamPro-Medium"/>
                        </a:rPr>
                        <a:t>253,6</a:t>
                      </a:r>
                      <a:endParaRPr lang="ru-RU" sz="14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dirty="0">
                          <a:effectLst>
                            <a:outerShdw blurRad="38100" dist="38100" dir="2700000" algn="tl">
                              <a:srgbClr val="000000">
                                <a:alpha val="43137"/>
                              </a:srgbClr>
                            </a:outerShdw>
                          </a:effectLst>
                          <a:latin typeface="GothamPro-Medium"/>
                        </a:rPr>
                        <a:t>260,2</a:t>
                      </a:r>
                      <a:endParaRPr lang="ru-RU" sz="14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dirty="0">
                          <a:effectLst>
                            <a:outerShdw blurRad="38100" dist="38100" dir="2700000" algn="tl">
                              <a:srgbClr val="000000">
                                <a:alpha val="43137"/>
                              </a:srgbClr>
                            </a:outerShdw>
                          </a:effectLst>
                          <a:latin typeface="GothamPro-Medium"/>
                        </a:rPr>
                        <a:t>260,2</a:t>
                      </a:r>
                      <a:endParaRPr lang="ru-RU" sz="14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dirty="0">
                          <a:effectLst>
                            <a:outerShdw blurRad="38100" dist="38100" dir="2700000" algn="tl">
                              <a:srgbClr val="000000">
                                <a:alpha val="43137"/>
                              </a:srgbClr>
                            </a:outerShdw>
                          </a:effectLst>
                          <a:latin typeface="GothamPro-Medium"/>
                        </a:rPr>
                        <a:t>260,2</a:t>
                      </a:r>
                      <a:endParaRPr lang="ru-RU" sz="14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extLst>
                  <a:ext uri="{0D108BD9-81ED-4DB2-BD59-A6C34878D82A}">
                    <a16:rowId xmlns:a16="http://schemas.microsoft.com/office/drawing/2014/main" val="858463772"/>
                  </a:ext>
                </a:extLst>
              </a:tr>
              <a:tr h="523392">
                <a:tc>
                  <a:txBody>
                    <a:bodyPr/>
                    <a:lstStyle/>
                    <a:p>
                      <a:pPr marL="25400" algn="just">
                        <a:lnSpc>
                          <a:spcPct val="120000"/>
                        </a:lnSpc>
                        <a:spcAft>
                          <a:spcPts val="0"/>
                        </a:spcAft>
                      </a:pPr>
                      <a:r>
                        <a:rPr lang="ru-RU" sz="1200" dirty="0">
                          <a:effectLst>
                            <a:outerShdw blurRad="38100" dist="38100" dir="2700000" algn="tl">
                              <a:schemeClr val="accent5">
                                <a:alpha val="43000"/>
                              </a:schemeClr>
                            </a:outerShdw>
                          </a:effectLst>
                          <a:latin typeface="GothamPro-Medium"/>
                        </a:rPr>
                        <a:t>Доля лиц, госпитализированных по экстренным показаниям в течение первых суток от общего числа больных, к которым совершены вылеты</a:t>
                      </a:r>
                      <a:endParaRPr lang="ru-RU" sz="1200" dirty="0">
                        <a:effectLst>
                          <a:outerShdw blurRad="38100" dist="38100" dir="2700000" algn="tl">
                            <a:schemeClr val="accent5">
                              <a:alpha val="43000"/>
                            </a:scheme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200" b="1">
                          <a:effectLst>
                            <a:outerShdw blurRad="38100" dist="38100" dir="2700000" algn="tl">
                              <a:srgbClr val="000000">
                                <a:alpha val="43137"/>
                              </a:srgbClr>
                            </a:outerShdw>
                          </a:effectLst>
                          <a:latin typeface="GothamPro-Medium"/>
                        </a:rPr>
                        <a:t>процент</a:t>
                      </a:r>
                      <a:endParaRPr lang="ru-RU" sz="1200" b="1">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300" b="1" dirty="0" smtClean="0">
                          <a:effectLst>
                            <a:outerShdw blurRad="38100" dist="38100" dir="2700000" algn="tl">
                              <a:srgbClr val="000000">
                                <a:alpha val="43137"/>
                              </a:srgbClr>
                            </a:outerShdw>
                          </a:effectLst>
                          <a:latin typeface="GothamPro-Medium"/>
                        </a:rPr>
                        <a:t>83,5</a:t>
                      </a:r>
                      <a:endParaRPr lang="ru-RU" sz="1300" b="1" dirty="0">
                        <a:effectLst>
                          <a:outerShdw blurRad="38100" dist="38100" dir="2700000" algn="tl">
                            <a:srgbClr val="000000">
                              <a:alpha val="43137"/>
                            </a:srgbClr>
                          </a:outerShdw>
                        </a:effectLst>
                        <a:latin typeface="GothamPro-Medium"/>
                      </a:endParaRPr>
                    </a:p>
                  </a:txBody>
                  <a:tcPr marL="13403" marR="13403" marT="0" marB="0" anchor="ctr"/>
                </a:tc>
                <a:tc>
                  <a:txBody>
                    <a:bodyPr/>
                    <a:lstStyle/>
                    <a:p>
                      <a:pPr algn="ctr">
                        <a:lnSpc>
                          <a:spcPct val="120000"/>
                        </a:lnSpc>
                        <a:spcAft>
                          <a:spcPts val="0"/>
                        </a:spcAft>
                      </a:pPr>
                      <a:r>
                        <a:rPr lang="ru-RU" sz="1400" b="1">
                          <a:effectLst>
                            <a:outerShdw blurRad="38100" dist="38100" dir="2700000" algn="tl">
                              <a:srgbClr val="000000">
                                <a:alpha val="43137"/>
                              </a:srgbClr>
                            </a:outerShdw>
                          </a:effectLst>
                          <a:latin typeface="GothamPro-Medium"/>
                        </a:rPr>
                        <a:t>90</a:t>
                      </a:r>
                      <a:endParaRPr lang="ru-RU" sz="1400" b="1">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a:effectLst>
                            <a:outerShdw blurRad="38100" dist="38100" dir="2700000" algn="tl">
                              <a:srgbClr val="000000">
                                <a:alpha val="43137"/>
                              </a:srgbClr>
                            </a:outerShdw>
                          </a:effectLst>
                          <a:latin typeface="GothamPro-Medium"/>
                        </a:rPr>
                        <a:t>90</a:t>
                      </a:r>
                      <a:endParaRPr lang="ru-RU" sz="1400" b="1">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a:effectLst>
                            <a:outerShdw blurRad="38100" dist="38100" dir="2700000" algn="tl">
                              <a:srgbClr val="000000">
                                <a:alpha val="43137"/>
                              </a:srgbClr>
                            </a:outerShdw>
                          </a:effectLst>
                          <a:latin typeface="GothamPro-Medium"/>
                        </a:rPr>
                        <a:t>90</a:t>
                      </a:r>
                      <a:endParaRPr lang="ru-RU" sz="1400" b="1">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dirty="0">
                          <a:effectLst>
                            <a:outerShdw blurRad="38100" dist="38100" dir="2700000" algn="tl">
                              <a:srgbClr val="000000">
                                <a:alpha val="43137"/>
                              </a:srgbClr>
                            </a:outerShdw>
                          </a:effectLst>
                          <a:latin typeface="GothamPro-Medium"/>
                        </a:rPr>
                        <a:t>90</a:t>
                      </a:r>
                      <a:endParaRPr lang="ru-RU" sz="14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dirty="0">
                          <a:effectLst>
                            <a:outerShdw blurRad="38100" dist="38100" dir="2700000" algn="tl">
                              <a:srgbClr val="000000">
                                <a:alpha val="43137"/>
                              </a:srgbClr>
                            </a:outerShdw>
                          </a:effectLst>
                          <a:latin typeface="GothamPro-Medium"/>
                        </a:rPr>
                        <a:t>90</a:t>
                      </a:r>
                      <a:endParaRPr lang="ru-RU" sz="14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tc>
                  <a:txBody>
                    <a:bodyPr/>
                    <a:lstStyle/>
                    <a:p>
                      <a:pPr algn="ctr">
                        <a:lnSpc>
                          <a:spcPct val="120000"/>
                        </a:lnSpc>
                        <a:spcAft>
                          <a:spcPts val="0"/>
                        </a:spcAft>
                      </a:pPr>
                      <a:r>
                        <a:rPr lang="ru-RU" sz="1400" b="1" dirty="0">
                          <a:effectLst>
                            <a:outerShdw blurRad="38100" dist="38100" dir="2700000" algn="tl">
                              <a:srgbClr val="000000">
                                <a:alpha val="43137"/>
                              </a:srgbClr>
                            </a:outerShdw>
                          </a:effectLst>
                          <a:latin typeface="GothamPro-Medium"/>
                        </a:rPr>
                        <a:t>90</a:t>
                      </a:r>
                      <a:endParaRPr lang="ru-RU" sz="1400" b="1" dirty="0">
                        <a:effectLst>
                          <a:outerShdw blurRad="38100" dist="38100" dir="2700000" algn="tl">
                            <a:srgbClr val="000000">
                              <a:alpha val="43137"/>
                            </a:srgbClr>
                          </a:outerShdw>
                        </a:effectLst>
                        <a:latin typeface="GothamPro-Medium"/>
                        <a:ea typeface="Calibri" panose="020F0502020204030204" pitchFamily="34" charset="0"/>
                        <a:cs typeface="Times New Roman" panose="02020603050405020304" pitchFamily="18" charset="0"/>
                      </a:endParaRPr>
                    </a:p>
                  </a:txBody>
                  <a:tcPr marL="13403" marR="13403" marT="0" marB="0" anchor="ctr"/>
                </a:tc>
                <a:extLst>
                  <a:ext uri="{0D108BD9-81ED-4DB2-BD59-A6C34878D82A}">
                    <a16:rowId xmlns:a16="http://schemas.microsoft.com/office/drawing/2014/main" val="178314373"/>
                  </a:ext>
                </a:extLst>
              </a:tr>
            </a:tbl>
          </a:graphicData>
        </a:graphic>
      </p:graphicFrame>
      <p:sp>
        <p:nvSpPr>
          <p:cNvPr id="8" name="Прямоугольник 7"/>
          <p:cNvSpPr/>
          <p:nvPr/>
        </p:nvSpPr>
        <p:spPr>
          <a:xfrm>
            <a:off x="1379971" y="221067"/>
            <a:ext cx="4538805" cy="707886"/>
          </a:xfrm>
          <a:prstGeom prst="rect">
            <a:avLst/>
          </a:prstGeom>
        </p:spPr>
        <p:txBody>
          <a:bodyPr wrap="square">
            <a:spAutoFit/>
          </a:bodyPr>
          <a:lstStyle/>
          <a:p>
            <a:r>
              <a:rPr lang="ru-RU" sz="2000" dirty="0">
                <a:solidFill>
                  <a:srgbClr val="1F1F1F"/>
                </a:solidFill>
                <a:effectLst>
                  <a:outerShdw blurRad="38100" dist="38100" dir="2700000" algn="tl">
                    <a:schemeClr val="bg1">
                      <a:alpha val="43000"/>
                    </a:schemeClr>
                  </a:outerShdw>
                </a:effectLst>
                <a:latin typeface="GothamPro-Light"/>
              </a:rPr>
              <a:t>Ханты-Мансийский </a:t>
            </a:r>
            <a:br>
              <a:rPr lang="ru-RU" sz="2000" dirty="0">
                <a:solidFill>
                  <a:srgbClr val="1F1F1F"/>
                </a:solidFill>
                <a:effectLst>
                  <a:outerShdw blurRad="38100" dist="38100" dir="2700000" algn="tl">
                    <a:schemeClr val="bg1">
                      <a:alpha val="43000"/>
                    </a:schemeClr>
                  </a:outerShdw>
                </a:effectLst>
                <a:latin typeface="GothamPro-Light"/>
              </a:rPr>
            </a:br>
            <a:r>
              <a:rPr lang="ru-RU" sz="2000" dirty="0">
                <a:solidFill>
                  <a:srgbClr val="1F1F1F"/>
                </a:solidFill>
                <a:effectLst>
                  <a:outerShdw blurRad="38100" dist="38100" dir="2700000" algn="tl">
                    <a:schemeClr val="bg1">
                      <a:alpha val="43000"/>
                    </a:schemeClr>
                  </a:outerShdw>
                </a:effectLst>
                <a:latin typeface="GothamPro-Light"/>
              </a:rPr>
              <a:t>автономной округ - Югра</a:t>
            </a:r>
            <a:endParaRPr lang="ru-RU" sz="2000" dirty="0">
              <a:effectLst>
                <a:outerShdw blurRad="38100" dist="38100" dir="2700000" algn="tl">
                  <a:schemeClr val="bg1">
                    <a:alpha val="43000"/>
                  </a:schemeClr>
                </a:outerShdw>
              </a:effectLst>
            </a:endParaRPr>
          </a:p>
        </p:txBody>
      </p:sp>
      <p:sp>
        <p:nvSpPr>
          <p:cNvPr id="10" name="Прямоугольник с одним вырезанным углом 4"/>
          <p:cNvSpPr/>
          <p:nvPr/>
        </p:nvSpPr>
        <p:spPr>
          <a:xfrm flipH="1" flipV="1">
            <a:off x="5804033" y="1155498"/>
            <a:ext cx="6387965" cy="721895"/>
          </a:xfrm>
          <a:custGeom>
            <a:avLst/>
            <a:gdLst>
              <a:gd name="connsiteX0" fmla="*/ 0 w 5531318"/>
              <a:gd name="connsiteY0" fmla="*/ 0 h 712270"/>
              <a:gd name="connsiteX1" fmla="*/ 5412604 w 5531318"/>
              <a:gd name="connsiteY1" fmla="*/ 0 h 712270"/>
              <a:gd name="connsiteX2" fmla="*/ 5531318 w 5531318"/>
              <a:gd name="connsiteY2" fmla="*/ 118714 h 712270"/>
              <a:gd name="connsiteX3" fmla="*/ 5531318 w 5531318"/>
              <a:gd name="connsiteY3" fmla="*/ 712270 h 712270"/>
              <a:gd name="connsiteX4" fmla="*/ 0 w 5531318"/>
              <a:gd name="connsiteY4" fmla="*/ 712270 h 712270"/>
              <a:gd name="connsiteX5" fmla="*/ 0 w 5531318"/>
              <a:gd name="connsiteY5" fmla="*/ 0 h 712270"/>
              <a:gd name="connsiteX0" fmla="*/ 0 w 5540943"/>
              <a:gd name="connsiteY0" fmla="*/ 0 h 712270"/>
              <a:gd name="connsiteX1" fmla="*/ 5412604 w 5540943"/>
              <a:gd name="connsiteY1" fmla="*/ 0 h 712270"/>
              <a:gd name="connsiteX2" fmla="*/ 5540943 w 5540943"/>
              <a:gd name="connsiteY2" fmla="*/ 368971 h 712270"/>
              <a:gd name="connsiteX3" fmla="*/ 5531318 w 5540943"/>
              <a:gd name="connsiteY3" fmla="*/ 712270 h 712270"/>
              <a:gd name="connsiteX4" fmla="*/ 0 w 5540943"/>
              <a:gd name="connsiteY4" fmla="*/ 712270 h 712270"/>
              <a:gd name="connsiteX5" fmla="*/ 0 w 5540943"/>
              <a:gd name="connsiteY5" fmla="*/ 0 h 712270"/>
              <a:gd name="connsiteX0" fmla="*/ 0 w 5540943"/>
              <a:gd name="connsiteY0" fmla="*/ 9625 h 721895"/>
              <a:gd name="connsiteX1" fmla="*/ 5200848 w 5540943"/>
              <a:gd name="connsiteY1" fmla="*/ 0 h 721895"/>
              <a:gd name="connsiteX2" fmla="*/ 5540943 w 5540943"/>
              <a:gd name="connsiteY2" fmla="*/ 378596 h 721895"/>
              <a:gd name="connsiteX3" fmla="*/ 5531318 w 5540943"/>
              <a:gd name="connsiteY3" fmla="*/ 721895 h 721895"/>
              <a:gd name="connsiteX4" fmla="*/ 0 w 5540943"/>
              <a:gd name="connsiteY4" fmla="*/ 721895 h 721895"/>
              <a:gd name="connsiteX5" fmla="*/ 0 w 5540943"/>
              <a:gd name="connsiteY5" fmla="*/ 9625 h 721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40943" h="721895">
                <a:moveTo>
                  <a:pt x="0" y="9625"/>
                </a:moveTo>
                <a:lnTo>
                  <a:pt x="5200848" y="0"/>
                </a:lnTo>
                <a:lnTo>
                  <a:pt x="5540943" y="378596"/>
                </a:lnTo>
                <a:lnTo>
                  <a:pt x="5531318" y="721895"/>
                </a:lnTo>
                <a:lnTo>
                  <a:pt x="0" y="721895"/>
                </a:lnTo>
                <a:lnTo>
                  <a:pt x="0" y="9625"/>
                </a:lnTo>
                <a:close/>
              </a:path>
            </a:pathLst>
          </a:custGeom>
          <a:solidFill>
            <a:srgbClr val="B3D9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Заголовок 1"/>
          <p:cNvSpPr txBox="1">
            <a:spLocks/>
          </p:cNvSpPr>
          <p:nvPr/>
        </p:nvSpPr>
        <p:spPr>
          <a:xfrm>
            <a:off x="5727032" y="1155499"/>
            <a:ext cx="6464968" cy="626277"/>
          </a:xfrm>
          <a:prstGeom prst="snipRound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ru-RU" sz="2400" dirty="0">
                <a:effectLst>
                  <a:outerShdw blurRad="38100" dist="38100" dir="2700000" algn="tl">
                    <a:schemeClr val="accent5">
                      <a:alpha val="43000"/>
                    </a:schemeClr>
                  </a:outerShdw>
                </a:effectLst>
                <a:latin typeface="GothamPro-Light"/>
              </a:rPr>
              <a:t>Развитие системы оказания  первичной медико-санитарной помощи</a:t>
            </a:r>
          </a:p>
        </p:txBody>
      </p:sp>
    </p:spTree>
    <p:extLst>
      <p:ext uri="{BB962C8B-B14F-4D97-AF65-F5344CB8AC3E}">
        <p14:creationId xmlns:p14="http://schemas.microsoft.com/office/powerpoint/2010/main" val="850242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Схема 6"/>
          <p:cNvGraphicFramePr/>
          <p:nvPr>
            <p:extLst>
              <p:ext uri="{D42A27DB-BD31-4B8C-83A1-F6EECF244321}">
                <p14:modId xmlns:p14="http://schemas.microsoft.com/office/powerpoint/2010/main" val="592076627"/>
              </p:ext>
            </p:extLst>
          </p:nvPr>
        </p:nvGraphicFramePr>
        <p:xfrm>
          <a:off x="306669" y="1603072"/>
          <a:ext cx="11586946" cy="33924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Прямоугольник 3"/>
          <p:cNvSpPr/>
          <p:nvPr/>
        </p:nvSpPr>
        <p:spPr>
          <a:xfrm>
            <a:off x="1379971" y="221067"/>
            <a:ext cx="4538805" cy="707886"/>
          </a:xfrm>
          <a:prstGeom prst="rect">
            <a:avLst/>
          </a:prstGeom>
        </p:spPr>
        <p:txBody>
          <a:bodyPr wrap="square">
            <a:spAutoFit/>
          </a:bodyPr>
          <a:lstStyle/>
          <a:p>
            <a:r>
              <a:rPr lang="ru-RU" sz="2000" dirty="0">
                <a:solidFill>
                  <a:srgbClr val="1F1F1F"/>
                </a:solidFill>
                <a:effectLst>
                  <a:outerShdw blurRad="38100" dist="38100" dir="2700000" algn="tl">
                    <a:schemeClr val="bg1">
                      <a:alpha val="43000"/>
                    </a:schemeClr>
                  </a:outerShdw>
                </a:effectLst>
                <a:latin typeface="GothamPro-Light"/>
              </a:rPr>
              <a:t>Ханты-Мансийский </a:t>
            </a:r>
            <a:br>
              <a:rPr lang="ru-RU" sz="2000" dirty="0">
                <a:solidFill>
                  <a:srgbClr val="1F1F1F"/>
                </a:solidFill>
                <a:effectLst>
                  <a:outerShdw blurRad="38100" dist="38100" dir="2700000" algn="tl">
                    <a:schemeClr val="bg1">
                      <a:alpha val="43000"/>
                    </a:schemeClr>
                  </a:outerShdw>
                </a:effectLst>
                <a:latin typeface="GothamPro-Light"/>
              </a:rPr>
            </a:br>
            <a:r>
              <a:rPr lang="ru-RU" sz="2000" dirty="0">
                <a:solidFill>
                  <a:srgbClr val="1F1F1F"/>
                </a:solidFill>
                <a:effectLst>
                  <a:outerShdw blurRad="38100" dist="38100" dir="2700000" algn="tl">
                    <a:schemeClr val="bg1">
                      <a:alpha val="43000"/>
                    </a:schemeClr>
                  </a:outerShdw>
                </a:effectLst>
                <a:latin typeface="GothamPro-Light"/>
              </a:rPr>
              <a:t>автономной округ - Югра</a:t>
            </a:r>
            <a:endParaRPr lang="ru-RU" sz="2000" dirty="0">
              <a:effectLst>
                <a:outerShdw blurRad="38100" dist="38100" dir="2700000" algn="tl">
                  <a:schemeClr val="bg1">
                    <a:alpha val="43000"/>
                  </a:schemeClr>
                </a:outerShdw>
              </a:effectLst>
            </a:endParaRPr>
          </a:p>
        </p:txBody>
      </p:sp>
      <p:sp>
        <p:nvSpPr>
          <p:cNvPr id="5" name="Прямоугольник с одним вырезанным углом 4"/>
          <p:cNvSpPr/>
          <p:nvPr/>
        </p:nvSpPr>
        <p:spPr>
          <a:xfrm flipH="1" flipV="1">
            <a:off x="5804033" y="1155498"/>
            <a:ext cx="6387965" cy="721895"/>
          </a:xfrm>
          <a:custGeom>
            <a:avLst/>
            <a:gdLst>
              <a:gd name="connsiteX0" fmla="*/ 0 w 5531318"/>
              <a:gd name="connsiteY0" fmla="*/ 0 h 712270"/>
              <a:gd name="connsiteX1" fmla="*/ 5412604 w 5531318"/>
              <a:gd name="connsiteY1" fmla="*/ 0 h 712270"/>
              <a:gd name="connsiteX2" fmla="*/ 5531318 w 5531318"/>
              <a:gd name="connsiteY2" fmla="*/ 118714 h 712270"/>
              <a:gd name="connsiteX3" fmla="*/ 5531318 w 5531318"/>
              <a:gd name="connsiteY3" fmla="*/ 712270 h 712270"/>
              <a:gd name="connsiteX4" fmla="*/ 0 w 5531318"/>
              <a:gd name="connsiteY4" fmla="*/ 712270 h 712270"/>
              <a:gd name="connsiteX5" fmla="*/ 0 w 5531318"/>
              <a:gd name="connsiteY5" fmla="*/ 0 h 712270"/>
              <a:gd name="connsiteX0" fmla="*/ 0 w 5540943"/>
              <a:gd name="connsiteY0" fmla="*/ 0 h 712270"/>
              <a:gd name="connsiteX1" fmla="*/ 5412604 w 5540943"/>
              <a:gd name="connsiteY1" fmla="*/ 0 h 712270"/>
              <a:gd name="connsiteX2" fmla="*/ 5540943 w 5540943"/>
              <a:gd name="connsiteY2" fmla="*/ 368971 h 712270"/>
              <a:gd name="connsiteX3" fmla="*/ 5531318 w 5540943"/>
              <a:gd name="connsiteY3" fmla="*/ 712270 h 712270"/>
              <a:gd name="connsiteX4" fmla="*/ 0 w 5540943"/>
              <a:gd name="connsiteY4" fmla="*/ 712270 h 712270"/>
              <a:gd name="connsiteX5" fmla="*/ 0 w 5540943"/>
              <a:gd name="connsiteY5" fmla="*/ 0 h 712270"/>
              <a:gd name="connsiteX0" fmla="*/ 0 w 5540943"/>
              <a:gd name="connsiteY0" fmla="*/ 9625 h 721895"/>
              <a:gd name="connsiteX1" fmla="*/ 5200848 w 5540943"/>
              <a:gd name="connsiteY1" fmla="*/ 0 h 721895"/>
              <a:gd name="connsiteX2" fmla="*/ 5540943 w 5540943"/>
              <a:gd name="connsiteY2" fmla="*/ 378596 h 721895"/>
              <a:gd name="connsiteX3" fmla="*/ 5531318 w 5540943"/>
              <a:gd name="connsiteY3" fmla="*/ 721895 h 721895"/>
              <a:gd name="connsiteX4" fmla="*/ 0 w 5540943"/>
              <a:gd name="connsiteY4" fmla="*/ 721895 h 721895"/>
              <a:gd name="connsiteX5" fmla="*/ 0 w 5540943"/>
              <a:gd name="connsiteY5" fmla="*/ 9625 h 721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40943" h="721895">
                <a:moveTo>
                  <a:pt x="0" y="9625"/>
                </a:moveTo>
                <a:lnTo>
                  <a:pt x="5200848" y="0"/>
                </a:lnTo>
                <a:lnTo>
                  <a:pt x="5540943" y="378596"/>
                </a:lnTo>
                <a:lnTo>
                  <a:pt x="5531318" y="721895"/>
                </a:lnTo>
                <a:lnTo>
                  <a:pt x="0" y="721895"/>
                </a:lnTo>
                <a:lnTo>
                  <a:pt x="0" y="9625"/>
                </a:lnTo>
                <a:close/>
              </a:path>
            </a:pathLst>
          </a:custGeom>
          <a:solidFill>
            <a:srgbClr val="B3D9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Заголовок 1"/>
          <p:cNvSpPr txBox="1">
            <a:spLocks/>
          </p:cNvSpPr>
          <p:nvPr/>
        </p:nvSpPr>
        <p:spPr>
          <a:xfrm>
            <a:off x="5727032" y="1155499"/>
            <a:ext cx="6464968" cy="626277"/>
          </a:xfrm>
          <a:prstGeom prst="snipRound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ru-RU" sz="2400" dirty="0">
                <a:effectLst>
                  <a:outerShdw blurRad="38100" dist="38100" dir="2700000" algn="tl">
                    <a:schemeClr val="accent5">
                      <a:alpha val="43000"/>
                    </a:schemeClr>
                  </a:outerShdw>
                </a:effectLst>
                <a:latin typeface="GothamPro-Light"/>
              </a:rPr>
              <a:t>Борьба с онкологическими заболеваниями</a:t>
            </a:r>
          </a:p>
        </p:txBody>
      </p:sp>
    </p:spTree>
    <p:extLst>
      <p:ext uri="{BB962C8B-B14F-4D97-AF65-F5344CB8AC3E}">
        <p14:creationId xmlns:p14="http://schemas.microsoft.com/office/powerpoint/2010/main" val="4605756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1332</TotalTime>
  <Words>2751</Words>
  <Application>Microsoft Office PowerPoint</Application>
  <PresentationFormat>Широкоэкранный</PresentationFormat>
  <Paragraphs>520</Paragraphs>
  <Slides>30</Slides>
  <Notes>3</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30</vt:i4>
      </vt:variant>
    </vt:vector>
  </HeadingPairs>
  <TitlesOfParts>
    <vt:vector size="39" baseType="lpstr">
      <vt:lpstr>Arial</vt:lpstr>
      <vt:lpstr>Arial Unicode MS</vt:lpstr>
      <vt:lpstr>Calibri</vt:lpstr>
      <vt:lpstr>Calibri Light</vt:lpstr>
      <vt:lpstr>GothamPro-Light</vt:lpstr>
      <vt:lpstr>GothamPro-Medium</vt:lpstr>
      <vt:lpstr>Times New Roman</vt:lpstr>
      <vt:lpstr>Times New Roman CYR</vt:lpstr>
      <vt:lpstr>Тема Office</vt:lpstr>
      <vt:lpstr>Презентация PowerPoint</vt:lpstr>
      <vt:lpstr>7 региональных проектов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Благодарю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Змановская Екатерина  Викторовна</dc:creator>
  <cp:lastModifiedBy>Митрофанов Михаил Геннадьевич</cp:lastModifiedBy>
  <cp:revision>162</cp:revision>
  <cp:lastPrinted>2018-11-07T08:29:12Z</cp:lastPrinted>
  <dcterms:created xsi:type="dcterms:W3CDTF">2018-05-28T08:02:41Z</dcterms:created>
  <dcterms:modified xsi:type="dcterms:W3CDTF">2019-01-22T08:13:46Z</dcterms:modified>
</cp:coreProperties>
</file>